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9144000" cy="6858000" type="screen4x3"/>
  <p:notesSz cx="6742113" cy="9875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61" autoAdjust="0"/>
    <p:restoredTop sz="94660"/>
  </p:normalViewPr>
  <p:slideViewPr>
    <p:cSldViewPr snapToGrid="0">
      <p:cViewPr varScale="1">
        <p:scale>
          <a:sx n="90" d="100"/>
          <a:sy n="90" d="100"/>
        </p:scale>
        <p:origin x="14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3539813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2082369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289396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1436847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3849458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2836298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453650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2116814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3706538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2669488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87965C-9C6F-4904-9207-CD76BE47E93B}" type="datetimeFigureOut">
              <a:rPr kumimoji="1" lang="ja-JP" altLang="en-US" smtClean="0"/>
              <a:t>2025/11/4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71850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87965C-9C6F-4904-9207-CD76BE47E93B}" type="datetimeFigureOut">
              <a:rPr kumimoji="1" lang="ja-JP" altLang="en-US" smtClean="0"/>
              <a:t>2025/11/4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2379D12-ABCA-4337-BC45-B32B15D1DA3A}" type="slidenum">
              <a:rPr kumimoji="1" lang="ja-JP" altLang="en-US" smtClean="0"/>
              <a:t>‹#›</a:t>
            </a:fld>
            <a:endParaRPr kumimoji="1" lang="ja-JP" altLang="en-US"/>
          </a:p>
        </p:txBody>
      </p:sp>
    </p:spTree>
    <p:extLst>
      <p:ext uri="{BB962C8B-B14F-4D97-AF65-F5344CB8AC3E}">
        <p14:creationId xmlns:p14="http://schemas.microsoft.com/office/powerpoint/2010/main" val="3007662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23">
            <a:extLst>
              <a:ext uri="{FF2B5EF4-FFF2-40B4-BE49-F238E27FC236}">
                <a16:creationId xmlns:a16="http://schemas.microsoft.com/office/drawing/2014/main" id="{7DAB7086-EE02-40CA-BDB7-AF3751E8C2A7}"/>
              </a:ext>
            </a:extLst>
          </p:cNvPr>
          <p:cNvSpPr txBox="1"/>
          <p:nvPr/>
        </p:nvSpPr>
        <p:spPr>
          <a:xfrm>
            <a:off x="180000" y="151031"/>
            <a:ext cx="8784000" cy="6547642"/>
          </a:xfrm>
          <a:prstGeom prst="rect">
            <a:avLst/>
          </a:prstGeom>
          <a:noFill/>
          <a:ln w="15875" cmpd="sng">
            <a:noFill/>
            <a:prstDash val="dash"/>
          </a:ln>
          <a:effectLst/>
        </p:spPr>
        <p:txBody>
          <a:bodyPr wrap="square" lIns="36000" tIns="36000" rIns="36000" bIns="36000" rtlCol="0" anchor="t" anchorCtr="0"/>
          <a:lstStyle/>
          <a:p>
            <a:pPr algn="ctr">
              <a:buNone/>
            </a:pPr>
            <a:r>
              <a:rPr lang="ja-JP" altLang="en-US"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rPr>
              <a:t>福島県消費者安全確保地域協議会（見守りネットワーク）について</a:t>
            </a:r>
          </a:p>
          <a:p>
            <a:pPr>
              <a:buNone/>
            </a:pPr>
            <a:endParaRPr lang="en-US" altLang="ja-JP" sz="6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令和７年</a:t>
            </a:r>
            <a:r>
              <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11</a:t>
            </a: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月　福島県消費生活課</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○根拠：消費者安全法（平成</a:t>
            </a:r>
            <a:r>
              <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21</a:t>
            </a: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年法律第</a:t>
            </a:r>
            <a:r>
              <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号）</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→消費者の身体、財産を守る。事業者に対して消費者側に立つ。</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○内容：高齢者、障がい者、認知症等により判断力が不十分となった者の消費者被害を防ぐため、地方公共団体及び地域の関係</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者が連携して見守り活動を行う「消費者安全確保地域協議会（見守りネットワーク）」を設置できる。</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○福島県の協議会設置：令和２年</a:t>
            </a:r>
            <a:r>
              <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10</a:t>
            </a: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月</a:t>
            </a:r>
            <a:r>
              <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19</a:t>
            </a: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日</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○県内の市町村の設置数：２市４町　→令和７年度中に１市１町が新規設置予定</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○「消費者安全確保地域協議会制度と重層的支援体制整備事業との連携について」</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（令和３年</a:t>
            </a:r>
            <a:r>
              <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10</a:t>
            </a: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月厚生労働省社会・援護局地域福祉課長消費者庁地方協力課長通知）</a:t>
            </a:r>
          </a:p>
          <a:p>
            <a:pPr>
              <a:buNone/>
            </a:pPr>
            <a:endParaRPr lang="ja-JP" altLang="en-US"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重層的支援体制整備事業は、従来の支援体制では対応の難しい複雑化・複合化した課題に対応するため、市町村において</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包括的な支援体制の構築を図るものであり、体制の構築に当たっては、消費者被害の防止に向け、見守りネットワークとの</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連携を十分に図っていただくことが重要です。</a:t>
            </a:r>
          </a:p>
          <a:p>
            <a:pPr>
              <a:buNone/>
            </a:pPr>
            <a:endParaRPr lang="ja-JP" altLang="en-US"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・消費者被害の早期発見から事案解決へ</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→消費生活センターによる助言、あっせん</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・必要な福祉サービスへの円滑な移行</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→消費者被害の発見をきっかけにした、生活保護、成年後見制度等の福祉的な手当てへのつなぎ</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・ネットワークを活用した注意喚起・啓発</a:t>
            </a:r>
            <a:endParaRPr lang="en-US" altLang="ja-JP"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→増加するトラブル情報等を消費者に伝えることで未然防止</a:t>
            </a:r>
          </a:p>
          <a:p>
            <a:pPr>
              <a:buNone/>
            </a:pPr>
            <a:endParaRPr lang="ja-JP" altLang="en-US"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endParaRPr lang="en-US" altLang="ja-JP" sz="6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・個人情報を含めた情報共有による、トラブル事案への対応（個人情報保護法の例外規定）</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→構成員の連携により個別の事案を解決</a:t>
            </a:r>
          </a:p>
          <a:p>
            <a:pPr>
              <a:buNone/>
            </a:pPr>
            <a:r>
              <a:rPr lang="ja-JP" altLang="en-US" sz="120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→本人の同意が取れない場合でも、消費生活センターへのつなぎが可能</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17" name="テキスト ボックス 1">
            <a:extLst>
              <a:ext uri="{FF2B5EF4-FFF2-40B4-BE49-F238E27FC236}">
                <a16:creationId xmlns:a16="http://schemas.microsoft.com/office/drawing/2014/main" id="{9D47622F-F50D-30E5-0D81-134F6106FC30}"/>
              </a:ext>
            </a:extLst>
          </p:cNvPr>
          <p:cNvSpPr txBox="1"/>
          <p:nvPr/>
        </p:nvSpPr>
        <p:spPr>
          <a:xfrm>
            <a:off x="387983" y="1974433"/>
            <a:ext cx="8568000" cy="1008000"/>
          </a:xfrm>
          <a:prstGeom prst="rect">
            <a:avLst/>
          </a:prstGeom>
          <a:solidFill>
            <a:schemeClr val="lt1"/>
          </a:solidFill>
          <a:ln w="28575" cmpd="thickThin">
            <a:solidFill>
              <a:prstClr val="black"/>
            </a:solidFill>
          </a:ln>
        </p:spPr>
        <p:txBody>
          <a:bodyPr rot="0" spcFirstLastPara="0" vert="horz" wrap="square" lIns="72000" tIns="36000" rIns="36000" bIns="45720" numCol="1" spcCol="0" rtlCol="0" fromWordArt="0" anchor="t" anchorCtr="0" forceAA="0" compatLnSpc="1">
            <a:prstTxWarp prst="textNoShape">
              <a:avLst/>
            </a:prstTxWarp>
            <a:noAutofit/>
          </a:bodyPr>
          <a:lstStyle/>
          <a:p>
            <a:pPr algn="just">
              <a:buNone/>
            </a:pPr>
            <a:r>
              <a:rPr lang="ja-JP" sz="1200" b="1" u="heavy"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設置効果</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248920" indent="-165100" algn="just">
              <a:buNone/>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・個人情報保護法の例外規定が適用される。</a:t>
            </a:r>
          </a:p>
          <a:p>
            <a:pPr marL="248920" indent="-165100" algn="just">
              <a:buNone/>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・消費者被害の情報を消費生活センターへ速やかにつなぐことができる。</a:t>
            </a:r>
          </a:p>
          <a:p>
            <a:pPr marL="248920" indent="-165100" algn="just">
              <a:buNone/>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・消費者被害の情報を構成員で共有することで、被害の未然防止や早期発見　による被害の拡大防止が図れる。</a:t>
            </a:r>
          </a:p>
          <a:p>
            <a:pPr marL="248920" indent="-165100" algn="just">
              <a:buNone/>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・消費者被害の発見から必要な福祉サービスを受けていない高齢者等を発見　し、福祉サービスへつなぐことができる。</a:t>
            </a:r>
          </a:p>
        </p:txBody>
      </p:sp>
      <p:sp>
        <p:nvSpPr>
          <p:cNvPr id="18" name="テキスト ボックス 1">
            <a:extLst>
              <a:ext uri="{FF2B5EF4-FFF2-40B4-BE49-F238E27FC236}">
                <a16:creationId xmlns:a16="http://schemas.microsoft.com/office/drawing/2014/main" id="{32269098-B9CD-FD62-9CC7-502FA9AA3BF0}"/>
              </a:ext>
            </a:extLst>
          </p:cNvPr>
          <p:cNvSpPr txBox="1"/>
          <p:nvPr/>
        </p:nvSpPr>
        <p:spPr>
          <a:xfrm>
            <a:off x="180000" y="4225799"/>
            <a:ext cx="5940000" cy="252000"/>
          </a:xfrm>
          <a:prstGeom prst="rect">
            <a:avLst/>
          </a:prstGeom>
          <a:solidFill>
            <a:schemeClr val="lt1"/>
          </a:solidFill>
          <a:ln w="19050" cmpd="thickThin">
            <a:solidFill>
              <a:prstClr val="black"/>
            </a:solidFill>
          </a:ln>
        </p:spPr>
        <p:txBody>
          <a:bodyPr rot="0" spcFirstLastPara="0" vert="horz" wrap="square" lIns="72000" tIns="36000" rIns="36000" bIns="45720" numCol="1" spcCol="0" rtlCol="0" fromWordArt="0" anchor="ctr" anchorCtr="0" forceAA="0" compatLnSpc="1">
            <a:prstTxWarp prst="textNoShape">
              <a:avLst/>
            </a:prstTxWarp>
            <a:noAutofit/>
          </a:bodyPr>
          <a:lstStyle/>
          <a:p>
            <a:pPr algn="just">
              <a:buNone/>
            </a:pPr>
            <a:r>
              <a:rPr lang="ja-JP" altLang="en-US"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見守り活動の中で発見された消費者被害を消費生活センターにつなげる仕組みを構築</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9" name="テキスト ボックス 1">
            <a:extLst>
              <a:ext uri="{FF2B5EF4-FFF2-40B4-BE49-F238E27FC236}">
                <a16:creationId xmlns:a16="http://schemas.microsoft.com/office/drawing/2014/main" id="{6454B857-975A-A1BD-6C3B-A6F0C56C7CB4}"/>
              </a:ext>
            </a:extLst>
          </p:cNvPr>
          <p:cNvSpPr txBox="1"/>
          <p:nvPr/>
        </p:nvSpPr>
        <p:spPr>
          <a:xfrm>
            <a:off x="186930" y="5687462"/>
            <a:ext cx="3312000" cy="252000"/>
          </a:xfrm>
          <a:prstGeom prst="rect">
            <a:avLst/>
          </a:prstGeom>
          <a:solidFill>
            <a:schemeClr val="lt1"/>
          </a:solidFill>
          <a:ln w="19050" cmpd="thickThin">
            <a:solidFill>
              <a:prstClr val="black"/>
            </a:solidFill>
          </a:ln>
        </p:spPr>
        <p:txBody>
          <a:bodyPr rot="0" spcFirstLastPara="0" vert="horz" wrap="square" lIns="72000" tIns="36000" rIns="36000" bIns="45720" numCol="1" spcCol="0" rtlCol="0" fromWordArt="0" anchor="ctr" anchorCtr="0" forceAA="0" compatLnSpc="1">
            <a:prstTxWarp prst="textNoShape">
              <a:avLst/>
            </a:prstTxWarp>
            <a:noAutofit/>
          </a:bodyPr>
          <a:lstStyle/>
          <a:p>
            <a:pPr algn="just"/>
            <a:r>
              <a:rPr lang="ja-JP" altLang="en-US"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構成員間の個人情報の共有による実効性の確保</a:t>
            </a:r>
            <a:endParaRPr lang="ja-JP" altLang="en-US" sz="1200" dirty="0"/>
          </a:p>
        </p:txBody>
      </p:sp>
    </p:spTree>
    <p:extLst>
      <p:ext uri="{BB962C8B-B14F-4D97-AF65-F5344CB8AC3E}">
        <p14:creationId xmlns:p14="http://schemas.microsoft.com/office/powerpoint/2010/main" val="1858015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7">
            <a:extLst>
              <a:ext uri="{FF2B5EF4-FFF2-40B4-BE49-F238E27FC236}">
                <a16:creationId xmlns:a16="http://schemas.microsoft.com/office/drawing/2014/main" id="{12EC0D1D-313F-C89B-DA44-D1543D951BA4}"/>
              </a:ext>
            </a:extLst>
          </p:cNvPr>
          <p:cNvSpPr/>
          <p:nvPr/>
        </p:nvSpPr>
        <p:spPr>
          <a:xfrm>
            <a:off x="131233" y="2151376"/>
            <a:ext cx="8881533" cy="4572696"/>
          </a:xfrm>
          <a:prstGeom prst="roundRect">
            <a:avLst>
              <a:gd name="adj" fmla="val 1395"/>
            </a:avLst>
          </a:prstGeom>
          <a:solidFill>
            <a:schemeClr val="accent3">
              <a:lumMod val="20000"/>
              <a:lumOff val="80000"/>
            </a:schemeClr>
          </a:solidFill>
          <a:ln w="22225" cap="flat" cmpd="sng" algn="ctr">
            <a:solidFill>
              <a:srgbClr val="FF9966"/>
            </a:solidFill>
            <a:prstDash val="solid"/>
            <a:miter lim="800000"/>
          </a:ln>
          <a:effectLst/>
        </p:spPr>
        <p:txBody>
          <a:bodyPr rtlCol="0" anchor="t"/>
          <a:lstStyle/>
          <a:p>
            <a:endParaRPr lang="ja-JP" altLang="en-US"/>
          </a:p>
        </p:txBody>
      </p:sp>
      <p:sp>
        <p:nvSpPr>
          <p:cNvPr id="29" name="楕円 28">
            <a:extLst>
              <a:ext uri="{FF2B5EF4-FFF2-40B4-BE49-F238E27FC236}">
                <a16:creationId xmlns:a16="http://schemas.microsoft.com/office/drawing/2014/main" id="{45546E7C-9E3E-8D64-9AC9-47D8465E3C39}"/>
              </a:ext>
            </a:extLst>
          </p:cNvPr>
          <p:cNvSpPr/>
          <p:nvPr/>
        </p:nvSpPr>
        <p:spPr>
          <a:xfrm>
            <a:off x="2342833" y="4180107"/>
            <a:ext cx="4458335" cy="2273935"/>
          </a:xfrm>
          <a:prstGeom prst="ellipse">
            <a:avLst/>
          </a:prstGeom>
          <a:solidFill>
            <a:srgbClr val="FFFF00"/>
          </a:solidFill>
          <a:ln w="19050" cap="flat" cmpd="sng" algn="ctr">
            <a:solidFill>
              <a:srgbClr val="663300"/>
            </a:solidFill>
            <a:prstDash val="solid"/>
            <a:miter lim="800000"/>
          </a:ln>
          <a:effectLst/>
        </p:spPr>
        <p:txBody>
          <a:bodyPr rtlCol="0" anchor="t"/>
          <a:lstStyle/>
          <a:p>
            <a:endParaRPr lang="ja-JP" altLang="en-US"/>
          </a:p>
        </p:txBody>
      </p:sp>
      <p:sp>
        <p:nvSpPr>
          <p:cNvPr id="5" name="楕円 4">
            <a:extLst>
              <a:ext uri="{FF2B5EF4-FFF2-40B4-BE49-F238E27FC236}">
                <a16:creationId xmlns:a16="http://schemas.microsoft.com/office/drawing/2014/main" id="{D5353F4B-FA97-6D24-6366-C8D5278F9614}"/>
              </a:ext>
            </a:extLst>
          </p:cNvPr>
          <p:cNvSpPr/>
          <p:nvPr/>
        </p:nvSpPr>
        <p:spPr>
          <a:xfrm>
            <a:off x="3723160" y="4942107"/>
            <a:ext cx="1728000" cy="684000"/>
          </a:xfrm>
          <a:prstGeom prst="ellipse">
            <a:avLst/>
          </a:prstGeom>
          <a:solidFill>
            <a:srgbClr val="FF0000"/>
          </a:solidFill>
          <a:ln w="12700" cap="flat" cmpd="sng" algn="ctr">
            <a:solidFill>
              <a:sysClr val="windowText" lastClr="000000"/>
            </a:solidFill>
            <a:prstDash val="solid"/>
            <a:miter lim="800000"/>
          </a:ln>
          <a:effectLst/>
        </p:spPr>
        <p:txBody>
          <a:bodyPr lIns="0" tIns="0" rIns="0" bIns="0" rtlCol="0" anchor="ctr" anchorCtr="1"/>
          <a:lstStyle/>
          <a:p>
            <a:pPr algn="ctr">
              <a:buNone/>
            </a:pPr>
            <a:r>
              <a:rPr lang="ja-JP" sz="1200" b="1" kern="1200" dirty="0">
                <a:solidFill>
                  <a:schemeClr val="bg1"/>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見守りが必要な</a:t>
            </a:r>
            <a:endParaRPr lang="ja-JP" sz="1200" dirty="0">
              <a:solidFill>
                <a:schemeClr val="bg1"/>
              </a:solidFill>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chemeClr val="bg1"/>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高齢者・障がい者</a:t>
            </a:r>
            <a:endParaRPr lang="ja-JP" sz="1200" dirty="0">
              <a:solidFill>
                <a:schemeClr val="bg1"/>
              </a:solidFill>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6" name="角丸四角形 14">
            <a:extLst>
              <a:ext uri="{FF2B5EF4-FFF2-40B4-BE49-F238E27FC236}">
                <a16:creationId xmlns:a16="http://schemas.microsoft.com/office/drawing/2014/main" id="{D9CC874C-C7A3-4D64-5ADE-11777FDB94F9}"/>
              </a:ext>
            </a:extLst>
          </p:cNvPr>
          <p:cNvSpPr/>
          <p:nvPr/>
        </p:nvSpPr>
        <p:spPr>
          <a:xfrm>
            <a:off x="3888000" y="3285554"/>
            <a:ext cx="1368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消費生活センター</a:t>
            </a:r>
            <a:endParaRPr lang="en-US" alt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・相談窓口</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7" name="左右矢印 17">
            <a:extLst>
              <a:ext uri="{FF2B5EF4-FFF2-40B4-BE49-F238E27FC236}">
                <a16:creationId xmlns:a16="http://schemas.microsoft.com/office/drawing/2014/main" id="{E191EB8A-8B10-6D17-E1F8-9860D4626A81}"/>
              </a:ext>
            </a:extLst>
          </p:cNvPr>
          <p:cNvSpPr/>
          <p:nvPr/>
        </p:nvSpPr>
        <p:spPr>
          <a:xfrm>
            <a:off x="5273828" y="3172136"/>
            <a:ext cx="1152000" cy="648000"/>
          </a:xfrm>
          <a:prstGeom prst="leftRightArrow">
            <a:avLst>
              <a:gd name="adj1" fmla="val 62599"/>
              <a:gd name="adj2" fmla="val 43685"/>
            </a:avLst>
          </a:prstGeom>
          <a:solidFill>
            <a:srgbClr val="5B9BD5">
              <a:lumMod val="40000"/>
              <a:lumOff val="60000"/>
            </a:srgbClr>
          </a:solidFill>
          <a:ln w="12700" cap="flat" cmpd="sng" algn="ctr">
            <a:solidFill>
              <a:sysClr val="windowText" lastClr="000000"/>
            </a:solidFill>
            <a:prstDash val="solid"/>
            <a:miter lim="800000"/>
          </a:ln>
          <a:effectLst/>
        </p:spPr>
        <p:txBody>
          <a:bodyPr wrap="square" lIns="0" tIns="0" rIns="0" bIns="0" rtlCol="0" anchor="ctr" anchorCtr="1">
            <a:noAutofit/>
          </a:bodyPr>
          <a:lstStyle/>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情報共有</a:t>
            </a:r>
            <a:endParaRPr lang="en-US" alt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endParaRPr>
          </a:p>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・連携</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9" name="右矢印 19">
            <a:extLst>
              <a:ext uri="{FF2B5EF4-FFF2-40B4-BE49-F238E27FC236}">
                <a16:creationId xmlns:a16="http://schemas.microsoft.com/office/drawing/2014/main" id="{34072F40-FBF6-B21F-520B-7B64D6ABED9C}"/>
              </a:ext>
            </a:extLst>
          </p:cNvPr>
          <p:cNvSpPr/>
          <p:nvPr/>
        </p:nvSpPr>
        <p:spPr>
          <a:xfrm rot="2844957">
            <a:off x="1698020" y="4231756"/>
            <a:ext cx="1584000" cy="252000"/>
          </a:xfrm>
          <a:prstGeom prst="rightArrow">
            <a:avLst/>
          </a:prstGeom>
          <a:solidFill>
            <a:srgbClr val="FFC000"/>
          </a:solidFill>
          <a:ln w="12700" cap="flat" cmpd="sng" algn="ctr">
            <a:solidFill>
              <a:sysClr val="windowText" lastClr="000000"/>
            </a:solidFill>
            <a:prstDash val="solid"/>
            <a:miter lim="800000"/>
          </a:ln>
          <a:effectLst/>
        </p:spPr>
        <p:txBody>
          <a:bodyPr rtlCol="0" anchor="t"/>
          <a:lstStyle/>
          <a:p>
            <a:endParaRPr lang="ja-JP" altLang="en-US"/>
          </a:p>
        </p:txBody>
      </p:sp>
      <p:sp>
        <p:nvSpPr>
          <p:cNvPr id="10" name="角丸四角形 21">
            <a:extLst>
              <a:ext uri="{FF2B5EF4-FFF2-40B4-BE49-F238E27FC236}">
                <a16:creationId xmlns:a16="http://schemas.microsoft.com/office/drawing/2014/main" id="{6CAFC80C-2B8F-34DD-B91D-25436B0B5759}"/>
              </a:ext>
            </a:extLst>
          </p:cNvPr>
          <p:cNvSpPr/>
          <p:nvPr/>
        </p:nvSpPr>
        <p:spPr>
          <a:xfrm>
            <a:off x="2849331" y="4180107"/>
            <a:ext cx="1044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基幹相談</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支援センター</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11" name="角丸四角形 23">
            <a:extLst>
              <a:ext uri="{FF2B5EF4-FFF2-40B4-BE49-F238E27FC236}">
                <a16:creationId xmlns:a16="http://schemas.microsoft.com/office/drawing/2014/main" id="{3E70A9F5-F24E-00A9-8788-F2A4649460C6}"/>
              </a:ext>
            </a:extLst>
          </p:cNvPr>
          <p:cNvSpPr/>
          <p:nvPr/>
        </p:nvSpPr>
        <p:spPr>
          <a:xfrm>
            <a:off x="1475034" y="3175678"/>
            <a:ext cx="1224000" cy="648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弁護士会・司法書士会などの</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司法関係者</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12" name="下矢印 24">
            <a:extLst>
              <a:ext uri="{FF2B5EF4-FFF2-40B4-BE49-F238E27FC236}">
                <a16:creationId xmlns:a16="http://schemas.microsoft.com/office/drawing/2014/main" id="{2CBDCA6F-169D-D276-A049-3B2E6D9D8053}"/>
              </a:ext>
            </a:extLst>
          </p:cNvPr>
          <p:cNvSpPr/>
          <p:nvPr/>
        </p:nvSpPr>
        <p:spPr>
          <a:xfrm>
            <a:off x="4106410" y="3730174"/>
            <a:ext cx="432000" cy="972000"/>
          </a:xfrm>
          <a:prstGeom prst="downArrow">
            <a:avLst/>
          </a:prstGeom>
          <a:solidFill>
            <a:srgbClr val="FFC000"/>
          </a:solidFill>
          <a:ln w="19050" cap="flat" cmpd="sng" algn="ctr">
            <a:solidFill>
              <a:srgbClr val="70AD47"/>
            </a:solidFill>
            <a:prstDash val="solid"/>
            <a:miter lim="800000"/>
          </a:ln>
          <a:effectLst/>
        </p:spPr>
        <p:txBody>
          <a:bodyPr vert="eaVert" lIns="0" tIns="0" rIns="0" bIns="0" rtlCol="0" anchor="ctr" anchorCtr="1"/>
          <a:lstStyle/>
          <a:p>
            <a:r>
              <a:rPr lang="ja-JP" altLang="en-US" sz="1050" b="1" dirty="0">
                <a:latin typeface="ＭＳ Ｐゴシック" panose="020B0600070205080204" pitchFamily="50" charset="-128"/>
                <a:ea typeface="ＭＳ Ｐゴシック" panose="020B0600070205080204" pitchFamily="50" charset="-128"/>
              </a:rPr>
              <a:t>フィードバック</a:t>
            </a:r>
          </a:p>
        </p:txBody>
      </p:sp>
      <p:sp>
        <p:nvSpPr>
          <p:cNvPr id="14" name="角丸四角形 26">
            <a:extLst>
              <a:ext uri="{FF2B5EF4-FFF2-40B4-BE49-F238E27FC236}">
                <a16:creationId xmlns:a16="http://schemas.microsoft.com/office/drawing/2014/main" id="{9CC4A9BA-A2B4-5888-A95A-ABDE8AA9C9E8}"/>
              </a:ext>
            </a:extLst>
          </p:cNvPr>
          <p:cNvSpPr/>
          <p:nvPr/>
        </p:nvSpPr>
        <p:spPr>
          <a:xfrm>
            <a:off x="6449030" y="3302757"/>
            <a:ext cx="1044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地域包括</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支援センター</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15" name="角丸四角形 27">
            <a:extLst>
              <a:ext uri="{FF2B5EF4-FFF2-40B4-BE49-F238E27FC236}">
                <a16:creationId xmlns:a16="http://schemas.microsoft.com/office/drawing/2014/main" id="{AEE5BF2E-0B63-7F4E-4433-49436C9A1AE6}"/>
              </a:ext>
            </a:extLst>
          </p:cNvPr>
          <p:cNvSpPr/>
          <p:nvPr/>
        </p:nvSpPr>
        <p:spPr>
          <a:xfrm>
            <a:off x="6270764" y="4815109"/>
            <a:ext cx="1224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居宅介護事業所</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・ヘルパー</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16" name="右矢印 28">
            <a:extLst>
              <a:ext uri="{FF2B5EF4-FFF2-40B4-BE49-F238E27FC236}">
                <a16:creationId xmlns:a16="http://schemas.microsoft.com/office/drawing/2014/main" id="{703422B5-E1D7-30E1-C3FF-43E4556884CA}"/>
              </a:ext>
            </a:extLst>
          </p:cNvPr>
          <p:cNvSpPr/>
          <p:nvPr/>
        </p:nvSpPr>
        <p:spPr>
          <a:xfrm rot="16200000">
            <a:off x="6354863" y="4147698"/>
            <a:ext cx="1062000" cy="252000"/>
          </a:xfrm>
          <a:prstGeom prst="rightArrow">
            <a:avLst/>
          </a:prstGeom>
          <a:solidFill>
            <a:srgbClr val="5B9BD5">
              <a:lumMod val="40000"/>
              <a:lumOff val="60000"/>
            </a:srgbClr>
          </a:solidFill>
          <a:ln w="12700" cap="flat" cmpd="sng" algn="ctr">
            <a:solidFill>
              <a:sysClr val="windowText" lastClr="000000"/>
            </a:solidFill>
            <a:prstDash val="solid"/>
            <a:miter lim="800000"/>
          </a:ln>
          <a:effectLst/>
        </p:spPr>
        <p:txBody>
          <a:bodyPr rtlCol="0" anchor="t"/>
          <a:lstStyle/>
          <a:p>
            <a:endParaRPr lang="ja-JP" altLang="en-US"/>
          </a:p>
        </p:txBody>
      </p:sp>
      <p:sp>
        <p:nvSpPr>
          <p:cNvPr id="17" name="右矢印 29">
            <a:extLst>
              <a:ext uri="{FF2B5EF4-FFF2-40B4-BE49-F238E27FC236}">
                <a16:creationId xmlns:a16="http://schemas.microsoft.com/office/drawing/2014/main" id="{A552213A-C827-913C-3CE1-CE869E19789E}"/>
              </a:ext>
            </a:extLst>
          </p:cNvPr>
          <p:cNvSpPr/>
          <p:nvPr/>
        </p:nvSpPr>
        <p:spPr>
          <a:xfrm rot="17356761">
            <a:off x="6164930" y="3838089"/>
            <a:ext cx="486000" cy="252000"/>
          </a:xfrm>
          <a:prstGeom prst="rightArrow">
            <a:avLst/>
          </a:prstGeom>
          <a:solidFill>
            <a:srgbClr val="5B9BD5">
              <a:lumMod val="40000"/>
              <a:lumOff val="60000"/>
            </a:srgbClr>
          </a:solidFill>
          <a:ln w="12700" cap="flat" cmpd="sng" algn="ctr">
            <a:solidFill>
              <a:sysClr val="windowText" lastClr="000000"/>
            </a:solidFill>
            <a:prstDash val="solid"/>
            <a:miter lim="800000"/>
          </a:ln>
          <a:effectLst/>
        </p:spPr>
        <p:txBody>
          <a:bodyPr rtlCol="0" anchor="t"/>
          <a:lstStyle/>
          <a:p>
            <a:endParaRPr lang="ja-JP" altLang="en-US"/>
          </a:p>
        </p:txBody>
      </p:sp>
      <p:sp>
        <p:nvSpPr>
          <p:cNvPr id="18" name="角丸四角形 30">
            <a:extLst>
              <a:ext uri="{FF2B5EF4-FFF2-40B4-BE49-F238E27FC236}">
                <a16:creationId xmlns:a16="http://schemas.microsoft.com/office/drawing/2014/main" id="{28F615CC-64C3-F6CF-72BB-C322AFEA30CF}"/>
              </a:ext>
            </a:extLst>
          </p:cNvPr>
          <p:cNvSpPr/>
          <p:nvPr/>
        </p:nvSpPr>
        <p:spPr>
          <a:xfrm>
            <a:off x="5596784" y="4180107"/>
            <a:ext cx="756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社会福祉</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協議会</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19" name="角丸四角形 31">
            <a:extLst>
              <a:ext uri="{FF2B5EF4-FFF2-40B4-BE49-F238E27FC236}">
                <a16:creationId xmlns:a16="http://schemas.microsoft.com/office/drawing/2014/main" id="{351F5E91-1D95-FF64-3319-1E9375EA800C}"/>
              </a:ext>
            </a:extLst>
          </p:cNvPr>
          <p:cNvSpPr/>
          <p:nvPr/>
        </p:nvSpPr>
        <p:spPr>
          <a:xfrm>
            <a:off x="6567007" y="5444490"/>
            <a:ext cx="936000" cy="828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宅配業者</a:t>
            </a:r>
            <a:endParaRPr lang="ja-JP" sz="120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新聞販売員</a:t>
            </a:r>
            <a:endParaRPr lang="ja-JP" sz="120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コンビニ</a:t>
            </a:r>
            <a:endParaRPr lang="ja-JP" sz="120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生協　等</a:t>
            </a:r>
            <a:endParaRPr lang="ja-JP" sz="120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0" name="角丸四角形 32">
            <a:extLst>
              <a:ext uri="{FF2B5EF4-FFF2-40B4-BE49-F238E27FC236}">
                <a16:creationId xmlns:a16="http://schemas.microsoft.com/office/drawing/2014/main" id="{5874E363-74CA-ED30-1CF4-B3C8B52CAFC5}"/>
              </a:ext>
            </a:extLst>
          </p:cNvPr>
          <p:cNvSpPr/>
          <p:nvPr/>
        </p:nvSpPr>
        <p:spPr>
          <a:xfrm>
            <a:off x="5811326" y="6043199"/>
            <a:ext cx="576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消費者団体</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1" name="角丸四角形 33">
            <a:extLst>
              <a:ext uri="{FF2B5EF4-FFF2-40B4-BE49-F238E27FC236}">
                <a16:creationId xmlns:a16="http://schemas.microsoft.com/office/drawing/2014/main" id="{FFB4B188-55A8-76C4-81AF-31AC158694A9}"/>
              </a:ext>
            </a:extLst>
          </p:cNvPr>
          <p:cNvSpPr/>
          <p:nvPr/>
        </p:nvSpPr>
        <p:spPr>
          <a:xfrm>
            <a:off x="5191138" y="6176178"/>
            <a:ext cx="432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金融</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機関</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2" name="角丸四角形 34">
            <a:extLst>
              <a:ext uri="{FF2B5EF4-FFF2-40B4-BE49-F238E27FC236}">
                <a16:creationId xmlns:a16="http://schemas.microsoft.com/office/drawing/2014/main" id="{6EC5610A-7139-001C-A32F-DA54E9859F52}"/>
              </a:ext>
            </a:extLst>
          </p:cNvPr>
          <p:cNvSpPr/>
          <p:nvPr/>
        </p:nvSpPr>
        <p:spPr>
          <a:xfrm>
            <a:off x="4122000" y="6208399"/>
            <a:ext cx="900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見守り</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サポーター</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3" name="正方形/長方形 22">
            <a:extLst>
              <a:ext uri="{FF2B5EF4-FFF2-40B4-BE49-F238E27FC236}">
                <a16:creationId xmlns:a16="http://schemas.microsoft.com/office/drawing/2014/main" id="{B0C67085-8D33-0720-BB8E-239D8E66C732}"/>
              </a:ext>
            </a:extLst>
          </p:cNvPr>
          <p:cNvSpPr/>
          <p:nvPr/>
        </p:nvSpPr>
        <p:spPr>
          <a:xfrm>
            <a:off x="5579828" y="5026155"/>
            <a:ext cx="540000" cy="432000"/>
          </a:xfrm>
          <a:prstGeom prst="rect">
            <a:avLst/>
          </a:prstGeom>
          <a:solidFill>
            <a:sysClr val="window" lastClr="FFFFFF"/>
          </a:solidFill>
          <a:ln w="9525" cap="flat" cmpd="sng" algn="ctr">
            <a:solidFill>
              <a:sysClr val="windowText" lastClr="000000"/>
            </a:solidFill>
            <a:prstDash val="sysDot"/>
            <a:miter lim="800000"/>
          </a:ln>
          <a:effectLst/>
        </p:spPr>
        <p:txBody>
          <a:bodyPr lIns="36000" tIns="36000" rIns="36000" bIns="36000" rtlCol="0" anchor="ctr" anchorCtr="1"/>
          <a:lstStyle/>
          <a:p>
            <a:pPr algn="ctr">
              <a:buNone/>
            </a:pPr>
            <a:r>
              <a:rPr lang="ja-JP" sz="1200" b="1" kern="12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見守り活動</a:t>
            </a:r>
            <a:endParaRPr lang="ja-JP"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25" name="角丸四角形 37">
            <a:extLst>
              <a:ext uri="{FF2B5EF4-FFF2-40B4-BE49-F238E27FC236}">
                <a16:creationId xmlns:a16="http://schemas.microsoft.com/office/drawing/2014/main" id="{F66F23E4-5973-A2AF-61F4-5427C277A88F}"/>
              </a:ext>
            </a:extLst>
          </p:cNvPr>
          <p:cNvSpPr/>
          <p:nvPr/>
        </p:nvSpPr>
        <p:spPr>
          <a:xfrm>
            <a:off x="3508162" y="6180253"/>
            <a:ext cx="432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民生</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委員</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6" name="角丸四角形 38">
            <a:extLst>
              <a:ext uri="{FF2B5EF4-FFF2-40B4-BE49-F238E27FC236}">
                <a16:creationId xmlns:a16="http://schemas.microsoft.com/office/drawing/2014/main" id="{A57DAC19-F9FE-4D83-D23B-7A933520DCBD}"/>
              </a:ext>
            </a:extLst>
          </p:cNvPr>
          <p:cNvSpPr/>
          <p:nvPr/>
        </p:nvSpPr>
        <p:spPr>
          <a:xfrm>
            <a:off x="2745395" y="6032621"/>
            <a:ext cx="576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保健所</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7" name="角丸四角形 39">
            <a:extLst>
              <a:ext uri="{FF2B5EF4-FFF2-40B4-BE49-F238E27FC236}">
                <a16:creationId xmlns:a16="http://schemas.microsoft.com/office/drawing/2014/main" id="{5CF8DC4A-22B5-0022-5CA4-26071A9F6A7B}"/>
              </a:ext>
            </a:extLst>
          </p:cNvPr>
          <p:cNvSpPr/>
          <p:nvPr/>
        </p:nvSpPr>
        <p:spPr>
          <a:xfrm>
            <a:off x="2286551" y="5495827"/>
            <a:ext cx="432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警察</a:t>
            </a:r>
            <a:endParaRPr lang="ja-JP" sz="120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28" name="角丸四角形 40">
            <a:extLst>
              <a:ext uri="{FF2B5EF4-FFF2-40B4-BE49-F238E27FC236}">
                <a16:creationId xmlns:a16="http://schemas.microsoft.com/office/drawing/2014/main" id="{CFBF881C-2224-DE92-D881-B10AB727EF53}"/>
              </a:ext>
            </a:extLst>
          </p:cNvPr>
          <p:cNvSpPr/>
          <p:nvPr/>
        </p:nvSpPr>
        <p:spPr>
          <a:xfrm>
            <a:off x="1981197" y="4815109"/>
            <a:ext cx="756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学校等</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教育機関</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31" name="角丸四角形 20">
            <a:extLst>
              <a:ext uri="{FF2B5EF4-FFF2-40B4-BE49-F238E27FC236}">
                <a16:creationId xmlns:a16="http://schemas.microsoft.com/office/drawing/2014/main" id="{8322D106-F389-DB73-DF2A-D6A0B93900EC}"/>
              </a:ext>
            </a:extLst>
          </p:cNvPr>
          <p:cNvSpPr/>
          <p:nvPr/>
        </p:nvSpPr>
        <p:spPr>
          <a:xfrm>
            <a:off x="3510000" y="5698049"/>
            <a:ext cx="2124000" cy="432000"/>
          </a:xfrm>
          <a:prstGeom prst="roundRect">
            <a:avLst/>
          </a:prstGeom>
          <a:solidFill>
            <a:schemeClr val="bg1"/>
          </a:solidFill>
          <a:ln w="12700" cap="flat" cmpd="sng" algn="ctr">
            <a:solidFill>
              <a:sysClr val="windowText" lastClr="000000"/>
            </a:solidFill>
            <a:prstDash val="sysDash"/>
            <a:miter lim="800000"/>
          </a:ln>
          <a:effectLst/>
        </p:spPr>
        <p:txBody>
          <a:bodyPr lIns="36000" tIns="36000" rIns="36000" bIns="36000" rtlCol="0" anchor="ctr" anchorCtr="1"/>
          <a:lstStyle/>
          <a:p>
            <a:pPr algn="ctr">
              <a:buNone/>
            </a:pPr>
            <a:r>
              <a:rPr lang="ja-JP" sz="1200" b="1" kern="12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構成員間での情報共有</a:t>
            </a:r>
            <a:endParaRPr lang="ja-JP"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lgn="ctr">
              <a:buNone/>
            </a:pPr>
            <a:r>
              <a:rPr lang="ja-JP" sz="1200" b="1" kern="12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（個人情報保護法例外規定）</a:t>
            </a:r>
            <a:endParaRPr lang="ja-JP"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36" name="上矢印 25">
            <a:extLst>
              <a:ext uri="{FF2B5EF4-FFF2-40B4-BE49-F238E27FC236}">
                <a16:creationId xmlns:a16="http://schemas.microsoft.com/office/drawing/2014/main" id="{4BCF26BE-AEAE-3513-2FD9-B91EE78476BB}"/>
              </a:ext>
            </a:extLst>
          </p:cNvPr>
          <p:cNvSpPr/>
          <p:nvPr/>
        </p:nvSpPr>
        <p:spPr>
          <a:xfrm>
            <a:off x="4577745" y="3721307"/>
            <a:ext cx="432000" cy="972000"/>
          </a:xfrm>
          <a:prstGeom prst="upArrow">
            <a:avLst/>
          </a:prstGeom>
          <a:solidFill>
            <a:srgbClr val="FFC000"/>
          </a:solidFill>
          <a:ln w="19050" cap="flat" cmpd="sng" algn="ctr">
            <a:solidFill>
              <a:srgbClr val="70AD47"/>
            </a:solidFill>
            <a:prstDash val="solid"/>
            <a:miter lim="800000"/>
          </a:ln>
          <a:effectLst/>
        </p:spPr>
        <p:txBody>
          <a:bodyPr lIns="0" tIns="0" rIns="0" bIns="0" rtlCol="0" anchor="ctr" anchorCtr="1"/>
          <a:lstStyle/>
          <a:p>
            <a:r>
              <a:rPr lang="ja-JP" altLang="en-US" sz="1200" b="1" dirty="0">
                <a:latin typeface="ＭＳ ゴシック" panose="020B0609070205080204" pitchFamily="49" charset="-128"/>
                <a:ea typeface="ＭＳ ゴシック" panose="020B0609070205080204" pitchFamily="49" charset="-128"/>
              </a:rPr>
              <a:t>情報</a:t>
            </a:r>
            <a:r>
              <a:rPr lang="ja-JP" altLang="en-US" sz="1200" dirty="0">
                <a:latin typeface="ＭＳ ゴシック" panose="020B0609070205080204" pitchFamily="49" charset="-128"/>
                <a:ea typeface="ＭＳ ゴシック" panose="020B0609070205080204" pitchFamily="49" charset="-128"/>
              </a:rPr>
              <a:t>提供</a:t>
            </a:r>
          </a:p>
        </p:txBody>
      </p:sp>
      <p:sp>
        <p:nvSpPr>
          <p:cNvPr id="37" name="左右矢印 17">
            <a:extLst>
              <a:ext uri="{FF2B5EF4-FFF2-40B4-BE49-F238E27FC236}">
                <a16:creationId xmlns:a16="http://schemas.microsoft.com/office/drawing/2014/main" id="{9992AAB2-B1C0-1EC4-4C4F-C2B8D4B75C4E}"/>
              </a:ext>
            </a:extLst>
          </p:cNvPr>
          <p:cNvSpPr/>
          <p:nvPr/>
        </p:nvSpPr>
        <p:spPr>
          <a:xfrm>
            <a:off x="2717704" y="3183005"/>
            <a:ext cx="1152000" cy="648000"/>
          </a:xfrm>
          <a:prstGeom prst="leftRightArrow">
            <a:avLst>
              <a:gd name="adj1" fmla="val 62599"/>
              <a:gd name="adj2" fmla="val 43685"/>
            </a:avLst>
          </a:prstGeom>
          <a:solidFill>
            <a:srgbClr val="5B9BD5">
              <a:lumMod val="40000"/>
              <a:lumOff val="60000"/>
            </a:srgbClr>
          </a:solidFill>
          <a:ln w="12700" cap="flat" cmpd="sng" algn="ctr">
            <a:solidFill>
              <a:sysClr val="windowText" lastClr="000000"/>
            </a:solidFill>
            <a:prstDash val="solid"/>
            <a:miter lim="800000"/>
          </a:ln>
          <a:effectLst/>
        </p:spPr>
        <p:txBody>
          <a:bodyPr wrap="square" lIns="0" tIns="0" rIns="0" bIns="0" rtlCol="0" anchor="ctr" anchorCtr="1">
            <a:noAutofit/>
          </a:bodyPr>
          <a:lstStyle/>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情報共有</a:t>
            </a:r>
            <a:endParaRPr lang="en-US" alt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endParaRPr>
          </a:p>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・連携</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38" name="正方形/長方形 37">
            <a:extLst>
              <a:ext uri="{FF2B5EF4-FFF2-40B4-BE49-F238E27FC236}">
                <a16:creationId xmlns:a16="http://schemas.microsoft.com/office/drawing/2014/main" id="{A97E1393-3DC0-CEEE-2DC3-ACB5162A9828}"/>
              </a:ext>
            </a:extLst>
          </p:cNvPr>
          <p:cNvSpPr/>
          <p:nvPr/>
        </p:nvSpPr>
        <p:spPr>
          <a:xfrm>
            <a:off x="2995952" y="5033083"/>
            <a:ext cx="540000" cy="432000"/>
          </a:xfrm>
          <a:prstGeom prst="rect">
            <a:avLst/>
          </a:prstGeom>
          <a:solidFill>
            <a:sysClr val="window" lastClr="FFFFFF"/>
          </a:solidFill>
          <a:ln w="9525" cap="flat" cmpd="sng" algn="ctr">
            <a:solidFill>
              <a:sysClr val="windowText" lastClr="000000"/>
            </a:solidFill>
            <a:prstDash val="sysDot"/>
            <a:miter lim="800000"/>
          </a:ln>
          <a:effectLst/>
        </p:spPr>
        <p:txBody>
          <a:bodyPr lIns="36000" tIns="36000" rIns="36000" bIns="36000" rtlCol="0" anchor="ctr" anchorCtr="1"/>
          <a:lstStyle/>
          <a:p>
            <a:pPr algn="ctr">
              <a:buNone/>
            </a:pPr>
            <a:r>
              <a:rPr lang="ja-JP" sz="1200" b="1" kern="120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見守り活動</a:t>
            </a:r>
            <a:endParaRPr lang="ja-JP" sz="1200" b="1">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39" name="テキスト ボックス 23">
            <a:extLst>
              <a:ext uri="{FF2B5EF4-FFF2-40B4-BE49-F238E27FC236}">
                <a16:creationId xmlns:a16="http://schemas.microsoft.com/office/drawing/2014/main" id="{370C81EC-A2B6-C6EE-DFFE-63F71E4205C2}"/>
              </a:ext>
            </a:extLst>
          </p:cNvPr>
          <p:cNvSpPr txBox="1"/>
          <p:nvPr/>
        </p:nvSpPr>
        <p:spPr>
          <a:xfrm>
            <a:off x="6702454" y="2312341"/>
            <a:ext cx="2124000" cy="828000"/>
          </a:xfrm>
          <a:prstGeom prst="rect">
            <a:avLst/>
          </a:prstGeom>
          <a:solidFill>
            <a:sysClr val="window" lastClr="FFFFFF"/>
          </a:solidFill>
          <a:ln w="15875" cmpd="sng">
            <a:solidFill>
              <a:sysClr val="windowText" lastClr="000000"/>
            </a:solidFill>
            <a:prstDash val="dash"/>
          </a:ln>
          <a:effectLst/>
        </p:spPr>
        <p:txBody>
          <a:bodyPr wrap="square" lIns="36000" tIns="36000" rIns="36000" bIns="36000" rtlCol="0" anchor="ctr" anchorCtr="1"/>
          <a:lstStyle/>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※消費者安全確保地域協議会</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（消費者安全法 第</a:t>
            </a:r>
            <a:r>
              <a:rPr lang="en-US"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11</a:t>
            </a: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条の</a:t>
            </a:r>
            <a:r>
              <a:rPr lang="en-US"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3</a:t>
            </a: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u="sng"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既存の見守りネットワーク</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u="sng"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組織を活用し、設置できる。</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0" name="角丸四角形 12">
            <a:extLst>
              <a:ext uri="{FF2B5EF4-FFF2-40B4-BE49-F238E27FC236}">
                <a16:creationId xmlns:a16="http://schemas.microsoft.com/office/drawing/2014/main" id="{5B28505C-19ED-9EC2-84D7-E536A042EB1D}"/>
              </a:ext>
            </a:extLst>
          </p:cNvPr>
          <p:cNvSpPr/>
          <p:nvPr/>
        </p:nvSpPr>
        <p:spPr>
          <a:xfrm>
            <a:off x="3276000" y="2288464"/>
            <a:ext cx="2592000" cy="432000"/>
          </a:xfrm>
          <a:prstGeom prst="roundRect">
            <a:avLst/>
          </a:prstGeom>
          <a:solidFill>
            <a:sysClr val="window" lastClr="FFFFFF"/>
          </a:solidFill>
          <a:ln w="12700" cap="flat" cmpd="sng" algn="ctr">
            <a:solidFill>
              <a:sysClr val="windowText" lastClr="000000"/>
            </a:solidFill>
            <a:prstDash val="solid"/>
            <a:miter lim="800000"/>
          </a:ln>
          <a:effectLst/>
        </p:spPr>
        <p:txBody>
          <a:bodyPr lIns="36000" tIns="36000" rIns="36000" bIns="36000" rtlCol="0" anchor="ctr" anchorCtr="1"/>
          <a:lstStyle/>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地方公共団体</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消費者行政部局　福祉関係部局　等</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1" name="楕円 40">
            <a:extLst>
              <a:ext uri="{FF2B5EF4-FFF2-40B4-BE49-F238E27FC236}">
                <a16:creationId xmlns:a16="http://schemas.microsoft.com/office/drawing/2014/main" id="{964029FA-4C01-6E40-EE5C-4758221080AF}"/>
              </a:ext>
            </a:extLst>
          </p:cNvPr>
          <p:cNvSpPr/>
          <p:nvPr/>
        </p:nvSpPr>
        <p:spPr>
          <a:xfrm>
            <a:off x="2526809" y="2280629"/>
            <a:ext cx="694690" cy="428625"/>
          </a:xfrm>
          <a:prstGeom prst="ellipse">
            <a:avLst/>
          </a:prstGeom>
          <a:solidFill>
            <a:sysClr val="window" lastClr="FFFFFF"/>
          </a:solidFill>
          <a:ln w="12700" cap="flat" cmpd="sng" algn="ctr">
            <a:solidFill>
              <a:sysClr val="windowText" lastClr="000000"/>
            </a:solidFill>
            <a:prstDash val="solid"/>
            <a:miter lim="800000"/>
          </a:ln>
          <a:effectLst/>
        </p:spPr>
        <p:txBody>
          <a:bodyPr lIns="0" tIns="0" rIns="0" bIns="0" rtlCol="0" anchor="ctr" anchorCtr="1"/>
          <a:lstStyle/>
          <a:p>
            <a:pPr algn="ctr">
              <a:buNone/>
            </a:pPr>
            <a:r>
              <a:rPr lang="ja-JP" sz="1200" b="1" kern="120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事務局</a:t>
            </a:r>
            <a:endParaRPr lang="ja-JP" sz="120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3" name="角丸四角形 10">
            <a:extLst>
              <a:ext uri="{FF2B5EF4-FFF2-40B4-BE49-F238E27FC236}">
                <a16:creationId xmlns:a16="http://schemas.microsoft.com/office/drawing/2014/main" id="{5B6A5065-C4A5-E8AC-25FC-9404385D2EA9}"/>
              </a:ext>
            </a:extLst>
          </p:cNvPr>
          <p:cNvSpPr/>
          <p:nvPr/>
        </p:nvSpPr>
        <p:spPr>
          <a:xfrm>
            <a:off x="180473" y="2188735"/>
            <a:ext cx="2268000" cy="432000"/>
          </a:xfrm>
          <a:prstGeom prst="roundRect">
            <a:avLst/>
          </a:prstGeom>
          <a:solidFill>
            <a:srgbClr val="002060"/>
          </a:solidFill>
          <a:ln w="12700" cap="flat" cmpd="sng" algn="ctr">
            <a:solidFill>
              <a:srgbClr val="5B9BD5">
                <a:shade val="50000"/>
              </a:srgbClr>
            </a:solidFill>
            <a:prstDash val="solid"/>
            <a:miter lim="800000"/>
          </a:ln>
          <a:effectLst/>
        </p:spPr>
        <p:txBody>
          <a:bodyPr lIns="36000" tIns="36000" rIns="36000" bIns="36000" rtlCol="0" anchor="ctr" anchorCtr="1"/>
          <a:lstStyle/>
          <a:p>
            <a:pPr algn="ctr">
              <a:buNone/>
            </a:pPr>
            <a:r>
              <a:rPr lang="ja-JP" sz="1200" b="1" kern="1200" dirty="0">
                <a:solidFill>
                  <a:srgbClr val="FFFFFF"/>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市町村の</a:t>
            </a:r>
            <a:r>
              <a:rPr lang="ja-JP" sz="1200" b="1" u="sng" kern="1200" dirty="0">
                <a:solidFill>
                  <a:srgbClr val="FFFFFF"/>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見守りネットワーク※</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ja-JP" sz="1200" b="1" kern="1200" dirty="0">
                <a:solidFill>
                  <a:srgbClr val="FFFFFF"/>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（イメージ図）</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4" name="角丸四角形 44">
            <a:extLst>
              <a:ext uri="{FF2B5EF4-FFF2-40B4-BE49-F238E27FC236}">
                <a16:creationId xmlns:a16="http://schemas.microsoft.com/office/drawing/2014/main" id="{128C6FCF-53ED-5915-55BE-53751A7031CC}"/>
              </a:ext>
            </a:extLst>
          </p:cNvPr>
          <p:cNvSpPr/>
          <p:nvPr/>
        </p:nvSpPr>
        <p:spPr>
          <a:xfrm>
            <a:off x="131233" y="123218"/>
            <a:ext cx="8881533" cy="1466183"/>
          </a:xfrm>
          <a:prstGeom prst="roundRect">
            <a:avLst>
              <a:gd name="adj" fmla="val 2122"/>
            </a:avLst>
          </a:prstGeom>
          <a:solidFill>
            <a:srgbClr val="CCFF66">
              <a:alpha val="70000"/>
            </a:srgbClr>
          </a:solidFill>
          <a:ln w="12700" cap="flat" cmpd="sng" algn="ctr">
            <a:solidFill>
              <a:srgbClr val="003300"/>
            </a:solidFill>
            <a:prstDash val="solid"/>
            <a:miter lim="800000"/>
          </a:ln>
          <a:effectLst/>
        </p:spPr>
        <p:txBody>
          <a:bodyPr rtlCol="0" anchor="t"/>
          <a:lstStyle/>
          <a:p>
            <a:endParaRPr lang="ja-JP" altLang="en-US"/>
          </a:p>
        </p:txBody>
      </p:sp>
      <p:sp>
        <p:nvSpPr>
          <p:cNvPr id="45" name="角丸四角形 45">
            <a:extLst>
              <a:ext uri="{FF2B5EF4-FFF2-40B4-BE49-F238E27FC236}">
                <a16:creationId xmlns:a16="http://schemas.microsoft.com/office/drawing/2014/main" id="{52DF4253-DAF5-E253-81C8-A97CC8C705F4}"/>
              </a:ext>
            </a:extLst>
          </p:cNvPr>
          <p:cNvSpPr/>
          <p:nvPr/>
        </p:nvSpPr>
        <p:spPr>
          <a:xfrm>
            <a:off x="3242567" y="828820"/>
            <a:ext cx="1980000" cy="648000"/>
          </a:xfrm>
          <a:prstGeom prst="roundRect">
            <a:avLst>
              <a:gd name="adj" fmla="val 3858"/>
            </a:avLst>
          </a:prstGeom>
          <a:solidFill>
            <a:srgbClr val="99FF33"/>
          </a:solidFill>
          <a:ln w="12700" cap="flat" cmpd="sng" algn="ctr">
            <a:solidFill>
              <a:srgbClr val="99CC00"/>
            </a:solidFill>
            <a:prstDash val="solid"/>
            <a:miter lim="800000"/>
          </a:ln>
          <a:effectLst>
            <a:outerShdw blurRad="63500" sx="102000" sy="102000" algn="ctr" rotWithShape="0">
              <a:prstClr val="black">
                <a:alpha val="40000"/>
              </a:prstClr>
            </a:outerShdw>
          </a:effectLst>
        </p:spPr>
        <p:txBody>
          <a:bodyPr lIns="36000" tIns="36000" rIns="36000" bIns="36000" rtlCol="0" anchor="t" anchorCtr="1"/>
          <a:lstStyle/>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福島県消費生活課</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6" name="角丸四角形 46">
            <a:extLst>
              <a:ext uri="{FF2B5EF4-FFF2-40B4-BE49-F238E27FC236}">
                <a16:creationId xmlns:a16="http://schemas.microsoft.com/office/drawing/2014/main" id="{580E9AEC-5B2E-0C4B-417A-AB68FF106D5A}"/>
              </a:ext>
            </a:extLst>
          </p:cNvPr>
          <p:cNvSpPr/>
          <p:nvPr/>
        </p:nvSpPr>
        <p:spPr>
          <a:xfrm>
            <a:off x="3325640" y="1146345"/>
            <a:ext cx="1800000" cy="269033"/>
          </a:xfrm>
          <a:prstGeom prst="roundRect">
            <a:avLst>
              <a:gd name="adj" fmla="val 8428"/>
            </a:avLst>
          </a:prstGeom>
          <a:solidFill>
            <a:srgbClr val="FFFF66"/>
          </a:solidFill>
          <a:ln w="12700" cap="flat" cmpd="sng" algn="ctr">
            <a:solidFill>
              <a:srgbClr val="FFFF00"/>
            </a:solidFill>
            <a:prstDash val="solid"/>
            <a:miter lim="800000"/>
          </a:ln>
          <a:effectLst>
            <a:outerShdw blurRad="63500" sx="102000" sy="102000" algn="ctr" rotWithShape="0">
              <a:prstClr val="black">
                <a:alpha val="40000"/>
              </a:prstClr>
            </a:outerShdw>
          </a:effectLst>
        </p:spPr>
        <p:txBody>
          <a:bodyPr lIns="36000" tIns="36000" rIns="36000" bIns="36000" rtlCol="0" anchor="ctr" anchorCtr="1"/>
          <a:lstStyle/>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福島県消費生活センター</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7" name="角丸四角形 47">
            <a:extLst>
              <a:ext uri="{FF2B5EF4-FFF2-40B4-BE49-F238E27FC236}">
                <a16:creationId xmlns:a16="http://schemas.microsoft.com/office/drawing/2014/main" id="{98BF72CF-EBB3-6900-74A2-83A0CD9D45CE}"/>
              </a:ext>
            </a:extLst>
          </p:cNvPr>
          <p:cNvSpPr/>
          <p:nvPr/>
        </p:nvSpPr>
        <p:spPr>
          <a:xfrm>
            <a:off x="921387" y="825215"/>
            <a:ext cx="1332000" cy="648000"/>
          </a:xfrm>
          <a:prstGeom prst="roundRect">
            <a:avLst>
              <a:gd name="adj" fmla="val 3591"/>
            </a:avLst>
          </a:prstGeom>
          <a:solidFill>
            <a:srgbClr val="99FF33"/>
          </a:solidFill>
          <a:ln w="12700" cap="flat" cmpd="sng" algn="ctr">
            <a:solidFill>
              <a:srgbClr val="92D050"/>
            </a:solidFill>
            <a:prstDash val="solid"/>
            <a:miter lim="800000"/>
          </a:ln>
          <a:effectLst>
            <a:outerShdw blurRad="50800" dist="38100" dir="8100000" algn="tr" rotWithShape="0">
              <a:prstClr val="black">
                <a:alpha val="40000"/>
              </a:prstClr>
            </a:outerShdw>
          </a:effectLst>
        </p:spPr>
        <p:txBody>
          <a:bodyPr lIns="36000" tIns="36000" rIns="36000" bIns="36000" rtlCol="0" anchor="ctr" anchorCtr="1"/>
          <a:lstStyle/>
          <a:p>
            <a:pPr algn="ct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福島県警察本部</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en-US"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a:t>
            </a: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生活安全企画課</a:t>
            </a:r>
            <a:r>
              <a:rPr lang="en-US"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48" name="角丸四角形 50">
            <a:extLst>
              <a:ext uri="{FF2B5EF4-FFF2-40B4-BE49-F238E27FC236}">
                <a16:creationId xmlns:a16="http://schemas.microsoft.com/office/drawing/2014/main" id="{BFF5B819-1A05-B11F-E32A-1D5F0AC02C82}"/>
              </a:ext>
            </a:extLst>
          </p:cNvPr>
          <p:cNvSpPr/>
          <p:nvPr/>
        </p:nvSpPr>
        <p:spPr>
          <a:xfrm>
            <a:off x="3366000" y="194478"/>
            <a:ext cx="2412000" cy="432000"/>
          </a:xfrm>
          <a:prstGeom prst="roundRect">
            <a:avLst/>
          </a:prstGeom>
          <a:solidFill>
            <a:srgbClr val="006600"/>
          </a:solidFill>
          <a:ln w="12700" cap="flat" cmpd="sng" algn="ctr">
            <a:solidFill>
              <a:srgbClr val="006600"/>
            </a:solidFill>
            <a:prstDash val="solid"/>
            <a:miter lim="800000"/>
          </a:ln>
          <a:effectLst>
            <a:outerShdw blurRad="63500" sx="102000" sy="102000" algn="ctr" rotWithShape="0">
              <a:prstClr val="black">
                <a:alpha val="40000"/>
              </a:prstClr>
            </a:outerShdw>
          </a:effectLst>
        </p:spPr>
        <p:txBody>
          <a:bodyPr lIns="36000" tIns="36000" rIns="36000" bIns="36000" rtlCol="0" anchor="ctr" anchorCtr="1"/>
          <a:lstStyle/>
          <a:p>
            <a:pPr algn="ctr">
              <a:buNone/>
            </a:pPr>
            <a:r>
              <a:rPr lang="ja-JP" sz="1200" b="1" kern="1200" dirty="0">
                <a:solidFill>
                  <a:srgbClr val="FFFFFF"/>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福島県消費者安全確保地域協議会</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lgn="ctr">
              <a:buNone/>
            </a:pPr>
            <a:r>
              <a:rPr lang="en-US" sz="1200" b="1" kern="1200" dirty="0">
                <a:solidFill>
                  <a:srgbClr val="FFFFFF"/>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a:t>
            </a:r>
            <a:r>
              <a:rPr lang="ja-JP" sz="1200" b="1" kern="1200" dirty="0">
                <a:solidFill>
                  <a:srgbClr val="FFFFFF"/>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令和２年１０月１９日設置）</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50" name="角丸四角形 48">
            <a:extLst>
              <a:ext uri="{FF2B5EF4-FFF2-40B4-BE49-F238E27FC236}">
                <a16:creationId xmlns:a16="http://schemas.microsoft.com/office/drawing/2014/main" id="{173C34A6-BD8D-4EE1-5790-D990D3ABA787}"/>
              </a:ext>
            </a:extLst>
          </p:cNvPr>
          <p:cNvSpPr/>
          <p:nvPr/>
        </p:nvSpPr>
        <p:spPr>
          <a:xfrm>
            <a:off x="6225595" y="208528"/>
            <a:ext cx="2700000" cy="1296000"/>
          </a:xfrm>
          <a:prstGeom prst="roundRect">
            <a:avLst>
              <a:gd name="adj" fmla="val 3299"/>
            </a:avLst>
          </a:prstGeom>
          <a:solidFill>
            <a:srgbClr val="99FF33"/>
          </a:solidFill>
          <a:ln w="12700" cap="flat" cmpd="sng" algn="ctr">
            <a:solidFill>
              <a:srgbClr val="99CC00"/>
            </a:solidFill>
            <a:prstDash val="solid"/>
            <a:miter lim="800000"/>
          </a:ln>
          <a:effectLst>
            <a:outerShdw blurRad="50800" dist="38100" dir="2700000" algn="tl" rotWithShape="0">
              <a:prstClr val="black">
                <a:alpha val="40000"/>
              </a:prstClr>
            </a:outerShdw>
          </a:effectLst>
          <a:scene3d>
            <a:camera prst="orthographicFront"/>
            <a:lightRig rig="threePt" dir="t"/>
          </a:scene3d>
          <a:sp3d/>
        </p:spPr>
        <p:txBody>
          <a:bodyPr lIns="36000" tIns="36000" rIns="36000" bIns="36000" rtlCol="0" anchor="ctr" anchorCtr="1"/>
          <a:lstStyle/>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福島県社会福祉課</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福島県健康づくり推進課</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福島県高齢福祉課</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福島県社会福祉協議会</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福島県生活協同組合連合会</a:t>
            </a:r>
            <a:endParaRPr lang="ja-JP" sz="1200" b="1"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a:p>
            <a:pPr>
              <a:buNone/>
            </a:pPr>
            <a:r>
              <a:rPr 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ヤマト運輸株式会社</a:t>
            </a:r>
            <a:endParaRPr lang="en-US" altLang="ja-JP" sz="1200" b="1"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endParaRPr>
          </a:p>
          <a:p>
            <a:pPr>
              <a:buNone/>
            </a:pPr>
            <a:r>
              <a:rPr lang="ja-JP" altLang="en-US" sz="1200" b="1" dirty="0">
                <a:solidFill>
                  <a:srgbClr val="FF0000"/>
                </a:solidFill>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rPr>
              <a:t>福島県耐震化リフォーム等推進協議会</a:t>
            </a:r>
            <a:endParaRPr lang="ja-JP" sz="1200" b="1" dirty="0">
              <a:solidFill>
                <a:srgbClr val="FF0000"/>
              </a:solidFill>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51" name="正方形/長方形 50">
            <a:extLst>
              <a:ext uri="{FF2B5EF4-FFF2-40B4-BE49-F238E27FC236}">
                <a16:creationId xmlns:a16="http://schemas.microsoft.com/office/drawing/2014/main" id="{F4A47EA2-1756-9F8A-30F0-FB0858A89FEB}"/>
              </a:ext>
            </a:extLst>
          </p:cNvPr>
          <p:cNvSpPr/>
          <p:nvPr/>
        </p:nvSpPr>
        <p:spPr>
          <a:xfrm>
            <a:off x="4762414" y="2864840"/>
            <a:ext cx="1152000" cy="288000"/>
          </a:xfrm>
          <a:prstGeom prst="rect">
            <a:avLst/>
          </a:prstGeom>
          <a:solidFill>
            <a:sysClr val="window" lastClr="FFFFFF"/>
          </a:solidFill>
          <a:ln w="9525" cap="flat" cmpd="sng" algn="ctr">
            <a:noFill/>
            <a:prstDash val="sysDot"/>
            <a:miter lim="800000"/>
          </a:ln>
          <a:effectLst/>
        </p:spPr>
        <p:txBody>
          <a:bodyPr lIns="36000" tIns="36000" rIns="36000" bIns="36000" rtlCol="0" anchor="ctr" anchorCtr="1"/>
          <a:lstStyle/>
          <a:p>
            <a:pPr algn="ctr">
              <a:buNone/>
            </a:pPr>
            <a:r>
              <a:rPr lang="ja-JP" altLang="en-US"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情報共有・連携</a:t>
            </a:r>
            <a:endParaRPr lang="ja-JP"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42" name="上下矢印 15">
            <a:extLst>
              <a:ext uri="{FF2B5EF4-FFF2-40B4-BE49-F238E27FC236}">
                <a16:creationId xmlns:a16="http://schemas.microsoft.com/office/drawing/2014/main" id="{A3B7D6CD-8850-C1C7-3A2F-ECE3BBFEAE83}"/>
              </a:ext>
            </a:extLst>
          </p:cNvPr>
          <p:cNvSpPr/>
          <p:nvPr/>
        </p:nvSpPr>
        <p:spPr>
          <a:xfrm>
            <a:off x="4356000" y="2737886"/>
            <a:ext cx="432000" cy="540000"/>
          </a:xfrm>
          <a:prstGeom prst="upDownArrow">
            <a:avLst>
              <a:gd name="adj1" fmla="val 52025"/>
              <a:gd name="adj2" fmla="val 43923"/>
            </a:avLst>
          </a:prstGeom>
          <a:solidFill>
            <a:srgbClr val="5B9BD5">
              <a:lumMod val="40000"/>
              <a:lumOff val="60000"/>
            </a:srgbClr>
          </a:solidFill>
          <a:ln w="12700" cap="flat" cmpd="sng" algn="ctr">
            <a:solidFill>
              <a:srgbClr val="5B9BD5">
                <a:shade val="50000"/>
              </a:srgbClr>
            </a:solidFill>
            <a:prstDash val="solid"/>
            <a:miter lim="800000"/>
          </a:ln>
          <a:effectLst/>
        </p:spPr>
        <p:txBody>
          <a:bodyPr vert="eaVert" lIns="0" tIns="0" rIns="0" bIns="0" rtlCol="0" anchor="ctr" anchorCtr="1"/>
          <a:lstStyle/>
          <a:p>
            <a:endParaRPr lang="ja-JP" altLang="en-US" sz="1200" dirty="0">
              <a:latin typeface="ＭＳ ゴシック" panose="020B0609070205080204" pitchFamily="49" charset="-128"/>
              <a:ea typeface="ＭＳ ゴシック" panose="020B0609070205080204" pitchFamily="49" charset="-128"/>
            </a:endParaRPr>
          </a:p>
        </p:txBody>
      </p:sp>
      <p:sp>
        <p:nvSpPr>
          <p:cNvPr id="49" name="テキスト ボックス 19">
            <a:extLst>
              <a:ext uri="{FF2B5EF4-FFF2-40B4-BE49-F238E27FC236}">
                <a16:creationId xmlns:a16="http://schemas.microsoft.com/office/drawing/2014/main" id="{C94FE121-A8DE-825C-5644-4E011E053B54}"/>
              </a:ext>
            </a:extLst>
          </p:cNvPr>
          <p:cNvSpPr txBox="1"/>
          <p:nvPr/>
        </p:nvSpPr>
        <p:spPr>
          <a:xfrm>
            <a:off x="4822712" y="1642854"/>
            <a:ext cx="2844000" cy="432000"/>
          </a:xfrm>
          <a:prstGeom prst="rect">
            <a:avLst/>
          </a:prstGeom>
          <a:solidFill>
            <a:sysClr val="window" lastClr="FFFFFF"/>
          </a:solidFill>
          <a:ln w="12700" cmpd="sng">
            <a:solidFill>
              <a:srgbClr val="003300"/>
            </a:solidFill>
          </a:ln>
          <a:effectLst/>
        </p:spPr>
        <p:txBody>
          <a:bodyPr wrap="square" lIns="36000" tIns="36000" rIns="36000" bIns="36000" rtlCol="0" anchor="ctr" anchorCtr="1"/>
          <a:lstStyle/>
          <a:p>
            <a:pPr>
              <a:buNone/>
            </a:pPr>
            <a:r>
              <a:rPr lang="ja-JP" sz="1200" b="1" kern="12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見守りネットワークづくり、活動を支援</a:t>
            </a:r>
            <a:endParaRPr lang="ja-JP"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buNone/>
            </a:pPr>
            <a:r>
              <a:rPr lang="ja-JP" sz="1200" b="1" kern="12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消費者被害防止に関する情報提供</a:t>
            </a:r>
            <a:endParaRPr lang="ja-JP" sz="1200" b="1"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52" name="上矢印 6">
            <a:extLst>
              <a:ext uri="{FF2B5EF4-FFF2-40B4-BE49-F238E27FC236}">
                <a16:creationId xmlns:a16="http://schemas.microsoft.com/office/drawing/2014/main" id="{9AE01220-85A8-814D-8A79-70D5222B120F}"/>
              </a:ext>
            </a:extLst>
          </p:cNvPr>
          <p:cNvSpPr/>
          <p:nvPr/>
        </p:nvSpPr>
        <p:spPr>
          <a:xfrm rot="10800000">
            <a:off x="4356000" y="1479286"/>
            <a:ext cx="432000" cy="666000"/>
          </a:xfrm>
          <a:prstGeom prst="upArrow">
            <a:avLst>
              <a:gd name="adj1" fmla="val 50000"/>
              <a:gd name="adj2" fmla="val 37500"/>
            </a:avLst>
          </a:prstGeom>
          <a:solidFill>
            <a:srgbClr val="5B9BD5"/>
          </a:solidFill>
          <a:ln w="12700" cap="flat" cmpd="sng" algn="ctr">
            <a:solidFill>
              <a:srgbClr val="5B9BD5">
                <a:shade val="50000"/>
              </a:srgbClr>
            </a:solidFill>
            <a:prstDash val="solid"/>
            <a:miter lim="800000"/>
          </a:ln>
          <a:effectLst/>
        </p:spPr>
        <p:txBody>
          <a:bodyPr rtlCol="0" anchor="t"/>
          <a:lstStyle/>
          <a:p>
            <a:endParaRPr lang="ja-JP" altLang="en-US"/>
          </a:p>
        </p:txBody>
      </p:sp>
      <p:sp>
        <p:nvSpPr>
          <p:cNvPr id="53" name="左右矢印 17">
            <a:extLst>
              <a:ext uri="{FF2B5EF4-FFF2-40B4-BE49-F238E27FC236}">
                <a16:creationId xmlns:a16="http://schemas.microsoft.com/office/drawing/2014/main" id="{848D4EAF-CF85-021C-BC83-151FCCA753B9}"/>
              </a:ext>
            </a:extLst>
          </p:cNvPr>
          <p:cNvSpPr/>
          <p:nvPr/>
        </p:nvSpPr>
        <p:spPr>
          <a:xfrm>
            <a:off x="5246120" y="830713"/>
            <a:ext cx="972000" cy="648000"/>
          </a:xfrm>
          <a:prstGeom prst="leftRightArrow">
            <a:avLst>
              <a:gd name="adj1" fmla="val 62599"/>
              <a:gd name="adj2" fmla="val 43685"/>
            </a:avLst>
          </a:prstGeom>
          <a:solidFill>
            <a:srgbClr val="5B9BD5">
              <a:lumMod val="40000"/>
              <a:lumOff val="60000"/>
            </a:srgbClr>
          </a:solidFill>
          <a:ln w="12700" cap="flat" cmpd="sng" algn="ctr">
            <a:solidFill>
              <a:sysClr val="windowText" lastClr="000000"/>
            </a:solidFill>
            <a:prstDash val="solid"/>
            <a:miter lim="800000"/>
          </a:ln>
          <a:effectLst/>
        </p:spPr>
        <p:txBody>
          <a:bodyPr wrap="square" lIns="0" tIns="0" rIns="0" bIns="0" rtlCol="0" anchor="ctr" anchorCtr="1">
            <a:noAutofit/>
          </a:bodyPr>
          <a:lstStyle/>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情報共有</a:t>
            </a:r>
            <a:endParaRPr lang="en-US" alt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endParaRPr>
          </a:p>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・連携</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
        <p:nvSpPr>
          <p:cNvPr id="54" name="左右矢印 17">
            <a:extLst>
              <a:ext uri="{FF2B5EF4-FFF2-40B4-BE49-F238E27FC236}">
                <a16:creationId xmlns:a16="http://schemas.microsoft.com/office/drawing/2014/main" id="{8161566F-E1E9-802B-B5FB-83F3B800F260}"/>
              </a:ext>
            </a:extLst>
          </p:cNvPr>
          <p:cNvSpPr/>
          <p:nvPr/>
        </p:nvSpPr>
        <p:spPr>
          <a:xfrm>
            <a:off x="2253535" y="823784"/>
            <a:ext cx="972000" cy="648000"/>
          </a:xfrm>
          <a:prstGeom prst="leftRightArrow">
            <a:avLst>
              <a:gd name="adj1" fmla="val 62599"/>
              <a:gd name="adj2" fmla="val 43685"/>
            </a:avLst>
          </a:prstGeom>
          <a:solidFill>
            <a:srgbClr val="5B9BD5">
              <a:lumMod val="40000"/>
              <a:lumOff val="60000"/>
            </a:srgbClr>
          </a:solidFill>
          <a:ln w="12700" cap="flat" cmpd="sng" algn="ctr">
            <a:solidFill>
              <a:sysClr val="windowText" lastClr="000000"/>
            </a:solidFill>
            <a:prstDash val="solid"/>
            <a:miter lim="800000"/>
          </a:ln>
          <a:effectLst/>
        </p:spPr>
        <p:txBody>
          <a:bodyPr wrap="square" lIns="0" tIns="0" rIns="0" bIns="0" rtlCol="0" anchor="ctr" anchorCtr="1">
            <a:noAutofit/>
          </a:bodyPr>
          <a:lstStyle/>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情報共有</a:t>
            </a:r>
            <a:endParaRPr lang="en-US" alt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endParaRPr>
          </a:p>
          <a:p>
            <a:pPr algn="ctr">
              <a:buNone/>
            </a:pPr>
            <a:r>
              <a:rPr lang="ja-JP" sz="1200" kern="1200" dirty="0">
                <a:solidFill>
                  <a:srgbClr val="000000"/>
                </a:solidFill>
                <a:effectLst/>
                <a:latin typeface="ＤＦ平成ゴシック体W5" panose="020B0509000000000000" pitchFamily="49" charset="-128"/>
                <a:ea typeface="ＤＦ平成ゴシック体W5" panose="020B0509000000000000" pitchFamily="49" charset="-128"/>
                <a:cs typeface="Times New Roman" panose="02020603050405020304" pitchFamily="18" charset="0"/>
              </a:rPr>
              <a:t>・連携</a:t>
            </a:r>
            <a:endParaRPr lang="ja-JP" sz="1200" dirty="0">
              <a:effectLst/>
              <a:latin typeface="ＤＦ平成ゴシック体W5" panose="020B0509000000000000" pitchFamily="49" charset="-128"/>
              <a:ea typeface="ＤＦ平成ゴシック体W5" panose="020B0509000000000000" pitchFamily="49" charset="-128"/>
              <a:cs typeface="ＭＳ Ｐゴシック" panose="020B0600070205080204" pitchFamily="50" charset="-128"/>
            </a:endParaRPr>
          </a:p>
        </p:txBody>
      </p:sp>
    </p:spTree>
    <p:extLst>
      <p:ext uri="{BB962C8B-B14F-4D97-AF65-F5344CB8AC3E}">
        <p14:creationId xmlns:p14="http://schemas.microsoft.com/office/powerpoint/2010/main" val="9960781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231</TotalTime>
  <Words>715</Words>
  <Application>Microsoft Office PowerPoint</Application>
  <PresentationFormat>画面に合わせる (4:3)</PresentationFormat>
  <Paragraphs>113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ＤＦ平成ゴシック体W5</vt:lpstr>
      <vt:lpstr>ＭＳ Ｐゴシック</vt:lpstr>
      <vt:lpstr>ＭＳ ゴシック</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武田 真一</dc:creator>
  <cp:lastModifiedBy>松川 美紗乃</cp:lastModifiedBy>
  <cp:revision>20</cp:revision>
  <cp:lastPrinted>2025-11-04T05:59:56Z</cp:lastPrinted>
  <dcterms:created xsi:type="dcterms:W3CDTF">2025-10-13T23:57:42Z</dcterms:created>
  <dcterms:modified xsi:type="dcterms:W3CDTF">2025-11-04T07:10:04Z</dcterms:modified>
</cp:coreProperties>
</file>