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9" r:id="rId2"/>
    <p:sldId id="256" r:id="rId3"/>
    <p:sldId id="274" r:id="rId4"/>
    <p:sldId id="264" r:id="rId5"/>
    <p:sldId id="265" r:id="rId6"/>
    <p:sldId id="270" r:id="rId7"/>
    <p:sldId id="271" r:id="rId8"/>
    <p:sldId id="272" r:id="rId9"/>
    <p:sldId id="273" r:id="rId10"/>
  </p:sldIdLst>
  <p:sldSz cx="6858000" cy="51435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750" autoAdjust="0"/>
    <p:restoredTop sz="94660"/>
  </p:normalViewPr>
  <p:slideViewPr>
    <p:cSldViewPr snapToGrid="0">
      <p:cViewPr varScale="1">
        <p:scale>
          <a:sx n="164" d="100"/>
          <a:sy n="164" d="100"/>
        </p:scale>
        <p:origin x="112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841772"/>
            <a:ext cx="58293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2701528"/>
            <a:ext cx="51435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8756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7259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273844"/>
            <a:ext cx="1478756" cy="435887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73844"/>
            <a:ext cx="4350544" cy="435887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8841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1101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1282305"/>
            <a:ext cx="5915025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3442099"/>
            <a:ext cx="5915025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2915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1369219"/>
            <a:ext cx="291465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1369219"/>
            <a:ext cx="291465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7528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273845"/>
            <a:ext cx="5915025" cy="99417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1260872"/>
            <a:ext cx="2901255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1878806"/>
            <a:ext cx="2901255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1260872"/>
            <a:ext cx="2915543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1878806"/>
            <a:ext cx="2915543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2151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0143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8578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42900"/>
            <a:ext cx="2211884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740570"/>
            <a:ext cx="3471863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543050"/>
            <a:ext cx="2211884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9308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42900"/>
            <a:ext cx="2211884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740570"/>
            <a:ext cx="3471863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543050"/>
            <a:ext cx="2211884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843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273845"/>
            <a:ext cx="5915025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1369219"/>
            <a:ext cx="5915025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4767264"/>
            <a:ext cx="154305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4CBBE-47B1-416C-8D9C-6F74E22EE2D0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4767264"/>
            <a:ext cx="23145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4767264"/>
            <a:ext cx="154305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5710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552700" y="39571"/>
            <a:ext cx="1556338" cy="293573"/>
          </a:xfrm>
        </p:spPr>
        <p:txBody>
          <a:bodyPr anchor="ctr">
            <a:normAutofit/>
          </a:bodyPr>
          <a:lstStyle/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業務実績</a:t>
            </a: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-2" y="640515"/>
            <a:ext cx="6040141" cy="293573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●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ペロブスカイト太陽電池の調査や政策立案等、本業務と同様又は類似の業務実績：</a:t>
            </a:r>
            <a:endParaRPr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82272" y="29195"/>
            <a:ext cx="1625877" cy="2146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審査要領　様式第１号</a:t>
            </a:r>
          </a:p>
        </p:txBody>
      </p:sp>
      <p:grpSp>
        <p:nvGrpSpPr>
          <p:cNvPr id="12" name="グループ化 11"/>
          <p:cNvGrpSpPr/>
          <p:nvPr/>
        </p:nvGrpSpPr>
        <p:grpSpPr>
          <a:xfrm>
            <a:off x="82272" y="276646"/>
            <a:ext cx="2623185" cy="293573"/>
            <a:chOff x="585216" y="610771"/>
            <a:chExt cx="4663440" cy="521906"/>
          </a:xfrm>
        </p:grpSpPr>
        <p:sp>
          <p:nvSpPr>
            <p:cNvPr id="4" name="サブタイトル 2"/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提案者：　　</a:t>
              </a:r>
            </a:p>
          </p:txBody>
        </p:sp>
        <p:cxnSp>
          <p:nvCxnSpPr>
            <p:cNvPr id="11" name="直線コネクタ 10"/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サブタイトル 2">
            <a:extLst>
              <a:ext uri="{FF2B5EF4-FFF2-40B4-BE49-F238E27FC236}">
                <a16:creationId xmlns:a16="http://schemas.microsoft.com/office/drawing/2014/main" id="{C92F717B-13C5-A6ED-D135-32EB691F9DBC}"/>
              </a:ext>
            </a:extLst>
          </p:cNvPr>
          <p:cNvSpPr txBox="1">
            <a:spLocks/>
          </p:cNvSpPr>
          <p:nvPr/>
        </p:nvSpPr>
        <p:spPr>
          <a:xfrm>
            <a:off x="5821960" y="29195"/>
            <a:ext cx="1036040" cy="2146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評価項目 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 </a:t>
            </a:r>
            <a:endParaRPr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EF9EEA88-529E-F13B-82C2-AECE7FAFE8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2661093"/>
              </p:ext>
            </p:extLst>
          </p:nvPr>
        </p:nvGraphicFramePr>
        <p:xfrm>
          <a:off x="117000" y="920220"/>
          <a:ext cx="6624000" cy="3114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2550">
                  <a:extLst>
                    <a:ext uri="{9D8B030D-6E8A-4147-A177-3AD203B41FA5}">
                      <a16:colId xmlns:a16="http://schemas.microsoft.com/office/drawing/2014/main" val="812574952"/>
                    </a:ext>
                  </a:extLst>
                </a:gridCol>
                <a:gridCol w="1127331">
                  <a:extLst>
                    <a:ext uri="{9D8B030D-6E8A-4147-A177-3AD203B41FA5}">
                      <a16:colId xmlns:a16="http://schemas.microsoft.com/office/drawing/2014/main" val="4158365877"/>
                    </a:ext>
                  </a:extLst>
                </a:gridCol>
                <a:gridCol w="875848">
                  <a:extLst>
                    <a:ext uri="{9D8B030D-6E8A-4147-A177-3AD203B41FA5}">
                      <a16:colId xmlns:a16="http://schemas.microsoft.com/office/drawing/2014/main" val="3876654953"/>
                    </a:ext>
                  </a:extLst>
                </a:gridCol>
                <a:gridCol w="1125952">
                  <a:extLst>
                    <a:ext uri="{9D8B030D-6E8A-4147-A177-3AD203B41FA5}">
                      <a16:colId xmlns:a16="http://schemas.microsoft.com/office/drawing/2014/main" val="2273963174"/>
                    </a:ext>
                  </a:extLst>
                </a:gridCol>
                <a:gridCol w="1802319">
                  <a:extLst>
                    <a:ext uri="{9D8B030D-6E8A-4147-A177-3AD203B41FA5}">
                      <a16:colId xmlns:a16="http://schemas.microsoft.com/office/drawing/2014/main" val="36773466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業務名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発注者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調査箇所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期間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業務概要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6762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----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----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37444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----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----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7762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----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----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5501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----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----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6308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----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----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03876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4664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633448" y="29194"/>
            <a:ext cx="2030818" cy="303949"/>
          </a:xfrm>
        </p:spPr>
        <p:txBody>
          <a:bodyPr anchor="ctr">
            <a:normAutofit/>
          </a:bodyPr>
          <a:lstStyle/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実施体制（１）担当者実績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83890" y="640515"/>
            <a:ext cx="2407640" cy="293573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●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業務担当予定者の類似業務経験：</a:t>
            </a:r>
            <a:endParaRPr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82272" y="-2704"/>
            <a:ext cx="1625877" cy="293573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審査要領　様式第２号</a:t>
            </a:r>
          </a:p>
        </p:txBody>
      </p:sp>
      <p:grpSp>
        <p:nvGrpSpPr>
          <p:cNvPr id="12" name="グループ化 11"/>
          <p:cNvGrpSpPr/>
          <p:nvPr/>
        </p:nvGrpSpPr>
        <p:grpSpPr>
          <a:xfrm>
            <a:off x="82272" y="276646"/>
            <a:ext cx="2623185" cy="293573"/>
            <a:chOff x="585216" y="610771"/>
            <a:chExt cx="4663440" cy="521906"/>
          </a:xfrm>
        </p:grpSpPr>
        <p:sp>
          <p:nvSpPr>
            <p:cNvPr id="4" name="サブタイトル 2"/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提案者：　　</a:t>
              </a:r>
            </a:p>
          </p:txBody>
        </p:sp>
        <p:cxnSp>
          <p:nvCxnSpPr>
            <p:cNvPr id="11" name="直線コネクタ 10"/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サブタイトル 2">
            <a:extLst>
              <a:ext uri="{FF2B5EF4-FFF2-40B4-BE49-F238E27FC236}">
                <a16:creationId xmlns:a16="http://schemas.microsoft.com/office/drawing/2014/main" id="{C92F717B-13C5-A6ED-D135-32EB691F9DBC}"/>
              </a:ext>
            </a:extLst>
          </p:cNvPr>
          <p:cNvSpPr txBox="1">
            <a:spLocks/>
          </p:cNvSpPr>
          <p:nvPr/>
        </p:nvSpPr>
        <p:spPr>
          <a:xfrm>
            <a:off x="5805377" y="29195"/>
            <a:ext cx="1052623" cy="303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評価項目 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 (1)</a:t>
            </a:r>
            <a:endParaRPr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EF9EEA88-529E-F13B-82C2-AECE7FAFE8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1247826"/>
              </p:ext>
            </p:extLst>
          </p:nvPr>
        </p:nvGraphicFramePr>
        <p:xfrm>
          <a:off x="125389" y="920220"/>
          <a:ext cx="6624000" cy="3540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9156">
                  <a:extLst>
                    <a:ext uri="{9D8B030D-6E8A-4147-A177-3AD203B41FA5}">
                      <a16:colId xmlns:a16="http://schemas.microsoft.com/office/drawing/2014/main" val="812574952"/>
                    </a:ext>
                  </a:extLst>
                </a:gridCol>
                <a:gridCol w="1358214">
                  <a:extLst>
                    <a:ext uri="{9D8B030D-6E8A-4147-A177-3AD203B41FA5}">
                      <a16:colId xmlns:a16="http://schemas.microsoft.com/office/drawing/2014/main" val="4158365877"/>
                    </a:ext>
                  </a:extLst>
                </a:gridCol>
                <a:gridCol w="1055218">
                  <a:extLst>
                    <a:ext uri="{9D8B030D-6E8A-4147-A177-3AD203B41FA5}">
                      <a16:colId xmlns:a16="http://schemas.microsoft.com/office/drawing/2014/main" val="3876654953"/>
                    </a:ext>
                  </a:extLst>
                </a:gridCol>
                <a:gridCol w="2171412">
                  <a:extLst>
                    <a:ext uri="{9D8B030D-6E8A-4147-A177-3AD203B41FA5}">
                      <a16:colId xmlns:a16="http://schemas.microsoft.com/office/drawing/2014/main" val="36773466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担当する業務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担当者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（所属・氏名）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主な資格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実績（類似業務経験）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6762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37444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7762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1146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7723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7685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5501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6308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83400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5085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378267" y="16863"/>
            <a:ext cx="2470428" cy="293573"/>
          </a:xfrm>
        </p:spPr>
        <p:txBody>
          <a:bodyPr anchor="ctr">
            <a:normAutofit/>
          </a:bodyPr>
          <a:lstStyle/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実施体制（２）スケジュール</a:t>
            </a: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94580" y="571593"/>
            <a:ext cx="6658887" cy="1609580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●実施体制・スケジュール設定の考え方：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82272" y="29195"/>
            <a:ext cx="1625877" cy="2146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審査要領　様式第３号</a:t>
            </a:r>
          </a:p>
        </p:txBody>
      </p:sp>
      <p:grpSp>
        <p:nvGrpSpPr>
          <p:cNvPr id="12" name="グループ化 11"/>
          <p:cNvGrpSpPr/>
          <p:nvPr/>
        </p:nvGrpSpPr>
        <p:grpSpPr>
          <a:xfrm>
            <a:off x="82272" y="276646"/>
            <a:ext cx="2623185" cy="293573"/>
            <a:chOff x="585216" y="610771"/>
            <a:chExt cx="4663440" cy="521906"/>
          </a:xfrm>
        </p:grpSpPr>
        <p:sp>
          <p:nvSpPr>
            <p:cNvPr id="4" name="サブタイトル 2"/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提案者：　　</a:t>
              </a:r>
            </a:p>
          </p:txBody>
        </p:sp>
        <p:cxnSp>
          <p:nvCxnSpPr>
            <p:cNvPr id="11" name="直線コネクタ 10"/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6" name="正方形/長方形 15"/>
          <p:cNvSpPr/>
          <p:nvPr/>
        </p:nvSpPr>
        <p:spPr>
          <a:xfrm>
            <a:off x="72112" y="552566"/>
            <a:ext cx="6724927" cy="162860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17" name="表 16"/>
          <p:cNvGraphicFramePr>
            <a:graphicFrameLocks noGrp="1"/>
          </p:cNvGraphicFramePr>
          <p:nvPr/>
        </p:nvGraphicFramePr>
        <p:xfrm>
          <a:off x="184023" y="2566389"/>
          <a:ext cx="6588003" cy="167918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28087">
                  <a:extLst>
                    <a:ext uri="{9D8B030D-6E8A-4147-A177-3AD203B41FA5}">
                      <a16:colId xmlns:a16="http://schemas.microsoft.com/office/drawing/2014/main" val="2169913604"/>
                    </a:ext>
                  </a:extLst>
                </a:gridCol>
                <a:gridCol w="602167">
                  <a:extLst>
                    <a:ext uri="{9D8B030D-6E8A-4147-A177-3AD203B41FA5}">
                      <a16:colId xmlns:a16="http://schemas.microsoft.com/office/drawing/2014/main" val="3961600358"/>
                    </a:ext>
                  </a:extLst>
                </a:gridCol>
                <a:gridCol w="1005406">
                  <a:extLst>
                    <a:ext uri="{9D8B030D-6E8A-4147-A177-3AD203B41FA5}">
                      <a16:colId xmlns:a16="http://schemas.microsoft.com/office/drawing/2014/main" val="3236160602"/>
                    </a:ext>
                  </a:extLst>
                </a:gridCol>
                <a:gridCol w="386317">
                  <a:extLst>
                    <a:ext uri="{9D8B030D-6E8A-4147-A177-3AD203B41FA5}">
                      <a16:colId xmlns:a16="http://schemas.microsoft.com/office/drawing/2014/main" val="2356242227"/>
                    </a:ext>
                  </a:extLst>
                </a:gridCol>
                <a:gridCol w="386316">
                  <a:extLst>
                    <a:ext uri="{9D8B030D-6E8A-4147-A177-3AD203B41FA5}">
                      <a16:colId xmlns:a16="http://schemas.microsoft.com/office/drawing/2014/main" val="968765792"/>
                    </a:ext>
                  </a:extLst>
                </a:gridCol>
                <a:gridCol w="370740">
                  <a:extLst>
                    <a:ext uri="{9D8B030D-6E8A-4147-A177-3AD203B41FA5}">
                      <a16:colId xmlns:a16="http://schemas.microsoft.com/office/drawing/2014/main" val="3294369610"/>
                    </a:ext>
                  </a:extLst>
                </a:gridCol>
                <a:gridCol w="477030">
                  <a:extLst>
                    <a:ext uri="{9D8B030D-6E8A-4147-A177-3AD203B41FA5}">
                      <a16:colId xmlns:a16="http://schemas.microsoft.com/office/drawing/2014/main" val="299128392"/>
                    </a:ext>
                  </a:extLst>
                </a:gridCol>
                <a:gridCol w="477030">
                  <a:extLst>
                    <a:ext uri="{9D8B030D-6E8A-4147-A177-3AD203B41FA5}">
                      <a16:colId xmlns:a16="http://schemas.microsoft.com/office/drawing/2014/main" val="1466615959"/>
                    </a:ext>
                  </a:extLst>
                </a:gridCol>
                <a:gridCol w="477030">
                  <a:extLst>
                    <a:ext uri="{9D8B030D-6E8A-4147-A177-3AD203B41FA5}">
                      <a16:colId xmlns:a16="http://schemas.microsoft.com/office/drawing/2014/main" val="3392552684"/>
                    </a:ext>
                  </a:extLst>
                </a:gridCol>
                <a:gridCol w="438940">
                  <a:extLst>
                    <a:ext uri="{9D8B030D-6E8A-4147-A177-3AD203B41FA5}">
                      <a16:colId xmlns:a16="http://schemas.microsoft.com/office/drawing/2014/main" val="1446396830"/>
                    </a:ext>
                  </a:extLst>
                </a:gridCol>
                <a:gridCol w="438940">
                  <a:extLst>
                    <a:ext uri="{9D8B030D-6E8A-4147-A177-3AD203B41FA5}">
                      <a16:colId xmlns:a16="http://schemas.microsoft.com/office/drawing/2014/main" val="3167863535"/>
                    </a:ext>
                  </a:extLst>
                </a:gridCol>
              </a:tblGrid>
              <a:tr h="21600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調査項目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配置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配置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予定者名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スケジュール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70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70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70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899031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70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8</a:t>
                      </a:r>
                      <a:r>
                        <a:rPr kumimoji="1" lang="ja-JP" altLang="en-US" sz="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</a:t>
                      </a:r>
                      <a:r>
                        <a:rPr kumimoji="1" lang="ja-JP" altLang="en-US" sz="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</a:t>
                      </a:r>
                      <a:r>
                        <a:rPr kumimoji="1" lang="ja-JP" altLang="en-US" sz="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11</a:t>
                      </a:r>
                      <a:r>
                        <a:rPr kumimoji="1" lang="ja-JP" altLang="en-US" sz="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12</a:t>
                      </a:r>
                      <a:r>
                        <a:rPr kumimoji="1" lang="ja-JP" altLang="en-US" sz="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</a:t>
                      </a:r>
                      <a:r>
                        <a:rPr kumimoji="1" lang="ja-JP" altLang="en-US" sz="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</a:t>
                      </a:r>
                      <a:r>
                        <a:rPr kumimoji="1" lang="ja-JP" altLang="en-US" sz="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</a:t>
                      </a:r>
                      <a:r>
                        <a:rPr kumimoji="1" lang="ja-JP" altLang="en-US" sz="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0105634"/>
                  </a:ext>
                </a:extLst>
              </a:tr>
              <a:tr h="199762">
                <a:tc>
                  <a:txBody>
                    <a:bodyPr/>
                    <a:lstStyle/>
                    <a:p>
                      <a:pPr algn="l"/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658405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/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2717037"/>
                  </a:ext>
                </a:extLst>
              </a:tr>
              <a:tr h="243983">
                <a:tc>
                  <a:txBody>
                    <a:bodyPr/>
                    <a:lstStyle/>
                    <a:p>
                      <a:pPr algn="l"/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034877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021957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073278"/>
                  </a:ext>
                </a:extLst>
              </a:tr>
            </a:tbl>
          </a:graphicData>
        </a:graphic>
      </p:graphicFrame>
      <p:sp>
        <p:nvSpPr>
          <p:cNvPr id="19" name="正方形/長方形 18"/>
          <p:cNvSpPr/>
          <p:nvPr/>
        </p:nvSpPr>
        <p:spPr>
          <a:xfrm>
            <a:off x="82272" y="2240010"/>
            <a:ext cx="6724927" cy="2244787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サブタイトル 2"/>
          <p:cNvSpPr txBox="1">
            <a:spLocks/>
          </p:cNvSpPr>
          <p:nvPr/>
        </p:nvSpPr>
        <p:spPr>
          <a:xfrm>
            <a:off x="94580" y="2305029"/>
            <a:ext cx="1260495" cy="223595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●スケジュール：</a:t>
            </a:r>
            <a:endParaRPr lang="en-US" altLang="ja-JP" sz="1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ct val="110000"/>
              </a:lnSpc>
            </a:pPr>
            <a:endParaRPr lang="en-US" altLang="ja-JP" sz="13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2" name="サブタイトル 2">
            <a:extLst>
              <a:ext uri="{FF2B5EF4-FFF2-40B4-BE49-F238E27FC236}">
                <a16:creationId xmlns:a16="http://schemas.microsoft.com/office/drawing/2014/main" id="{C92F717B-13C5-A6ED-D135-32EB691F9DBC}"/>
              </a:ext>
            </a:extLst>
          </p:cNvPr>
          <p:cNvSpPr txBox="1">
            <a:spLocks/>
          </p:cNvSpPr>
          <p:nvPr/>
        </p:nvSpPr>
        <p:spPr>
          <a:xfrm>
            <a:off x="5805182" y="29195"/>
            <a:ext cx="1052818" cy="2146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評価項目 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 (2)</a:t>
            </a:r>
            <a:endParaRPr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54713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サブタイトル 2"/>
          <p:cNvSpPr txBox="1">
            <a:spLocks/>
          </p:cNvSpPr>
          <p:nvPr/>
        </p:nvSpPr>
        <p:spPr>
          <a:xfrm>
            <a:off x="175749" y="928962"/>
            <a:ext cx="6506501" cy="2953204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82273" y="29195"/>
            <a:ext cx="1369022" cy="2146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審査要領　様式第４号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72112" y="749415"/>
            <a:ext cx="6724927" cy="4141363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FD853438-DB3B-F852-134D-73964BD96465}"/>
              </a:ext>
            </a:extLst>
          </p:cNvPr>
          <p:cNvGrpSpPr/>
          <p:nvPr/>
        </p:nvGrpSpPr>
        <p:grpSpPr>
          <a:xfrm>
            <a:off x="82273" y="381901"/>
            <a:ext cx="2623185" cy="293573"/>
            <a:chOff x="585216" y="610771"/>
            <a:chExt cx="4663440" cy="521906"/>
          </a:xfrm>
        </p:grpSpPr>
        <p:sp>
          <p:nvSpPr>
            <p:cNvPr id="6" name="サブタイトル 2">
              <a:extLst>
                <a:ext uri="{FF2B5EF4-FFF2-40B4-BE49-F238E27FC236}">
                  <a16:creationId xmlns:a16="http://schemas.microsoft.com/office/drawing/2014/main" id="{67A84AD5-E9C0-7049-CDC4-DBD49E82C22B}"/>
                </a:ext>
              </a:extLst>
            </p:cNvPr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提案者：　　</a:t>
              </a:r>
            </a:p>
          </p:txBody>
        </p:sp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8285133B-47DF-7E21-2DB1-35A1F7154F80}"/>
                </a:ext>
              </a:extLst>
            </p:cNvPr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サブタイトル 2">
            <a:extLst>
              <a:ext uri="{FF2B5EF4-FFF2-40B4-BE49-F238E27FC236}">
                <a16:creationId xmlns:a16="http://schemas.microsoft.com/office/drawing/2014/main" id="{52E410C3-9495-BECD-753C-FBEBB7A3DA4A}"/>
              </a:ext>
            </a:extLst>
          </p:cNvPr>
          <p:cNvSpPr txBox="1">
            <a:spLocks/>
          </p:cNvSpPr>
          <p:nvPr/>
        </p:nvSpPr>
        <p:spPr>
          <a:xfrm>
            <a:off x="2510754" y="44289"/>
            <a:ext cx="2489083" cy="2935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調査方針（全体像）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サブタイトル 2">
            <a:extLst>
              <a:ext uri="{FF2B5EF4-FFF2-40B4-BE49-F238E27FC236}">
                <a16:creationId xmlns:a16="http://schemas.microsoft.com/office/drawing/2014/main" id="{ACD7E7E1-DD11-CF5D-1AA2-5D04F9858A53}"/>
              </a:ext>
            </a:extLst>
          </p:cNvPr>
          <p:cNvSpPr txBox="1">
            <a:spLocks/>
          </p:cNvSpPr>
          <p:nvPr/>
        </p:nvSpPr>
        <p:spPr>
          <a:xfrm>
            <a:off x="5750233" y="52487"/>
            <a:ext cx="1062046" cy="2146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評価項目 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 </a:t>
            </a:r>
            <a:endParaRPr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180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48439" y="-101072"/>
            <a:ext cx="4473521" cy="609692"/>
          </a:xfrm>
        </p:spPr>
        <p:txBody>
          <a:bodyPr anchor="ctr">
            <a:noAutofit/>
          </a:bodyPr>
          <a:lstStyle/>
          <a:p>
            <a:pPr>
              <a:lnSpc>
                <a:spcPct val="50000"/>
              </a:lnSpc>
            </a:pP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提案内容（１）県内市町村等向けの勉強会の実施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サブタイトル 2"/>
          <p:cNvSpPr txBox="1">
            <a:spLocks/>
          </p:cNvSpPr>
          <p:nvPr/>
        </p:nvSpPr>
        <p:spPr>
          <a:xfrm>
            <a:off x="138152" y="853532"/>
            <a:ext cx="6658887" cy="1142862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2112" y="749415"/>
            <a:ext cx="6724927" cy="426720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サブタイトル 2">
            <a:extLst>
              <a:ext uri="{FF2B5EF4-FFF2-40B4-BE49-F238E27FC236}">
                <a16:creationId xmlns:a16="http://schemas.microsoft.com/office/drawing/2014/main" id="{A58DE150-5464-5627-BC9B-4FE7B357C26F}"/>
              </a:ext>
            </a:extLst>
          </p:cNvPr>
          <p:cNvSpPr txBox="1">
            <a:spLocks/>
          </p:cNvSpPr>
          <p:nvPr/>
        </p:nvSpPr>
        <p:spPr>
          <a:xfrm>
            <a:off x="82273" y="29195"/>
            <a:ext cx="1369022" cy="2146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審査要領　様式第５号</a:t>
            </a: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32B5E5A7-2682-A475-E440-CF7781402ACE}"/>
              </a:ext>
            </a:extLst>
          </p:cNvPr>
          <p:cNvGrpSpPr/>
          <p:nvPr/>
        </p:nvGrpSpPr>
        <p:grpSpPr>
          <a:xfrm>
            <a:off x="82273" y="400078"/>
            <a:ext cx="2623185" cy="293573"/>
            <a:chOff x="585216" y="610771"/>
            <a:chExt cx="4663440" cy="521906"/>
          </a:xfrm>
        </p:grpSpPr>
        <p:sp>
          <p:nvSpPr>
            <p:cNvPr id="8" name="サブタイトル 2">
              <a:extLst>
                <a:ext uri="{FF2B5EF4-FFF2-40B4-BE49-F238E27FC236}">
                  <a16:creationId xmlns:a16="http://schemas.microsoft.com/office/drawing/2014/main" id="{3FC8675C-5939-F8BE-8B32-84E8B6DC7CA5}"/>
                </a:ext>
              </a:extLst>
            </p:cNvPr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提案者：　　</a:t>
              </a:r>
            </a:p>
          </p:txBody>
        </p: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377D0394-2179-ECDC-6A69-5DED94A3C3A8}"/>
                </a:ext>
              </a:extLst>
            </p:cNvPr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サブタイトル 2">
            <a:extLst>
              <a:ext uri="{FF2B5EF4-FFF2-40B4-BE49-F238E27FC236}">
                <a16:creationId xmlns:a16="http://schemas.microsoft.com/office/drawing/2014/main" id="{B4E5F27D-B8FD-0A87-DA4F-ADB3856816D6}"/>
              </a:ext>
            </a:extLst>
          </p:cNvPr>
          <p:cNvSpPr txBox="1">
            <a:spLocks/>
          </p:cNvSpPr>
          <p:nvPr/>
        </p:nvSpPr>
        <p:spPr>
          <a:xfrm>
            <a:off x="5821960" y="54444"/>
            <a:ext cx="1036040" cy="2146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評価項目 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 (1)</a:t>
            </a:r>
            <a:endParaRPr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40490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57861" y="-79342"/>
            <a:ext cx="4439330" cy="587962"/>
          </a:xfrm>
        </p:spPr>
        <p:txBody>
          <a:bodyPr anchor="ctr">
            <a:noAutofit/>
          </a:bodyPr>
          <a:lstStyle/>
          <a:p>
            <a:pPr>
              <a:lnSpc>
                <a:spcPct val="50000"/>
              </a:lnSpc>
            </a:pP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提案内容（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）県内市町村等への意識調査の実施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サブタイトル 2"/>
          <p:cNvSpPr txBox="1">
            <a:spLocks/>
          </p:cNvSpPr>
          <p:nvPr/>
        </p:nvSpPr>
        <p:spPr>
          <a:xfrm>
            <a:off x="120371" y="849889"/>
            <a:ext cx="6658887" cy="1142862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2112" y="749416"/>
            <a:ext cx="6724927" cy="433964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サブタイトル 2">
            <a:extLst>
              <a:ext uri="{FF2B5EF4-FFF2-40B4-BE49-F238E27FC236}">
                <a16:creationId xmlns:a16="http://schemas.microsoft.com/office/drawing/2014/main" id="{A58DE150-5464-5627-BC9B-4FE7B357C26F}"/>
              </a:ext>
            </a:extLst>
          </p:cNvPr>
          <p:cNvSpPr txBox="1">
            <a:spLocks/>
          </p:cNvSpPr>
          <p:nvPr/>
        </p:nvSpPr>
        <p:spPr>
          <a:xfrm>
            <a:off x="82273" y="29195"/>
            <a:ext cx="1369022" cy="2146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審査要領　様式第６号</a:t>
            </a: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32B5E5A7-2682-A475-E440-CF7781402ACE}"/>
              </a:ext>
            </a:extLst>
          </p:cNvPr>
          <p:cNvGrpSpPr/>
          <p:nvPr/>
        </p:nvGrpSpPr>
        <p:grpSpPr>
          <a:xfrm>
            <a:off x="82273" y="400078"/>
            <a:ext cx="2623185" cy="293573"/>
            <a:chOff x="585216" y="610771"/>
            <a:chExt cx="4663440" cy="521906"/>
          </a:xfrm>
        </p:grpSpPr>
        <p:sp>
          <p:nvSpPr>
            <p:cNvPr id="8" name="サブタイトル 2">
              <a:extLst>
                <a:ext uri="{FF2B5EF4-FFF2-40B4-BE49-F238E27FC236}">
                  <a16:creationId xmlns:a16="http://schemas.microsoft.com/office/drawing/2014/main" id="{3FC8675C-5939-F8BE-8B32-84E8B6DC7CA5}"/>
                </a:ext>
              </a:extLst>
            </p:cNvPr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提案者：　　</a:t>
              </a:r>
            </a:p>
          </p:txBody>
        </p: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377D0394-2179-ECDC-6A69-5DED94A3C3A8}"/>
                </a:ext>
              </a:extLst>
            </p:cNvPr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サブタイトル 2">
            <a:extLst>
              <a:ext uri="{FF2B5EF4-FFF2-40B4-BE49-F238E27FC236}">
                <a16:creationId xmlns:a16="http://schemas.microsoft.com/office/drawing/2014/main" id="{B4E5F27D-B8FD-0A87-DA4F-ADB3856816D6}"/>
              </a:ext>
            </a:extLst>
          </p:cNvPr>
          <p:cNvSpPr txBox="1">
            <a:spLocks/>
          </p:cNvSpPr>
          <p:nvPr/>
        </p:nvSpPr>
        <p:spPr>
          <a:xfrm>
            <a:off x="5821960" y="54444"/>
            <a:ext cx="1036040" cy="2146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評価項目 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 (2)</a:t>
            </a:r>
            <a:endParaRPr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5452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51295" y="45874"/>
            <a:ext cx="4512239" cy="493168"/>
          </a:xfrm>
        </p:spPr>
        <p:txBody>
          <a:bodyPr anchor="ctr">
            <a:noAutofit/>
          </a:bodyPr>
          <a:lstStyle/>
          <a:p>
            <a:pPr>
              <a:lnSpc>
                <a:spcPct val="50000"/>
              </a:lnSpc>
            </a:pP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提案内容（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）令和６年度に委託者が設置したペロブスカイト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50000"/>
              </a:lnSpc>
            </a:pP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太陽電池に係る現地説明の実施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サブタイトル 2"/>
          <p:cNvSpPr txBox="1">
            <a:spLocks/>
          </p:cNvSpPr>
          <p:nvPr/>
        </p:nvSpPr>
        <p:spPr>
          <a:xfrm>
            <a:off x="120371" y="849889"/>
            <a:ext cx="6658887" cy="1142862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2112" y="749416"/>
            <a:ext cx="6724927" cy="433964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サブタイトル 2">
            <a:extLst>
              <a:ext uri="{FF2B5EF4-FFF2-40B4-BE49-F238E27FC236}">
                <a16:creationId xmlns:a16="http://schemas.microsoft.com/office/drawing/2014/main" id="{A58DE150-5464-5627-BC9B-4FE7B357C26F}"/>
              </a:ext>
            </a:extLst>
          </p:cNvPr>
          <p:cNvSpPr txBox="1">
            <a:spLocks/>
          </p:cNvSpPr>
          <p:nvPr/>
        </p:nvSpPr>
        <p:spPr>
          <a:xfrm>
            <a:off x="82273" y="29195"/>
            <a:ext cx="1369022" cy="2146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審査要領　様式第７号</a:t>
            </a: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32B5E5A7-2682-A475-E440-CF7781402ACE}"/>
              </a:ext>
            </a:extLst>
          </p:cNvPr>
          <p:cNvGrpSpPr/>
          <p:nvPr/>
        </p:nvGrpSpPr>
        <p:grpSpPr>
          <a:xfrm>
            <a:off x="82273" y="400078"/>
            <a:ext cx="2623185" cy="293573"/>
            <a:chOff x="585216" y="610771"/>
            <a:chExt cx="4663440" cy="521906"/>
          </a:xfrm>
        </p:grpSpPr>
        <p:sp>
          <p:nvSpPr>
            <p:cNvPr id="8" name="サブタイトル 2">
              <a:extLst>
                <a:ext uri="{FF2B5EF4-FFF2-40B4-BE49-F238E27FC236}">
                  <a16:creationId xmlns:a16="http://schemas.microsoft.com/office/drawing/2014/main" id="{3FC8675C-5939-F8BE-8B32-84E8B6DC7CA5}"/>
                </a:ext>
              </a:extLst>
            </p:cNvPr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提案者：　　</a:t>
              </a:r>
            </a:p>
          </p:txBody>
        </p: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377D0394-2179-ECDC-6A69-5DED94A3C3A8}"/>
                </a:ext>
              </a:extLst>
            </p:cNvPr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サブタイトル 2">
            <a:extLst>
              <a:ext uri="{FF2B5EF4-FFF2-40B4-BE49-F238E27FC236}">
                <a16:creationId xmlns:a16="http://schemas.microsoft.com/office/drawing/2014/main" id="{B4E5F27D-B8FD-0A87-DA4F-ADB3856816D6}"/>
              </a:ext>
            </a:extLst>
          </p:cNvPr>
          <p:cNvSpPr txBox="1">
            <a:spLocks/>
          </p:cNvSpPr>
          <p:nvPr/>
        </p:nvSpPr>
        <p:spPr>
          <a:xfrm>
            <a:off x="5821960" y="54444"/>
            <a:ext cx="1036040" cy="2146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評価項目 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 (3)</a:t>
            </a:r>
            <a:endParaRPr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301645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692215" y="22505"/>
            <a:ext cx="3732265" cy="493168"/>
          </a:xfrm>
        </p:spPr>
        <p:txBody>
          <a:bodyPr anchor="ctr">
            <a:noAutofit/>
          </a:bodyPr>
          <a:lstStyle/>
          <a:p>
            <a:pPr>
              <a:lnSpc>
                <a:spcPct val="50000"/>
              </a:lnSpc>
            </a:pP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提案内容（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）国内外におけるペロブスカイト太陽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50000"/>
              </a:lnSpc>
            </a:pP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電池の開発状況等の調査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サブタイトル 2"/>
          <p:cNvSpPr txBox="1">
            <a:spLocks/>
          </p:cNvSpPr>
          <p:nvPr/>
        </p:nvSpPr>
        <p:spPr>
          <a:xfrm>
            <a:off x="120371" y="849889"/>
            <a:ext cx="6658887" cy="1142862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2112" y="749416"/>
            <a:ext cx="6724927" cy="433964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サブタイトル 2">
            <a:extLst>
              <a:ext uri="{FF2B5EF4-FFF2-40B4-BE49-F238E27FC236}">
                <a16:creationId xmlns:a16="http://schemas.microsoft.com/office/drawing/2014/main" id="{A58DE150-5464-5627-BC9B-4FE7B357C26F}"/>
              </a:ext>
            </a:extLst>
          </p:cNvPr>
          <p:cNvSpPr txBox="1">
            <a:spLocks/>
          </p:cNvSpPr>
          <p:nvPr/>
        </p:nvSpPr>
        <p:spPr>
          <a:xfrm>
            <a:off x="82273" y="29195"/>
            <a:ext cx="1369022" cy="2146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審査要領　様式第８号</a:t>
            </a: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32B5E5A7-2682-A475-E440-CF7781402ACE}"/>
              </a:ext>
            </a:extLst>
          </p:cNvPr>
          <p:cNvGrpSpPr/>
          <p:nvPr/>
        </p:nvGrpSpPr>
        <p:grpSpPr>
          <a:xfrm>
            <a:off x="82273" y="400078"/>
            <a:ext cx="2623185" cy="293573"/>
            <a:chOff x="585216" y="610771"/>
            <a:chExt cx="4663440" cy="521906"/>
          </a:xfrm>
        </p:grpSpPr>
        <p:sp>
          <p:nvSpPr>
            <p:cNvPr id="8" name="サブタイトル 2">
              <a:extLst>
                <a:ext uri="{FF2B5EF4-FFF2-40B4-BE49-F238E27FC236}">
                  <a16:creationId xmlns:a16="http://schemas.microsoft.com/office/drawing/2014/main" id="{3FC8675C-5939-F8BE-8B32-84E8B6DC7CA5}"/>
                </a:ext>
              </a:extLst>
            </p:cNvPr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提案者：　　</a:t>
              </a:r>
            </a:p>
          </p:txBody>
        </p: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377D0394-2179-ECDC-6A69-5DED94A3C3A8}"/>
                </a:ext>
              </a:extLst>
            </p:cNvPr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サブタイトル 2">
            <a:extLst>
              <a:ext uri="{FF2B5EF4-FFF2-40B4-BE49-F238E27FC236}">
                <a16:creationId xmlns:a16="http://schemas.microsoft.com/office/drawing/2014/main" id="{B4E5F27D-B8FD-0A87-DA4F-ADB3856816D6}"/>
              </a:ext>
            </a:extLst>
          </p:cNvPr>
          <p:cNvSpPr txBox="1">
            <a:spLocks/>
          </p:cNvSpPr>
          <p:nvPr/>
        </p:nvSpPr>
        <p:spPr>
          <a:xfrm>
            <a:off x="5821960" y="54444"/>
            <a:ext cx="1036040" cy="2146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評価項目 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 (4)</a:t>
            </a:r>
            <a:endParaRPr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41348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A50AF4-DF7F-67C3-B542-9CEA277270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5045523-7DDF-05A2-F6B0-D862D0D3AA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6050" y="-18218"/>
            <a:ext cx="3732265" cy="493168"/>
          </a:xfrm>
        </p:spPr>
        <p:txBody>
          <a:bodyPr anchor="ctr">
            <a:noAutofit/>
          </a:bodyPr>
          <a:lstStyle/>
          <a:p>
            <a:pPr>
              <a:lnSpc>
                <a:spcPct val="50000"/>
              </a:lnSpc>
            </a:pP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提案内容（５）調査を踏まえた報告書の作成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サブタイトル 2">
            <a:extLst>
              <a:ext uri="{FF2B5EF4-FFF2-40B4-BE49-F238E27FC236}">
                <a16:creationId xmlns:a16="http://schemas.microsoft.com/office/drawing/2014/main" id="{F71E2D79-36B6-0848-34F8-30710E816D5C}"/>
              </a:ext>
            </a:extLst>
          </p:cNvPr>
          <p:cNvSpPr txBox="1">
            <a:spLocks/>
          </p:cNvSpPr>
          <p:nvPr/>
        </p:nvSpPr>
        <p:spPr>
          <a:xfrm>
            <a:off x="120371" y="849889"/>
            <a:ext cx="6658887" cy="1142862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5744B9E0-FAF9-F2F3-EB19-EB220AAF7765}"/>
              </a:ext>
            </a:extLst>
          </p:cNvPr>
          <p:cNvSpPr/>
          <p:nvPr/>
        </p:nvSpPr>
        <p:spPr>
          <a:xfrm>
            <a:off x="72112" y="749416"/>
            <a:ext cx="6724927" cy="433964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サブタイトル 2">
            <a:extLst>
              <a:ext uri="{FF2B5EF4-FFF2-40B4-BE49-F238E27FC236}">
                <a16:creationId xmlns:a16="http://schemas.microsoft.com/office/drawing/2014/main" id="{40C39DC1-4387-3313-2FB9-5DE61B45260E}"/>
              </a:ext>
            </a:extLst>
          </p:cNvPr>
          <p:cNvSpPr txBox="1">
            <a:spLocks/>
          </p:cNvSpPr>
          <p:nvPr/>
        </p:nvSpPr>
        <p:spPr>
          <a:xfrm>
            <a:off x="82273" y="29195"/>
            <a:ext cx="1369022" cy="2146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審査要領　様式第９号</a:t>
            </a: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0A08ACA3-38B8-E76E-28FB-F42894641829}"/>
              </a:ext>
            </a:extLst>
          </p:cNvPr>
          <p:cNvGrpSpPr/>
          <p:nvPr/>
        </p:nvGrpSpPr>
        <p:grpSpPr>
          <a:xfrm>
            <a:off x="82273" y="400078"/>
            <a:ext cx="2623185" cy="293573"/>
            <a:chOff x="585216" y="610771"/>
            <a:chExt cx="4663440" cy="521906"/>
          </a:xfrm>
        </p:grpSpPr>
        <p:sp>
          <p:nvSpPr>
            <p:cNvPr id="8" name="サブタイトル 2">
              <a:extLst>
                <a:ext uri="{FF2B5EF4-FFF2-40B4-BE49-F238E27FC236}">
                  <a16:creationId xmlns:a16="http://schemas.microsoft.com/office/drawing/2014/main" id="{B5086D1E-739C-9DA5-0D7E-277D51C8C9D3}"/>
                </a:ext>
              </a:extLst>
            </p:cNvPr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提案者：　　</a:t>
              </a:r>
            </a:p>
          </p:txBody>
        </p: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A235FDC0-BDB9-BA07-1D01-4DB996E78CDC}"/>
                </a:ext>
              </a:extLst>
            </p:cNvPr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サブタイトル 2">
            <a:extLst>
              <a:ext uri="{FF2B5EF4-FFF2-40B4-BE49-F238E27FC236}">
                <a16:creationId xmlns:a16="http://schemas.microsoft.com/office/drawing/2014/main" id="{3E4F31F7-AEC3-C4B6-707C-D0484AA1F4C9}"/>
              </a:ext>
            </a:extLst>
          </p:cNvPr>
          <p:cNvSpPr txBox="1">
            <a:spLocks/>
          </p:cNvSpPr>
          <p:nvPr/>
        </p:nvSpPr>
        <p:spPr>
          <a:xfrm>
            <a:off x="5821960" y="54444"/>
            <a:ext cx="1036040" cy="2146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評価項目 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 (5)</a:t>
            </a:r>
            <a:endParaRPr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85716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435</TotalTime>
  <Words>353</Words>
  <Application>Microsoft Office PowerPoint</Application>
  <PresentationFormat>ユーザー設定</PresentationFormat>
  <Paragraphs>86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6" baseType="lpstr">
      <vt:lpstr>Meiryo UI</vt:lpstr>
      <vt:lpstr>ＭＳ Ｐ明朝</vt:lpstr>
      <vt:lpstr>メイリオ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清松 美穂</dc:creator>
  <cp:lastModifiedBy>佐久間 健二</cp:lastModifiedBy>
  <cp:revision>70</cp:revision>
  <cp:lastPrinted>2026-06-24T07:14:44Z</cp:lastPrinted>
  <dcterms:created xsi:type="dcterms:W3CDTF">2022-06-02T07:46:58Z</dcterms:created>
  <dcterms:modified xsi:type="dcterms:W3CDTF">2026-06-24T07:26:54Z</dcterms:modified>
</cp:coreProperties>
</file>