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Helvetica Neue" panose="020B0600070205080204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1CAE7B7-3C51-4813-BD72-00071A26A85D}">
  <a:tblStyle styleId="{C1CAE7B7-3C51-4813-BD72-00071A26A85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7" d="100"/>
          <a:sy n="127" d="100"/>
        </p:scale>
        <p:origin x="144" y="2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1ed1231c9b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1ed1231c9b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9" name="Google Shape;9;p1"/>
          <p:cNvSpPr txBox="1"/>
          <p:nvPr/>
        </p:nvSpPr>
        <p:spPr>
          <a:xfrm>
            <a:off x="0" y="4965875"/>
            <a:ext cx="9144000" cy="1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令和8年度 誘客コンテンツ開発事業管理業務</a:t>
            </a:r>
            <a:endParaRPr sz="6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002260" y="34575"/>
            <a:ext cx="4302600" cy="594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5304860" y="34500"/>
            <a:ext cx="1176900" cy="594000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申請者（企業・団体名）</a:t>
            </a:r>
            <a:endParaRPr sz="1100" b="1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3835" y="34575"/>
            <a:ext cx="988500" cy="594000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ja-JP" altLang="en-US" sz="105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事業概要</a:t>
            </a:r>
          </a:p>
          <a:p>
            <a:pPr lvl="0" algn="ctr"/>
            <a:r>
              <a:rPr lang="ja-JP" altLang="en-US" sz="8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（事業テーマ）</a:t>
            </a:r>
            <a:endParaRPr sz="800" b="1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481760" y="34500"/>
            <a:ext cx="1790400" cy="594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002260" y="628500"/>
            <a:ext cx="8121000" cy="4191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3835" y="628500"/>
            <a:ext cx="988500" cy="419100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背景・課題</a:t>
            </a:r>
            <a:endParaRPr sz="11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1002260" y="1047600"/>
            <a:ext cx="4302600" cy="4191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13760" y="1047600"/>
            <a:ext cx="988500" cy="419100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事業の目的</a:t>
            </a:r>
            <a:endParaRPr sz="11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aphicFrame>
        <p:nvGraphicFramePr>
          <p:cNvPr id="63" name="Google Shape;63;p13"/>
          <p:cNvGraphicFramePr/>
          <p:nvPr/>
        </p:nvGraphicFramePr>
        <p:xfrm>
          <a:off x="13810" y="1466690"/>
          <a:ext cx="9109450" cy="3499175"/>
        </p:xfrm>
        <a:graphic>
          <a:graphicData uri="http://schemas.openxmlformats.org/drawingml/2006/table">
            <a:tbl>
              <a:tblPr>
                <a:noFill/>
                <a:tableStyleId>{C1CAE7B7-3C51-4813-BD72-00071A26A85D}</a:tableStyleId>
              </a:tblPr>
              <a:tblGrid>
                <a:gridCol w="4554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4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0300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 b="1" dirty="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顧客に提供する価値</a:t>
                      </a:r>
                      <a:endParaRPr sz="1100" b="1" dirty="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1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（想定顧客）</a:t>
                      </a:r>
                      <a:br>
                        <a:rPr lang="ja" sz="7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</a:b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68575" marB="68575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7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（提供価値）</a:t>
                      </a: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68575" marB="68575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300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 b="1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事業効果</a:t>
                      </a:r>
                      <a:endParaRPr sz="1100" b="1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7025">
                <a:tc grid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 dirty="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（浜通り地域等（他事業者含む）への経済的・社会的な波及効果）</a:t>
                      </a:r>
                      <a:endParaRPr sz="700" dirty="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>
                        <a:solidFill>
                          <a:srgbClr val="073763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68575" marB="68575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4" name="Google Shape;64;p13"/>
          <p:cNvSpPr txBox="1"/>
          <p:nvPr/>
        </p:nvSpPr>
        <p:spPr>
          <a:xfrm>
            <a:off x="5304860" y="1047600"/>
            <a:ext cx="1176900" cy="419100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事業の目標</a:t>
            </a:r>
            <a:endParaRPr sz="11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 b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（KGI、KPI）</a:t>
            </a:r>
            <a:endParaRPr sz="4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6481660" y="1047600"/>
            <a:ext cx="2641500" cy="4191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8272160" y="32400"/>
            <a:ext cx="851100" cy="276900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日付</a:t>
            </a:r>
            <a:endParaRPr sz="11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8272160" y="309300"/>
            <a:ext cx="851100" cy="3192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202</a:t>
            </a:r>
            <a:r>
              <a:rPr lang="en-US" altLang="ja-JP" sz="8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r>
              <a:rPr lang="ja" sz="8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      /    </a:t>
            </a:r>
            <a:endParaRPr sz="800" b="1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7229000" y="4908425"/>
            <a:ext cx="19149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/>
              <a:t>枠の大きさは適宜変更してください</a:t>
            </a:r>
            <a:endParaRPr sz="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Google Shape;73;p14"/>
          <p:cNvGraphicFramePr/>
          <p:nvPr/>
        </p:nvGraphicFramePr>
        <p:xfrm>
          <a:off x="20747" y="628490"/>
          <a:ext cx="4254200" cy="4332525"/>
        </p:xfrm>
        <a:graphic>
          <a:graphicData uri="http://schemas.openxmlformats.org/drawingml/2006/table">
            <a:tbl>
              <a:tblPr>
                <a:noFill/>
                <a:tableStyleId>{C1CAE7B7-3C51-4813-BD72-00071A26A85D}</a:tableStyleId>
              </a:tblPr>
              <a:tblGrid>
                <a:gridCol w="425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65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 b="1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事業モデル</a:t>
                      </a:r>
                      <a:endParaRPr sz="1100" b="1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60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（参考）</a:t>
                      </a: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>
                        <a:solidFill>
                          <a:srgbClr val="073763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68575" marB="6857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74" name="Google Shape;7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4196" y="1578312"/>
            <a:ext cx="3534425" cy="3012001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4"/>
          <p:cNvSpPr txBox="1"/>
          <p:nvPr/>
        </p:nvSpPr>
        <p:spPr>
          <a:xfrm>
            <a:off x="4274947" y="1016400"/>
            <a:ext cx="4841400" cy="8172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6" name="Google Shape;76;p14"/>
          <p:cNvSpPr txBox="1"/>
          <p:nvPr/>
        </p:nvSpPr>
        <p:spPr>
          <a:xfrm>
            <a:off x="4274947" y="628500"/>
            <a:ext cx="4841400" cy="3879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社外との連携体制</a:t>
            </a:r>
            <a:br>
              <a:rPr lang="ja" sz="11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ja" sz="7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（特に地元業者や自治体） </a:t>
            </a:r>
            <a:endParaRPr sz="700" b="1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aphicFrame>
        <p:nvGraphicFramePr>
          <p:cNvPr id="77" name="Google Shape;77;p14"/>
          <p:cNvGraphicFramePr/>
          <p:nvPr/>
        </p:nvGraphicFramePr>
        <p:xfrm>
          <a:off x="4274947" y="1833165"/>
          <a:ext cx="4841400" cy="3127850"/>
        </p:xfrm>
        <a:graphic>
          <a:graphicData uri="http://schemas.openxmlformats.org/drawingml/2006/table">
            <a:tbl>
              <a:tblPr>
                <a:noFill/>
                <a:tableStyleId>{C1CAE7B7-3C51-4813-BD72-00071A26A85D}</a:tableStyleId>
              </a:tblPr>
              <a:tblGrid>
                <a:gridCol w="242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7850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 b="1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マーケティングミックス（4P）</a:t>
                      </a:r>
                      <a:endParaRPr sz="1100" b="1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（商品 / Product）</a:t>
                      </a: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ja" sz="7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</a:b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ja" sz="7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</a:b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（価格 / Price）</a:t>
                      </a: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68575" marB="68575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（販売チャネル / Place）</a:t>
                      </a: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（プロモーション / Promotion）</a:t>
                      </a: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68575" marB="68575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8" name="Google Shape;78;p14"/>
          <p:cNvSpPr txBox="1"/>
          <p:nvPr/>
        </p:nvSpPr>
        <p:spPr>
          <a:xfrm>
            <a:off x="995347" y="34575"/>
            <a:ext cx="4302600" cy="594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5297947" y="34575"/>
            <a:ext cx="1176900" cy="594000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申請者（企業・団体名）</a:t>
            </a:r>
            <a:endParaRPr sz="11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20747" y="34575"/>
            <a:ext cx="974700" cy="594000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ja-JP" altLang="en-US" sz="105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事業概要</a:t>
            </a:r>
          </a:p>
          <a:p>
            <a:pPr lvl="0" algn="ctr"/>
            <a:r>
              <a:rPr lang="ja-JP" altLang="en-US" sz="8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（事業テーマ）</a:t>
            </a:r>
          </a:p>
        </p:txBody>
      </p:sp>
      <p:sp>
        <p:nvSpPr>
          <p:cNvPr id="81" name="Google Shape;81;p14"/>
          <p:cNvSpPr txBox="1"/>
          <p:nvPr/>
        </p:nvSpPr>
        <p:spPr>
          <a:xfrm>
            <a:off x="6474847" y="34575"/>
            <a:ext cx="1790400" cy="594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2" name="Google Shape;82;p14"/>
          <p:cNvSpPr txBox="1"/>
          <p:nvPr/>
        </p:nvSpPr>
        <p:spPr>
          <a:xfrm>
            <a:off x="8265247" y="34575"/>
            <a:ext cx="851100" cy="276900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日付</a:t>
            </a:r>
            <a:endParaRPr sz="11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8265247" y="311475"/>
            <a:ext cx="851100" cy="3171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202</a:t>
            </a:r>
            <a:r>
              <a:rPr lang="en-US" altLang="ja-JP" sz="8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r>
              <a:rPr lang="ja" sz="8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      /    </a:t>
            </a:r>
            <a:endParaRPr sz="800" b="1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4" name="Google Shape;84;p14"/>
          <p:cNvSpPr txBox="1"/>
          <p:nvPr/>
        </p:nvSpPr>
        <p:spPr>
          <a:xfrm>
            <a:off x="7229000" y="4908425"/>
            <a:ext cx="19149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/>
              <a:t>枠の大きさは適宜変更してください</a:t>
            </a:r>
            <a:endParaRPr sz="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143</Words>
  <Application>Microsoft Office PowerPoint</Application>
  <PresentationFormat>画面に合わせる (16:9)</PresentationFormat>
  <Paragraphs>53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Arial</vt:lpstr>
      <vt:lpstr>Helvetica Neue</vt:lpstr>
      <vt:lpstr>Simple Light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kazushi.muto</cp:lastModifiedBy>
  <cp:revision>2</cp:revision>
  <dcterms:modified xsi:type="dcterms:W3CDTF">2026-06-22T00:14:03Z</dcterms:modified>
</cp:coreProperties>
</file>