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396934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153472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132167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28805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380788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205198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197479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362141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255306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30807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13DED9-E623-4EB2-B770-3D0EBE9F5629}"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26045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B813DED9-E623-4EB2-B770-3D0EBE9F5629}" type="datetimeFigureOut">
              <a:rPr kumimoji="1" lang="ja-JP" altLang="en-US" smtClean="0"/>
              <a:t>2026/6/19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6BE42B9-78B1-46DA-AD85-05E2EFE809CA}" type="slidenum">
              <a:rPr kumimoji="1" lang="ja-JP" altLang="en-US" smtClean="0"/>
              <a:t>‹#›</a:t>
            </a:fld>
            <a:endParaRPr kumimoji="1" lang="ja-JP" altLang="en-US"/>
          </a:p>
        </p:txBody>
      </p:sp>
    </p:spTree>
    <p:extLst>
      <p:ext uri="{BB962C8B-B14F-4D97-AF65-F5344CB8AC3E}">
        <p14:creationId xmlns:p14="http://schemas.microsoft.com/office/powerpoint/2010/main" val="1527991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A4B163-BC34-8F05-9CB8-6330A03DB77D}"/>
              </a:ext>
            </a:extLst>
          </p:cNvPr>
          <p:cNvSpPr/>
          <p:nvPr/>
        </p:nvSpPr>
        <p:spPr>
          <a:xfrm>
            <a:off x="149217" y="6690992"/>
            <a:ext cx="6559566" cy="1970704"/>
          </a:xfrm>
          <a:prstGeom prst="rect">
            <a:avLst/>
          </a:prstGeom>
        </p:spPr>
        <p:txBody>
          <a:bodyPr wrap="square" rIns="0">
            <a:noAutofit/>
          </a:bodyPr>
          <a:lstStyle/>
          <a:p>
            <a:r>
              <a:rPr lang="ja-JP" altLang="en-US" sz="1400" b="1" u="sng" dirty="0">
                <a:latin typeface="游ゴシック" panose="020B0400000000000000" pitchFamily="50" charset="-128"/>
                <a:ea typeface="游ゴシック" panose="020B0400000000000000" pitchFamily="50" charset="-128"/>
              </a:rPr>
              <a:t>（２）地域で育む保育環境創造事業（こちらは募集終了しました。）</a:t>
            </a:r>
            <a:endParaRPr lang="en-US" altLang="ja-JP" sz="1400" b="1" u="sng"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rPr>
              <a:t>　専門家（公益社団法人こども環境学会）の助言を受けて、本県の特色ある資源（県産の材料等）を活用した園庭等の環境改善を行う場合、その費用の一部を補助します。</a:t>
            </a:r>
          </a:p>
          <a:p>
            <a:r>
              <a:rPr lang="ja-JP" altLang="en-US" sz="1000" dirty="0">
                <a:latin typeface="游ゴシック" panose="020B0400000000000000" pitchFamily="50" charset="-128"/>
              </a:rPr>
              <a:t>　対象施設　：保育所、認定こども園、幼稚園（ただし、地方公共団体が運営するものを除きます。）</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補助基準額：</a:t>
            </a:r>
            <a:r>
              <a:rPr lang="en-US" altLang="ja-JP" sz="1000" dirty="0">
                <a:latin typeface="游ゴシック" panose="020B0400000000000000" pitchFamily="50" charset="-128"/>
              </a:rPr>
              <a:t>1</a:t>
            </a:r>
            <a:r>
              <a:rPr lang="ja-JP" altLang="en-US" sz="1000" dirty="0">
                <a:latin typeface="游ゴシック" panose="020B0400000000000000" pitchFamily="50" charset="-128"/>
              </a:rPr>
              <a:t>施設あたり</a:t>
            </a:r>
            <a:r>
              <a:rPr lang="en-US" altLang="ja-JP" sz="1000" dirty="0">
                <a:latin typeface="游ゴシック" panose="020B0400000000000000" pitchFamily="50" charset="-128"/>
              </a:rPr>
              <a:t>5,000</a:t>
            </a:r>
            <a:r>
              <a:rPr lang="ja-JP" altLang="en-US" sz="1000" dirty="0">
                <a:latin typeface="游ゴシック" panose="020B0400000000000000" pitchFamily="50" charset="-128"/>
              </a:rPr>
              <a:t>千円</a:t>
            </a:r>
          </a:p>
          <a:p>
            <a:r>
              <a:rPr lang="ja-JP" altLang="en-US" sz="1000" dirty="0">
                <a:latin typeface="游ゴシック" panose="020B0400000000000000" pitchFamily="50" charset="-128"/>
              </a:rPr>
              <a:t>　補助割合　：</a:t>
            </a:r>
            <a:r>
              <a:rPr lang="en-US" altLang="ja-JP" sz="1000" dirty="0">
                <a:latin typeface="游ゴシック" panose="020B0400000000000000" pitchFamily="50" charset="-128"/>
              </a:rPr>
              <a:t>2</a:t>
            </a:r>
            <a:r>
              <a:rPr lang="ja-JP" altLang="en-US" sz="1000" dirty="0">
                <a:latin typeface="游ゴシック" panose="020B0400000000000000" pitchFamily="50" charset="-128"/>
              </a:rPr>
              <a:t>／</a:t>
            </a:r>
            <a:r>
              <a:rPr lang="en-US" altLang="ja-JP" sz="1000" dirty="0">
                <a:latin typeface="游ゴシック" panose="020B0400000000000000" pitchFamily="50" charset="-128"/>
              </a:rPr>
              <a:t>3</a:t>
            </a:r>
          </a:p>
          <a:p>
            <a:r>
              <a:rPr lang="ja-JP" altLang="en-US" sz="1000" dirty="0">
                <a:latin typeface="游ゴシック" panose="020B0400000000000000" pitchFamily="50" charset="-128"/>
              </a:rPr>
              <a:t>　補助上限額：</a:t>
            </a:r>
            <a:r>
              <a:rPr lang="en-US" altLang="ja-JP" sz="1000" dirty="0">
                <a:latin typeface="游ゴシック" panose="020B0400000000000000" pitchFamily="50" charset="-128"/>
              </a:rPr>
              <a:t>1</a:t>
            </a:r>
            <a:r>
              <a:rPr lang="ja-JP" altLang="en-US" sz="1000" dirty="0">
                <a:latin typeface="游ゴシック" panose="020B0400000000000000" pitchFamily="50" charset="-128"/>
              </a:rPr>
              <a:t>施設あたり</a:t>
            </a:r>
            <a:r>
              <a:rPr lang="en-US" altLang="ja-JP" sz="1000" dirty="0">
                <a:latin typeface="游ゴシック" panose="020B0400000000000000" pitchFamily="50" charset="-128"/>
              </a:rPr>
              <a:t>3,333</a:t>
            </a:r>
            <a:r>
              <a:rPr lang="ja-JP" altLang="en-US" sz="1000" dirty="0">
                <a:latin typeface="游ゴシック" panose="020B0400000000000000" pitchFamily="50" charset="-128"/>
              </a:rPr>
              <a:t>千円</a:t>
            </a:r>
          </a:p>
          <a:p>
            <a:r>
              <a:rPr lang="ja-JP" altLang="en-US" sz="1000" dirty="0">
                <a:latin typeface="游ゴシック" panose="020B0400000000000000" pitchFamily="50" charset="-128"/>
              </a:rPr>
              <a:t>　施設数　　：</a:t>
            </a:r>
            <a:r>
              <a:rPr lang="en-US" altLang="ja-JP" sz="1000" dirty="0">
                <a:latin typeface="游ゴシック" panose="020B0400000000000000" pitchFamily="50" charset="-128"/>
              </a:rPr>
              <a:t>2</a:t>
            </a:r>
            <a:r>
              <a:rPr lang="ja-JP" altLang="en-US" sz="1000" dirty="0">
                <a:latin typeface="游ゴシック" panose="020B0400000000000000" pitchFamily="50" charset="-128"/>
              </a:rPr>
              <a:t>施設</a:t>
            </a:r>
          </a:p>
          <a:p>
            <a:r>
              <a:rPr lang="ja-JP" altLang="en-US" sz="1000" dirty="0">
                <a:latin typeface="游ゴシック" panose="020B0400000000000000" pitchFamily="50" charset="-128"/>
              </a:rPr>
              <a:t>　対象事業費：工事請負費、原材料費、備品購入費</a:t>
            </a:r>
          </a:p>
          <a:p>
            <a:endParaRPr lang="ja-JP" altLang="en-US" sz="1000" dirty="0">
              <a:latin typeface="游ゴシック" panose="020B0400000000000000" pitchFamily="50" charset="-128"/>
            </a:endParaRPr>
          </a:p>
        </p:txBody>
      </p:sp>
      <p:sp>
        <p:nvSpPr>
          <p:cNvPr id="5" name="正方形/長方形 4">
            <a:extLst>
              <a:ext uri="{FF2B5EF4-FFF2-40B4-BE49-F238E27FC236}">
                <a16:creationId xmlns:a16="http://schemas.microsoft.com/office/drawing/2014/main" id="{07485EBF-85FE-F539-63D3-5192C6999BEB}"/>
              </a:ext>
            </a:extLst>
          </p:cNvPr>
          <p:cNvSpPr/>
          <p:nvPr/>
        </p:nvSpPr>
        <p:spPr>
          <a:xfrm>
            <a:off x="196527" y="4992177"/>
            <a:ext cx="6411603" cy="1353556"/>
          </a:xfrm>
          <a:prstGeom prst="rect">
            <a:avLst/>
          </a:prstGeom>
          <a:noFill/>
        </p:spPr>
        <p:txBody>
          <a:bodyPr wrap="square" rIns="0">
            <a:noAutofit/>
          </a:bodyPr>
          <a:lstStyle/>
          <a:p>
            <a:r>
              <a:rPr lang="ja-JP" altLang="en-US" sz="1400" b="1" u="sng" dirty="0">
                <a:latin typeface="游ゴシック" panose="020B0400000000000000" pitchFamily="50" charset="-128"/>
                <a:ea typeface="游ゴシック" panose="020B0400000000000000" pitchFamily="50" charset="-128"/>
              </a:rPr>
              <a:t>（１）魅力あふれる保育環境づくり支援事業（二次募集中）</a:t>
            </a:r>
            <a:endParaRPr lang="en-US" altLang="ja-JP" sz="1400" b="1" u="sng"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rPr>
              <a:t>　専門家（公益社団法人こども環境学会）の助言を受けて、園庭等の環境改善を行う場合、その費用の一部を補助します。</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対象施設　：保育所、認定こども園、幼稚園（ただし、地方公共団体が運営するものを除きます。）</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補助基準額：</a:t>
            </a:r>
            <a:r>
              <a:rPr lang="en-US" altLang="ja-JP" sz="1000" dirty="0">
                <a:latin typeface="游ゴシック" panose="020B0400000000000000" pitchFamily="50" charset="-128"/>
              </a:rPr>
              <a:t>1</a:t>
            </a:r>
            <a:r>
              <a:rPr lang="ja-JP" altLang="en-US" sz="1000" dirty="0">
                <a:latin typeface="游ゴシック" panose="020B0400000000000000" pitchFamily="50" charset="-128"/>
              </a:rPr>
              <a:t>施設あたり</a:t>
            </a:r>
            <a:r>
              <a:rPr lang="en-US" altLang="ja-JP" sz="1000" dirty="0">
                <a:latin typeface="游ゴシック" panose="020B0400000000000000" pitchFamily="50" charset="-128"/>
              </a:rPr>
              <a:t>1,000</a:t>
            </a:r>
            <a:r>
              <a:rPr lang="ja-JP" altLang="en-US" sz="1000" dirty="0">
                <a:latin typeface="游ゴシック" panose="020B0400000000000000" pitchFamily="50" charset="-128"/>
              </a:rPr>
              <a:t>千円</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補助割合　：</a:t>
            </a:r>
            <a:r>
              <a:rPr lang="en-US" altLang="ja-JP" sz="1000" dirty="0">
                <a:latin typeface="游ゴシック" panose="020B0400000000000000" pitchFamily="50" charset="-128"/>
              </a:rPr>
              <a:t>2</a:t>
            </a:r>
            <a:r>
              <a:rPr lang="ja-JP" altLang="en-US" sz="1000" dirty="0">
                <a:latin typeface="游ゴシック" panose="020B0400000000000000" pitchFamily="50" charset="-128"/>
              </a:rPr>
              <a:t>／</a:t>
            </a:r>
            <a:r>
              <a:rPr lang="en-US" altLang="ja-JP" sz="1000" dirty="0">
                <a:latin typeface="游ゴシック" panose="020B0400000000000000" pitchFamily="50" charset="-128"/>
              </a:rPr>
              <a:t>3</a:t>
            </a:r>
          </a:p>
          <a:p>
            <a:r>
              <a:rPr lang="ja-JP" altLang="en-US" sz="1000" dirty="0">
                <a:latin typeface="游ゴシック" panose="020B0400000000000000" pitchFamily="50" charset="-128"/>
              </a:rPr>
              <a:t>　補助上限額：</a:t>
            </a:r>
            <a:r>
              <a:rPr lang="en-US" altLang="ja-JP" sz="1000" dirty="0">
                <a:latin typeface="游ゴシック" panose="020B0400000000000000" pitchFamily="50" charset="-128"/>
              </a:rPr>
              <a:t>1</a:t>
            </a:r>
            <a:r>
              <a:rPr lang="ja-JP" altLang="en-US" sz="1000" dirty="0">
                <a:latin typeface="游ゴシック" panose="020B0400000000000000" pitchFamily="50" charset="-128"/>
              </a:rPr>
              <a:t>施設あたり   </a:t>
            </a:r>
            <a:r>
              <a:rPr lang="en-US" altLang="ja-JP" sz="1000" dirty="0">
                <a:latin typeface="游ゴシック" panose="020B0400000000000000" pitchFamily="50" charset="-128"/>
              </a:rPr>
              <a:t>666</a:t>
            </a:r>
            <a:r>
              <a:rPr lang="ja-JP" altLang="en-US" sz="1000" dirty="0">
                <a:latin typeface="游ゴシック" panose="020B0400000000000000" pitchFamily="50" charset="-128"/>
              </a:rPr>
              <a:t>千円</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施設数　　：</a:t>
            </a:r>
            <a:r>
              <a:rPr lang="en-US" altLang="ja-JP" sz="1000" dirty="0">
                <a:latin typeface="游ゴシック" panose="020B0400000000000000" pitchFamily="50" charset="-128"/>
              </a:rPr>
              <a:t>10</a:t>
            </a:r>
            <a:r>
              <a:rPr lang="ja-JP" altLang="en-US" sz="1000" dirty="0">
                <a:latin typeface="游ゴシック" panose="020B0400000000000000" pitchFamily="50" charset="-128"/>
              </a:rPr>
              <a:t>施設</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対象事業費：工事請負費、原材料費、備品購入費</a:t>
            </a:r>
          </a:p>
          <a:p>
            <a:r>
              <a:rPr lang="ja-JP" altLang="en-US" sz="1000" dirty="0">
                <a:latin typeface="游ゴシック" panose="020B0400000000000000" pitchFamily="50" charset="-128"/>
              </a:rPr>
              <a:t>　　</a:t>
            </a:r>
          </a:p>
        </p:txBody>
      </p:sp>
      <p:sp>
        <p:nvSpPr>
          <p:cNvPr id="10" name="正方形/長方形 9">
            <a:extLst>
              <a:ext uri="{FF2B5EF4-FFF2-40B4-BE49-F238E27FC236}">
                <a16:creationId xmlns:a16="http://schemas.microsoft.com/office/drawing/2014/main" id="{2BB86AB0-586C-C5D8-D33C-D65BD4D180D8}"/>
              </a:ext>
            </a:extLst>
          </p:cNvPr>
          <p:cNvSpPr/>
          <p:nvPr/>
        </p:nvSpPr>
        <p:spPr>
          <a:xfrm>
            <a:off x="362744" y="8217470"/>
            <a:ext cx="4731563" cy="56971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①地域住民、地域の未就園児及び保護者が集う機会を創出すること</a:t>
            </a:r>
          </a:p>
          <a:p>
            <a:r>
              <a:rPr lang="ja-JP" altLang="en-US" sz="1000" dirty="0">
                <a:solidFill>
                  <a:schemeClr val="tx1"/>
                </a:solidFill>
              </a:rPr>
              <a:t>②園庭開放や園庭での活動を通して異年齢交流の機会を創出すること</a:t>
            </a:r>
          </a:p>
          <a:p>
            <a:r>
              <a:rPr lang="ja-JP" altLang="en-US" sz="1000" dirty="0">
                <a:solidFill>
                  <a:schemeClr val="tx1"/>
                </a:solidFill>
              </a:rPr>
              <a:t>③公開保育や事例発表会を通して県内へ情報発信すること</a:t>
            </a:r>
          </a:p>
          <a:p>
            <a:endParaRPr lang="ja-JP" altLang="en-US" sz="1000" dirty="0">
              <a:solidFill>
                <a:schemeClr val="tx1"/>
              </a:solidFill>
            </a:endParaRPr>
          </a:p>
        </p:txBody>
      </p:sp>
      <p:sp>
        <p:nvSpPr>
          <p:cNvPr id="11" name="左中かっこ 10">
            <a:extLst>
              <a:ext uri="{FF2B5EF4-FFF2-40B4-BE49-F238E27FC236}">
                <a16:creationId xmlns:a16="http://schemas.microsoft.com/office/drawing/2014/main" id="{37B0A92A-75FA-9916-D308-29C8F1A99D82}"/>
              </a:ext>
            </a:extLst>
          </p:cNvPr>
          <p:cNvSpPr/>
          <p:nvPr/>
        </p:nvSpPr>
        <p:spPr>
          <a:xfrm>
            <a:off x="330055" y="8159592"/>
            <a:ext cx="154321" cy="5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2" name="左中かっこ 11">
            <a:extLst>
              <a:ext uri="{FF2B5EF4-FFF2-40B4-BE49-F238E27FC236}">
                <a16:creationId xmlns:a16="http://schemas.microsoft.com/office/drawing/2014/main" id="{02110D74-FDB7-1859-B5FC-0D4C4E236BC6}"/>
              </a:ext>
            </a:extLst>
          </p:cNvPr>
          <p:cNvSpPr/>
          <p:nvPr/>
        </p:nvSpPr>
        <p:spPr>
          <a:xfrm rot="10800000">
            <a:off x="4324993" y="8159592"/>
            <a:ext cx="154800" cy="5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85C66661-C6D1-27AD-618D-102D47ACB324}"/>
              </a:ext>
            </a:extLst>
          </p:cNvPr>
          <p:cNvSpPr/>
          <p:nvPr/>
        </p:nvSpPr>
        <p:spPr>
          <a:xfrm>
            <a:off x="4466838" y="8213789"/>
            <a:ext cx="2241945" cy="422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rPr>
              <a:t>※</a:t>
            </a:r>
            <a:r>
              <a:rPr lang="ja-JP" altLang="en-US" sz="1050" dirty="0">
                <a:solidFill>
                  <a:schemeClr val="tx1"/>
                </a:solidFill>
              </a:rPr>
              <a:t>①～③については、</a:t>
            </a:r>
            <a:endParaRPr lang="en-US" altLang="ja-JP" sz="1050" dirty="0">
              <a:solidFill>
                <a:schemeClr val="tx1"/>
              </a:solidFill>
            </a:endParaRPr>
          </a:p>
          <a:p>
            <a:r>
              <a:rPr lang="ja-JP" altLang="en-US" sz="1050" dirty="0">
                <a:solidFill>
                  <a:schemeClr val="tx1"/>
                </a:solidFill>
              </a:rPr>
              <a:t>　補助の条件とします。</a:t>
            </a:r>
          </a:p>
        </p:txBody>
      </p:sp>
      <p:sp>
        <p:nvSpPr>
          <p:cNvPr id="14" name="タイトル 1">
            <a:extLst>
              <a:ext uri="{FF2B5EF4-FFF2-40B4-BE49-F238E27FC236}">
                <a16:creationId xmlns:a16="http://schemas.microsoft.com/office/drawing/2014/main" id="{2D073302-57A0-918B-F758-3613D736E8EB}"/>
              </a:ext>
            </a:extLst>
          </p:cNvPr>
          <p:cNvSpPr txBox="1">
            <a:spLocks/>
          </p:cNvSpPr>
          <p:nvPr/>
        </p:nvSpPr>
        <p:spPr>
          <a:xfrm>
            <a:off x="330055" y="134769"/>
            <a:ext cx="6301012" cy="686468"/>
          </a:xfrm>
          <a:prstGeom prst="rect">
            <a:avLst/>
          </a:prstGeom>
          <a:ln w="9525">
            <a:noFill/>
          </a:ln>
        </p:spPr>
        <p:txBody>
          <a:bodyPr vert="horz" lIns="68313" tIns="34157" rIns="68313" bIns="341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HG丸ｺﾞｼｯｸM-PRO" panose="020F0600000000000000" pitchFamily="50" charset="-128"/>
                <a:ea typeface="HG丸ｺﾞｼｯｸM-PRO" panose="020F0600000000000000" pitchFamily="50" charset="-128"/>
              </a:rPr>
              <a:t>福島県魅力あふれる保育環境づくり支援事業補助金の</a:t>
            </a:r>
            <a:endParaRPr lang="en-US" altLang="ja-JP" sz="1800" b="1" dirty="0">
              <a:latin typeface="HG丸ｺﾞｼｯｸM-PRO" panose="020F0600000000000000" pitchFamily="50" charset="-128"/>
              <a:ea typeface="HG丸ｺﾞｼｯｸM-PRO" panose="020F0600000000000000" pitchFamily="50" charset="-128"/>
            </a:endParaRPr>
          </a:p>
          <a:p>
            <a:pPr algn="ctr"/>
            <a:r>
              <a:rPr lang="ja-JP" altLang="en-US" sz="1800" b="1" dirty="0">
                <a:latin typeface="HG丸ｺﾞｼｯｸM-PRO" panose="020F0600000000000000" pitchFamily="50" charset="-128"/>
                <a:ea typeface="HG丸ｺﾞｼｯｸM-PRO" panose="020F0600000000000000" pitchFamily="50" charset="-128"/>
              </a:rPr>
              <a:t>二次募集について</a:t>
            </a:r>
          </a:p>
        </p:txBody>
      </p:sp>
      <p:sp>
        <p:nvSpPr>
          <p:cNvPr id="15" name="正方形/長方形 14">
            <a:extLst>
              <a:ext uri="{FF2B5EF4-FFF2-40B4-BE49-F238E27FC236}">
                <a16:creationId xmlns:a16="http://schemas.microsoft.com/office/drawing/2014/main" id="{038FDF23-5CE8-F163-4CED-92FC914694ED}"/>
              </a:ext>
            </a:extLst>
          </p:cNvPr>
          <p:cNvSpPr/>
          <p:nvPr/>
        </p:nvSpPr>
        <p:spPr>
          <a:xfrm>
            <a:off x="1411533" y="9201851"/>
            <a:ext cx="5446467" cy="7041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HG丸ｺﾞｼｯｸM-PRO" panose="020F0600000000000000" pitchFamily="50" charset="-128"/>
                <a:ea typeface="HG丸ｺﾞｼｯｸM-PRO" panose="020F0600000000000000" pitchFamily="50" charset="-128"/>
              </a:rPr>
              <a:t>福島県こども未来局子育て支援課（担当：森田）</a:t>
            </a:r>
            <a:endParaRPr kumimoji="1"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TEL</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024-521-7174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E-mail</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kosodate@pref.fukushima.lg.jp</a:t>
            </a:r>
          </a:p>
        </p:txBody>
      </p:sp>
      <p:sp>
        <p:nvSpPr>
          <p:cNvPr id="16" name="正方形/長方形 15">
            <a:extLst>
              <a:ext uri="{FF2B5EF4-FFF2-40B4-BE49-F238E27FC236}">
                <a16:creationId xmlns:a16="http://schemas.microsoft.com/office/drawing/2014/main" id="{595454D8-3F22-AA52-CF1F-552A2E71B180}"/>
              </a:ext>
            </a:extLst>
          </p:cNvPr>
          <p:cNvSpPr/>
          <p:nvPr/>
        </p:nvSpPr>
        <p:spPr>
          <a:xfrm>
            <a:off x="0" y="9201851"/>
            <a:ext cx="1411533" cy="7041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お問い合わせ先</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5EE91D37-7795-638C-2065-E6C1AAE43B2C}"/>
              </a:ext>
            </a:extLst>
          </p:cNvPr>
          <p:cNvSpPr/>
          <p:nvPr/>
        </p:nvSpPr>
        <p:spPr>
          <a:xfrm>
            <a:off x="224433" y="732560"/>
            <a:ext cx="6512256" cy="1015663"/>
          </a:xfrm>
          <a:prstGeom prst="rect">
            <a:avLst/>
          </a:prstGeom>
          <a:noFill/>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　福島県では、子どもの育ちにとって重要な「遊び」を通して、保育所等の環境改善を支援する</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魅力あふれる保育環境づくり支援事業</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及び「地域で育む保育環境創造事業」を実施しています。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専門家の助言を受けながら、保育環境の改善に取り組んでみたいとお考えの施設の方は、ぜひご応募ください。</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2D640B5C-BDEB-C9AE-7908-48521EADCC07}"/>
              </a:ext>
            </a:extLst>
          </p:cNvPr>
          <p:cNvSpPr/>
          <p:nvPr/>
        </p:nvSpPr>
        <p:spPr>
          <a:xfrm>
            <a:off x="609623" y="4399695"/>
            <a:ext cx="2917445" cy="512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令和７年度の補助事業で導入した築山</a:t>
            </a:r>
            <a:endParaRPr kumimoji="1" lang="en-US" altLang="ja-JP" sz="900" dirty="0">
              <a:solidFill>
                <a:schemeClr val="tx1"/>
              </a:solidFill>
            </a:endParaRPr>
          </a:p>
          <a:p>
            <a:pPr algn="ctr"/>
            <a:r>
              <a:rPr kumimoji="1" lang="ja-JP" altLang="en-US" sz="900" dirty="0">
                <a:solidFill>
                  <a:schemeClr val="tx1"/>
                </a:solidFill>
              </a:rPr>
              <a:t>（認定こども園ぼだい樹（白河市））</a:t>
            </a:r>
          </a:p>
        </p:txBody>
      </p:sp>
      <p:sp>
        <p:nvSpPr>
          <p:cNvPr id="20" name="正方形/長方形 19">
            <a:extLst>
              <a:ext uri="{FF2B5EF4-FFF2-40B4-BE49-F238E27FC236}">
                <a16:creationId xmlns:a16="http://schemas.microsoft.com/office/drawing/2014/main" id="{1E803FB7-E220-C886-2B0A-1A3B2BE1DB79}"/>
              </a:ext>
            </a:extLst>
          </p:cNvPr>
          <p:cNvSpPr/>
          <p:nvPr/>
        </p:nvSpPr>
        <p:spPr>
          <a:xfrm>
            <a:off x="3576830" y="4389181"/>
            <a:ext cx="3054237" cy="512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令和７年度の補助事業で導入した浮き砂場</a:t>
            </a:r>
            <a:endParaRPr kumimoji="1" lang="en-US" altLang="ja-JP" sz="900" dirty="0">
              <a:solidFill>
                <a:schemeClr val="tx1"/>
              </a:solidFill>
            </a:endParaRPr>
          </a:p>
          <a:p>
            <a:pPr algn="ctr"/>
            <a:r>
              <a:rPr kumimoji="1" lang="ja-JP" altLang="en-US" sz="900" dirty="0">
                <a:solidFill>
                  <a:schemeClr val="tx1"/>
                </a:solidFill>
              </a:rPr>
              <a:t>（認定こども園こどもの杜岡ノ内幼稚園（鏡石町））</a:t>
            </a:r>
          </a:p>
        </p:txBody>
      </p:sp>
      <p:sp>
        <p:nvSpPr>
          <p:cNvPr id="21" name="正方形/長方形 20">
            <a:extLst>
              <a:ext uri="{FF2B5EF4-FFF2-40B4-BE49-F238E27FC236}">
                <a16:creationId xmlns:a16="http://schemas.microsoft.com/office/drawing/2014/main" id="{1D0486F6-FBC9-E432-E861-5FB4DF4A15FE}"/>
              </a:ext>
            </a:extLst>
          </p:cNvPr>
          <p:cNvSpPr/>
          <p:nvPr/>
        </p:nvSpPr>
        <p:spPr>
          <a:xfrm>
            <a:off x="407216" y="1689219"/>
            <a:ext cx="6043567" cy="830997"/>
          </a:xfrm>
          <a:prstGeom prst="rect">
            <a:avLst/>
          </a:prstGeom>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■募集期間：令和８年６月２２日（月曜日）～　令和８年７月２１日（火曜日）</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■募集終了の日から起算して３週間以内に採択の可否を判断し、応募者に通知します。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採択状況によっては、追加募集を行う場合があります。）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6DA0E417-B2F7-57E7-7DCB-03038617B7C0}"/>
              </a:ext>
            </a:extLst>
          </p:cNvPr>
          <p:cNvSpPr/>
          <p:nvPr/>
        </p:nvSpPr>
        <p:spPr>
          <a:xfrm>
            <a:off x="2728525" y="8924852"/>
            <a:ext cx="4422784" cy="276999"/>
          </a:xfrm>
          <a:prstGeom prst="rect">
            <a:avLst/>
          </a:prstGeom>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　詳しくは、子育て支援課ホームページをご覧ください。</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BE9E3BA8-EBC6-372A-5F86-9E990110E986}"/>
              </a:ext>
            </a:extLst>
          </p:cNvPr>
          <p:cNvSpPr/>
          <p:nvPr/>
        </p:nvSpPr>
        <p:spPr>
          <a:xfrm>
            <a:off x="196527" y="8723695"/>
            <a:ext cx="4422784" cy="246221"/>
          </a:xfrm>
          <a:prstGeom prst="rect">
            <a:avLst/>
          </a:prstGeom>
        </p:spPr>
        <p:txBody>
          <a:bodyPr wrap="square">
            <a:spAutoFit/>
          </a:bodyPr>
          <a:lstStyle/>
          <a:p>
            <a:endParaRPr lang="en-US" altLang="ja-JP" sz="1000" dirty="0">
              <a:latin typeface="+mn-ea"/>
            </a:endParaRPr>
          </a:p>
        </p:txBody>
      </p:sp>
      <p:pic>
        <p:nvPicPr>
          <p:cNvPr id="9" name="図 8">
            <a:extLst>
              <a:ext uri="{FF2B5EF4-FFF2-40B4-BE49-F238E27FC236}">
                <a16:creationId xmlns:a16="http://schemas.microsoft.com/office/drawing/2014/main" id="{AE879445-C302-1769-ADB4-874E5FF631BC}"/>
              </a:ext>
            </a:extLst>
          </p:cNvPr>
          <p:cNvPicPr>
            <a:picLocks noChangeAspect="1"/>
          </p:cNvPicPr>
          <p:nvPr/>
        </p:nvPicPr>
        <p:blipFill>
          <a:blip r:embed="rId2"/>
          <a:stretch>
            <a:fillRect/>
          </a:stretch>
        </p:blipFill>
        <p:spPr>
          <a:xfrm>
            <a:off x="3663423" y="2396013"/>
            <a:ext cx="2803649" cy="2056009"/>
          </a:xfrm>
          <a:prstGeom prst="rect">
            <a:avLst/>
          </a:prstGeom>
        </p:spPr>
      </p:pic>
      <p:pic>
        <p:nvPicPr>
          <p:cNvPr id="22" name="図 21">
            <a:extLst>
              <a:ext uri="{FF2B5EF4-FFF2-40B4-BE49-F238E27FC236}">
                <a16:creationId xmlns:a16="http://schemas.microsoft.com/office/drawing/2014/main" id="{5BFBFE57-F991-EA69-8C07-0DCA4E2984B5}"/>
              </a:ext>
            </a:extLst>
          </p:cNvPr>
          <p:cNvPicPr>
            <a:picLocks noChangeAspect="1"/>
          </p:cNvPicPr>
          <p:nvPr/>
        </p:nvPicPr>
        <p:blipFill>
          <a:blip r:embed="rId3"/>
          <a:stretch>
            <a:fillRect/>
          </a:stretch>
        </p:blipFill>
        <p:spPr>
          <a:xfrm>
            <a:off x="350016" y="2700716"/>
            <a:ext cx="3194577" cy="1554712"/>
          </a:xfrm>
          <a:prstGeom prst="rect">
            <a:avLst/>
          </a:prstGeom>
        </p:spPr>
      </p:pic>
    </p:spTree>
    <p:extLst>
      <p:ext uri="{BB962C8B-B14F-4D97-AF65-F5344CB8AC3E}">
        <p14:creationId xmlns:p14="http://schemas.microsoft.com/office/powerpoint/2010/main" val="23492195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539</Words>
  <Application>Microsoft Office PowerPoint</Application>
  <PresentationFormat>A4 210 x 297 mm</PresentationFormat>
  <Paragraphs>38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游ゴシック</vt:lpstr>
      <vt:lpstr>Aptos</vt:lpstr>
      <vt:lpstr>Aptos Display</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赤城 貴音</dc:creator>
  <cp:lastModifiedBy>森田 雄大</cp:lastModifiedBy>
  <cp:revision>24</cp:revision>
  <cp:lastPrinted>2025-04-10T07:00:18Z</cp:lastPrinted>
  <dcterms:created xsi:type="dcterms:W3CDTF">2025-04-08T07:05:45Z</dcterms:created>
  <dcterms:modified xsi:type="dcterms:W3CDTF">2026-06-19T04:10:04Z</dcterms:modified>
</cp:coreProperties>
</file>