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57" r:id="rId2"/>
    <p:sldId id="260" r:id="rId3"/>
  </p:sldIdLst>
  <p:sldSz cx="7559675" cy="1069181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009C89"/>
    <a:srgbClr val="CDFCF6"/>
    <a:srgbClr val="007161"/>
    <a:srgbClr val="008000"/>
    <a:srgbClr val="00CC66"/>
    <a:srgbClr val="FFF8E5"/>
    <a:srgbClr val="FFF2D1"/>
    <a:srgbClr val="FFEDB9"/>
    <a:srgbClr val="F6BF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9352" autoAdjust="0"/>
    <p:restoredTop sz="91515" autoAdjust="0"/>
  </p:normalViewPr>
  <p:slideViewPr>
    <p:cSldViewPr snapToGrid="0">
      <p:cViewPr>
        <p:scale>
          <a:sx n="136" d="100"/>
          <a:sy n="136" d="100"/>
        </p:scale>
        <p:origin x="2262" y="9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181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1"/>
            <a:ext cx="2949787" cy="49869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123A5071-62FE-4C11-A228-7CA9FAC2F1FC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7D88A546-4486-4672-ADAA-00F4E7EB59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28336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1"/>
            <a:ext cx="2949787" cy="49869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0B4DB4D8-830E-475E-AF2E-F790C403511B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8"/>
            <a:ext cx="5445760" cy="3913614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29190D7E-B59E-4118-A57E-A73495D58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10756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17738" y="1243013"/>
            <a:ext cx="237172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816764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17738" y="1243013"/>
            <a:ext cx="237172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8653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9245-0D77-4E33-81ED-A74B36169BD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90F9A-B75B-4C6D-ACDC-AA1AE031E8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761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9245-0D77-4E33-81ED-A74B36169BD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90F9A-B75B-4C6D-ACDC-AA1AE031E8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166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9245-0D77-4E33-81ED-A74B36169BD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90F9A-B75B-4C6D-ACDC-AA1AE031E8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5080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9245-0D77-4E33-81ED-A74B36169BD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90F9A-B75B-4C6D-ACDC-AA1AE031E8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706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9245-0D77-4E33-81ED-A74B36169BD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90F9A-B75B-4C6D-ACDC-AA1AE031E8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2893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9245-0D77-4E33-81ED-A74B36169BD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90F9A-B75B-4C6D-ACDC-AA1AE031E8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3025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9245-0D77-4E33-81ED-A74B36169BD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90F9A-B75B-4C6D-ACDC-AA1AE031E8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789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9245-0D77-4E33-81ED-A74B36169BD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90F9A-B75B-4C6D-ACDC-AA1AE031E8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5737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9245-0D77-4E33-81ED-A74B36169BD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90F9A-B75B-4C6D-ACDC-AA1AE031E8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3707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9245-0D77-4E33-81ED-A74B36169BD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90F9A-B75B-4C6D-ACDC-AA1AE031E8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565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9245-0D77-4E33-81ED-A74B36169BD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90F9A-B75B-4C6D-ACDC-AA1AE031E8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917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C9245-0D77-4E33-81ED-A74B36169BD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90F9A-B75B-4C6D-ACDC-AA1AE031E8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7148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楕円 2"/>
          <p:cNvSpPr/>
          <p:nvPr/>
        </p:nvSpPr>
        <p:spPr>
          <a:xfrm>
            <a:off x="280348" y="2370231"/>
            <a:ext cx="2160000" cy="216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endParaRPr kumimoji="1" lang="ja-JP" altLang="en-US" sz="20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0" name="タイトル 1"/>
          <p:cNvSpPr txBox="1">
            <a:spLocks/>
          </p:cNvSpPr>
          <p:nvPr/>
        </p:nvSpPr>
        <p:spPr>
          <a:xfrm>
            <a:off x="326533" y="39464"/>
            <a:ext cx="3078787" cy="919831"/>
          </a:xfrm>
          <a:prstGeom prst="rect">
            <a:avLst/>
          </a:prstGeom>
        </p:spPr>
        <p:txBody>
          <a:bodyPr vert="horz" lIns="36000" tIns="36000" rIns="36000" bIns="36000" rtlCol="0" anchor="ctr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3200" dirty="0">
                <a:ln w="0"/>
                <a:solidFill>
                  <a:schemeClr val="bg1"/>
                </a:solidFill>
                <a:highlight>
                  <a:srgbClr val="0000FF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参加者募集中！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324001" y="8828267"/>
            <a:ext cx="7089206" cy="1723549"/>
          </a:xfrm>
          <a:prstGeom prst="roundRect">
            <a:avLst>
              <a:gd name="adj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0" rIns="0" bIns="0" rtlCol="0" anchor="ctr">
            <a:spAutoFit/>
          </a:bodyPr>
          <a:lstStyle/>
          <a:p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問い合わせ先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〒960-8670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福島市杉妻町２番１６号（西庁舎１０階）　</a:t>
            </a: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福島県 生活環境部 産業廃棄物課</a:t>
            </a:r>
          </a:p>
          <a:p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024-521-7264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FAX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024-521-7984</a:t>
            </a:r>
          </a:p>
          <a:p>
            <a:r>
              <a:rPr lang="en-US" altLang="ja-JP" sz="16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MAIL:sangyou@pref.fukushima.lg.jp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正方形/長方形 10"/>
          <p:cNvSpPr>
            <a:spLocks noChangeAspect="1"/>
          </p:cNvSpPr>
          <p:nvPr/>
        </p:nvSpPr>
        <p:spPr>
          <a:xfrm>
            <a:off x="104717" y="39463"/>
            <a:ext cx="7380073" cy="10584000"/>
          </a:xfrm>
          <a:prstGeom prst="rect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15" name="グループ化 14"/>
          <p:cNvGrpSpPr/>
          <p:nvPr/>
        </p:nvGrpSpPr>
        <p:grpSpPr>
          <a:xfrm>
            <a:off x="3662099" y="151531"/>
            <a:ext cx="3792859" cy="758263"/>
            <a:chOff x="7669929" y="2714786"/>
            <a:chExt cx="3232380" cy="540000"/>
          </a:xfrm>
        </p:grpSpPr>
        <p:pic>
          <p:nvPicPr>
            <p:cNvPr id="10" name="図 9"/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2309" y="2714786"/>
              <a:ext cx="540000" cy="540000"/>
            </a:xfrm>
            <a:prstGeom prst="rect">
              <a:avLst/>
            </a:prstGeom>
          </p:spPr>
        </p:pic>
        <p:pic>
          <p:nvPicPr>
            <p:cNvPr id="2" name="図 1"/>
            <p:cNvPicPr>
              <a:picLocks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49929" y="2714786"/>
              <a:ext cx="540000" cy="540000"/>
            </a:xfrm>
            <a:prstGeom prst="rect">
              <a:avLst/>
            </a:prstGeom>
          </p:spPr>
        </p:pic>
        <p:pic>
          <p:nvPicPr>
            <p:cNvPr id="6" name="図 5"/>
            <p:cNvPicPr>
              <a:picLocks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09929" y="2714786"/>
              <a:ext cx="540000" cy="540000"/>
            </a:xfrm>
            <a:prstGeom prst="rect">
              <a:avLst/>
            </a:prstGeom>
          </p:spPr>
        </p:pic>
        <p:pic>
          <p:nvPicPr>
            <p:cNvPr id="7" name="図 6"/>
            <p:cNvPicPr>
              <a:picLocks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69929" y="2714786"/>
              <a:ext cx="540000" cy="540000"/>
            </a:xfrm>
            <a:prstGeom prst="rect">
              <a:avLst/>
            </a:prstGeom>
          </p:spPr>
        </p:pic>
        <p:pic>
          <p:nvPicPr>
            <p:cNvPr id="12" name="図 11"/>
            <p:cNvPicPr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29929" y="2714786"/>
              <a:ext cx="540000" cy="540000"/>
            </a:xfrm>
            <a:prstGeom prst="rect">
              <a:avLst/>
            </a:prstGeom>
          </p:spPr>
        </p:pic>
        <p:pic>
          <p:nvPicPr>
            <p:cNvPr id="13" name="図 12"/>
            <p:cNvPicPr>
              <a:picLocks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89929" y="2714786"/>
              <a:ext cx="540000" cy="540000"/>
            </a:xfrm>
            <a:prstGeom prst="rect">
              <a:avLst/>
            </a:prstGeom>
          </p:spPr>
        </p:pic>
      </p:grpSp>
      <p:sp>
        <p:nvSpPr>
          <p:cNvPr id="23" name="テキスト ボックス 22"/>
          <p:cNvSpPr txBox="1"/>
          <p:nvPr/>
        </p:nvSpPr>
        <p:spPr>
          <a:xfrm>
            <a:off x="4937402" y="10103455"/>
            <a:ext cx="12779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16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HP</a:t>
            </a:r>
            <a:r>
              <a:rPr kumimoji="1" lang="ja-JP" altLang="en-US" sz="16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はこちら</a:t>
            </a:r>
          </a:p>
        </p:txBody>
      </p:sp>
      <p:sp>
        <p:nvSpPr>
          <p:cNvPr id="42" name="タイトル 1"/>
          <p:cNvSpPr txBox="1">
            <a:spLocks/>
          </p:cNvSpPr>
          <p:nvPr/>
        </p:nvSpPr>
        <p:spPr>
          <a:xfrm>
            <a:off x="724827" y="1891516"/>
            <a:ext cx="1271043" cy="512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000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対象者</a:t>
            </a:r>
            <a:endParaRPr lang="en-US" altLang="ja-JP" sz="200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5" name="タイトル 1"/>
          <p:cNvSpPr txBox="1">
            <a:spLocks/>
          </p:cNvSpPr>
          <p:nvPr/>
        </p:nvSpPr>
        <p:spPr>
          <a:xfrm>
            <a:off x="216000" y="2484000"/>
            <a:ext cx="2288697" cy="18273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許可申請</a:t>
            </a:r>
            <a:endParaRPr lang="en-US" altLang="ja-JP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ct val="100000"/>
              </a:lnSpc>
            </a:pPr>
            <a:r>
              <a:rPr lang="ja-JP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予定者</a:t>
            </a:r>
            <a:endParaRPr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6" name="タイトル 1"/>
          <p:cNvSpPr txBox="1">
            <a:spLocks/>
          </p:cNvSpPr>
          <p:nvPr/>
        </p:nvSpPr>
        <p:spPr>
          <a:xfrm>
            <a:off x="324000" y="4875450"/>
            <a:ext cx="7089206" cy="21074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/>
            </a:solidFill>
            <a:prstDash val="sysDash"/>
          </a:ln>
        </p:spPr>
        <p:txBody>
          <a:bodyPr vert="horz" lIns="36000" tIns="36000" rIns="36000" bIns="0" rtlCol="0" anchor="t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ja-JP" sz="1600" dirty="0">
              <a:ln w="0"/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3" name="タイトル 1"/>
          <p:cNvSpPr txBox="1">
            <a:spLocks/>
          </p:cNvSpPr>
          <p:nvPr/>
        </p:nvSpPr>
        <p:spPr>
          <a:xfrm>
            <a:off x="324000" y="4572499"/>
            <a:ext cx="1936212" cy="32594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5"/>
            </a:solidFill>
            <a:prstDash val="solid"/>
          </a:ln>
        </p:spPr>
        <p:txBody>
          <a:bodyPr vert="horz" lIns="36000" tIns="36000" rIns="36000" bIns="0" rtlCol="0" anchor="t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800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開催場所・日時</a:t>
            </a:r>
            <a:endParaRPr lang="en-US" altLang="ja-JP" sz="180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5" name="楕円 54"/>
          <p:cNvSpPr/>
          <p:nvPr/>
        </p:nvSpPr>
        <p:spPr>
          <a:xfrm>
            <a:off x="2696871" y="2362365"/>
            <a:ext cx="2160000" cy="216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endParaRPr kumimoji="1" lang="ja-JP" altLang="en-US" sz="20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6" name="タイトル 1"/>
          <p:cNvSpPr txBox="1">
            <a:spLocks/>
          </p:cNvSpPr>
          <p:nvPr/>
        </p:nvSpPr>
        <p:spPr>
          <a:xfrm>
            <a:off x="3141350" y="1883650"/>
            <a:ext cx="1271043" cy="512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000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参加費</a:t>
            </a:r>
            <a:endParaRPr lang="en-US" altLang="ja-JP" sz="200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7" name="タイトル 1"/>
          <p:cNvSpPr txBox="1">
            <a:spLocks/>
          </p:cNvSpPr>
          <p:nvPr/>
        </p:nvSpPr>
        <p:spPr>
          <a:xfrm>
            <a:off x="2749349" y="2664000"/>
            <a:ext cx="2055045" cy="13018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4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無料</a:t>
            </a:r>
            <a:endParaRPr lang="en-US" altLang="ja-JP" sz="4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8" name="楕円 57"/>
          <p:cNvSpPr/>
          <p:nvPr/>
        </p:nvSpPr>
        <p:spPr>
          <a:xfrm>
            <a:off x="5099121" y="2329875"/>
            <a:ext cx="2160000" cy="216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endParaRPr kumimoji="1" lang="ja-JP" altLang="en-US" sz="20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9" name="タイトル 1"/>
          <p:cNvSpPr txBox="1">
            <a:spLocks/>
          </p:cNvSpPr>
          <p:nvPr/>
        </p:nvSpPr>
        <p:spPr>
          <a:xfrm>
            <a:off x="5624644" y="1789261"/>
            <a:ext cx="1271043" cy="512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altLang="ja-JP" sz="200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0" name="タイトル 1"/>
          <p:cNvSpPr txBox="1">
            <a:spLocks/>
          </p:cNvSpPr>
          <p:nvPr/>
        </p:nvSpPr>
        <p:spPr>
          <a:xfrm>
            <a:off x="5151599" y="2422727"/>
            <a:ext cx="2055045" cy="19806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対面</a:t>
            </a:r>
            <a:endParaRPr lang="en-US" altLang="ja-JP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ct val="100000"/>
              </a:lnSpc>
            </a:pPr>
            <a:r>
              <a:rPr lang="ja-JP" alt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又は</a:t>
            </a:r>
            <a:endParaRPr lang="en-US" altLang="ja-JP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ct val="100000"/>
              </a:lnSpc>
            </a:pPr>
            <a:r>
              <a:rPr lang="en-US" altLang="ja-JP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WEB</a:t>
            </a:r>
          </a:p>
        </p:txBody>
      </p:sp>
      <p:sp>
        <p:nvSpPr>
          <p:cNvPr id="62" name="タイトル 1"/>
          <p:cNvSpPr txBox="1">
            <a:spLocks/>
          </p:cNvSpPr>
          <p:nvPr/>
        </p:nvSpPr>
        <p:spPr>
          <a:xfrm>
            <a:off x="5543600" y="1861845"/>
            <a:ext cx="1271043" cy="512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000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参加方法</a:t>
            </a:r>
            <a:endParaRPr lang="en-US" altLang="ja-JP" sz="200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5280" y="9461032"/>
            <a:ext cx="1044000" cy="1044000"/>
          </a:xfrm>
          <a:prstGeom prst="rect">
            <a:avLst/>
          </a:prstGeom>
        </p:spPr>
      </p:pic>
      <p:sp>
        <p:nvSpPr>
          <p:cNvPr id="19" name="タイトル 1">
            <a:extLst>
              <a:ext uri="{FF2B5EF4-FFF2-40B4-BE49-F238E27FC236}">
                <a16:creationId xmlns:a16="http://schemas.microsoft.com/office/drawing/2014/main" id="{42698359-F37A-63DD-0200-313EE80D22DD}"/>
              </a:ext>
            </a:extLst>
          </p:cNvPr>
          <p:cNvSpPr txBox="1">
            <a:spLocks/>
          </p:cNvSpPr>
          <p:nvPr/>
        </p:nvSpPr>
        <p:spPr>
          <a:xfrm>
            <a:off x="324001" y="7370267"/>
            <a:ext cx="7089206" cy="13574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3399FF"/>
            </a:solidFill>
            <a:prstDash val="sysDash"/>
          </a:ln>
        </p:spPr>
        <p:txBody>
          <a:bodyPr vert="horz" lIns="36000" tIns="36000" rIns="36000" bIns="0" rtlCol="0" anchor="t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ja-JP" sz="1600" dirty="0">
              <a:ln w="0"/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991E23DF-7E3C-1446-5EB6-C775310AB15A}"/>
              </a:ext>
            </a:extLst>
          </p:cNvPr>
          <p:cNvSpPr txBox="1">
            <a:spLocks/>
          </p:cNvSpPr>
          <p:nvPr/>
        </p:nvSpPr>
        <p:spPr>
          <a:xfrm>
            <a:off x="324000" y="7068477"/>
            <a:ext cx="1512000" cy="326073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5"/>
            </a:solidFill>
            <a:prstDash val="solid"/>
          </a:ln>
        </p:spPr>
        <p:txBody>
          <a:bodyPr vert="horz" lIns="36000" tIns="36000" rIns="36000" bIns="0" rtlCol="0" anchor="t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800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説明会の内容</a:t>
            </a:r>
            <a:endParaRPr lang="en-US" altLang="ja-JP" sz="180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B0660AA2-4508-D193-4414-E2E24164E206}"/>
              </a:ext>
            </a:extLst>
          </p:cNvPr>
          <p:cNvSpPr txBox="1">
            <a:spLocks/>
          </p:cNvSpPr>
          <p:nvPr/>
        </p:nvSpPr>
        <p:spPr>
          <a:xfrm>
            <a:off x="376099" y="984593"/>
            <a:ext cx="6807476" cy="1018594"/>
          </a:xfrm>
          <a:prstGeom prst="rect">
            <a:avLst/>
          </a:prstGeom>
        </p:spPr>
        <p:txBody>
          <a:bodyPr vert="horz" lIns="36000" tIns="36000" rIns="36000" bIns="36000" rtlCol="0" anchor="ctr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n w="0"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産業廃棄物収集運搬業の許可申請に係る説明会を</a:t>
            </a:r>
            <a:endParaRPr lang="en-US" altLang="ja-JP" sz="2400" dirty="0">
              <a:ln w="0"/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2400" dirty="0">
                <a:ln w="0"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開催中！！</a:t>
            </a:r>
            <a:endParaRPr lang="en-US" altLang="ja-JP" sz="2400" dirty="0">
              <a:ln w="0"/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2400" b="1" dirty="0">
                <a:ln w="0"/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2400" b="1" u="sng" dirty="0">
                <a:ln w="0"/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申請を予定している方</a:t>
            </a:r>
            <a:r>
              <a:rPr lang="ja-JP" altLang="en-US" sz="2400" dirty="0">
                <a:ln w="0"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は是非御参加ください！！！</a:t>
            </a:r>
            <a:endParaRPr lang="en-US" altLang="ja-JP" sz="1100" dirty="0">
              <a:ln w="0"/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BB50E23-3294-016D-1BE1-B1E86C2F7483}"/>
              </a:ext>
            </a:extLst>
          </p:cNvPr>
          <p:cNvSpPr txBox="1"/>
          <p:nvPr/>
        </p:nvSpPr>
        <p:spPr>
          <a:xfrm>
            <a:off x="324000" y="4955987"/>
            <a:ext cx="7607508" cy="20427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600"/>
              </a:lnSpc>
              <a:spcBef>
                <a:spcPts val="0"/>
              </a:spcBef>
            </a:pPr>
            <a:r>
              <a:rPr lang="ja-JP" altLang="en-US" sz="2000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場　所：</a:t>
            </a:r>
            <a:r>
              <a:rPr lang="en-US" altLang="ja-JP" sz="2000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ja-JP" altLang="en-US" sz="2000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福島県庁西庁舎　１０階　生活環境部大会議室</a:t>
            </a:r>
            <a:endParaRPr lang="en-US" altLang="ja-JP" sz="2000" dirty="0">
              <a:ln w="0"/>
              <a:solidFill>
                <a:schemeClr val="accent5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600"/>
              </a:lnSpc>
            </a:pPr>
            <a:r>
              <a:rPr lang="ja-JP" altLang="en-US" sz="2000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　時： </a:t>
            </a:r>
            <a:r>
              <a:rPr lang="en-US" altLang="ja-JP" sz="2000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　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月２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日（水）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13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分～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lang="en-US" altLang="ja-JP" sz="1800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</a:p>
          <a:p>
            <a:pPr>
              <a:lnSpc>
                <a:spcPts val="2600"/>
              </a:lnSpc>
            </a:pP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令和８年　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日（水）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13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分～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 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</a:t>
            </a:r>
            <a:endParaRPr lang="en-US" altLang="ja-JP" dirty="0">
              <a:ln w="0"/>
              <a:solidFill>
                <a:schemeClr val="accent5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600"/>
              </a:lnSpc>
            </a:pP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11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月２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日（水）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13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分～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</a:p>
          <a:p>
            <a:pPr>
              <a:lnSpc>
                <a:spcPts val="2600"/>
              </a:lnSpc>
            </a:pP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　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27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日（水）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	13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分～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 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dirty="0">
              <a:ln w="0"/>
              <a:solidFill>
                <a:schemeClr val="accent5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600"/>
              </a:lnSpc>
              <a:spcBef>
                <a:spcPts val="0"/>
              </a:spcBef>
            </a:pP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ja-JP" altLang="en-US" sz="1800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sz="1800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</a:t>
            </a:r>
            <a:r>
              <a:rPr lang="ja-JP" altLang="en-US" sz="1800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　</a:t>
            </a:r>
            <a:r>
              <a:rPr lang="en-US" altLang="ja-JP" sz="1800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800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800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24</a:t>
            </a:r>
            <a:r>
              <a:rPr lang="ja-JP" altLang="en-US" sz="1800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日（水）</a:t>
            </a:r>
            <a:r>
              <a:rPr lang="en-US" altLang="ja-JP" sz="2000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	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13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分～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</a:t>
            </a:r>
            <a:r>
              <a:rPr lang="ja-JP" altLang="en-US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endParaRPr lang="en-US" altLang="ja-JP" sz="2000" dirty="0">
              <a:ln w="0"/>
              <a:solidFill>
                <a:schemeClr val="accent5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B577C19-4C5D-3A17-F497-8BBFC6786F09}"/>
              </a:ext>
            </a:extLst>
          </p:cNvPr>
          <p:cNvSpPr txBox="1"/>
          <p:nvPr/>
        </p:nvSpPr>
        <p:spPr>
          <a:xfrm>
            <a:off x="324000" y="7323483"/>
            <a:ext cx="7133389" cy="13598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500"/>
              </a:lnSpc>
            </a:pPr>
            <a:r>
              <a:rPr lang="ja-JP" altLang="en-US" sz="1600" dirty="0">
                <a:ln w="0"/>
                <a:solidFill>
                  <a:srgbClr val="3399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 </a:t>
            </a:r>
            <a:r>
              <a:rPr lang="ja-JP" altLang="en-US" sz="1800" dirty="0">
                <a:ln w="0"/>
                <a:solidFill>
                  <a:srgbClr val="3399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申請に必要な書類や</a:t>
            </a:r>
            <a:r>
              <a:rPr lang="ja-JP" altLang="en-US" u="sng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間違い</a:t>
            </a:r>
            <a:r>
              <a:rPr lang="ja-JP" altLang="en-US" sz="1800" u="sng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が多い箇所等</a:t>
            </a:r>
            <a:r>
              <a:rPr lang="ja-JP" altLang="en-US" sz="1800" dirty="0">
                <a:ln w="0"/>
                <a:solidFill>
                  <a:srgbClr val="3399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を説明します。</a:t>
            </a:r>
            <a:endParaRPr lang="en-US" altLang="ja-JP" sz="1800" dirty="0">
              <a:ln w="0"/>
              <a:solidFill>
                <a:srgbClr val="3399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3500"/>
              </a:lnSpc>
            </a:pPr>
            <a:r>
              <a:rPr lang="ja-JP" altLang="en-US" sz="1800" dirty="0">
                <a:ln w="0"/>
                <a:solidFill>
                  <a:srgbClr val="3399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 また、対面で参加する方には、</a:t>
            </a:r>
            <a:r>
              <a:rPr lang="ja-JP" altLang="en-US" sz="1800" u="sng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個別に申請内容の相談</a:t>
            </a:r>
            <a:r>
              <a:rPr lang="ja-JP" altLang="en-US" sz="1800" dirty="0">
                <a:ln w="0"/>
                <a:solidFill>
                  <a:srgbClr val="3399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も受け付けて</a:t>
            </a:r>
            <a:endParaRPr lang="en-US" altLang="ja-JP" sz="1800" dirty="0">
              <a:ln w="0"/>
              <a:solidFill>
                <a:srgbClr val="3399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3500"/>
              </a:lnSpc>
            </a:pPr>
            <a:r>
              <a:rPr lang="ja-JP" altLang="en-US" sz="1800" dirty="0">
                <a:ln w="0"/>
                <a:solidFill>
                  <a:srgbClr val="3399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います。</a:t>
            </a:r>
            <a:endParaRPr lang="en-US" altLang="ja-JP" sz="1600" dirty="0">
              <a:ln w="0"/>
              <a:solidFill>
                <a:srgbClr val="3399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5123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/>
          <p:cNvSpPr txBox="1"/>
          <p:nvPr/>
        </p:nvSpPr>
        <p:spPr>
          <a:xfrm>
            <a:off x="5599169" y="10205419"/>
            <a:ext cx="9332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11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HP</a:t>
            </a:r>
            <a:r>
              <a:rPr kumimoji="1" lang="ja-JP" altLang="en-US" sz="11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はこちら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06880" y="258188"/>
            <a:ext cx="7206620" cy="10208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ja-JP" altLang="ja-JP" dirty="0"/>
              <a:t>産業廃棄物収集運搬業の許可申請</a:t>
            </a:r>
            <a:r>
              <a:rPr lang="ja-JP" altLang="en-US" dirty="0"/>
              <a:t>に係る</a:t>
            </a:r>
            <a:r>
              <a:rPr lang="ja-JP" altLang="ja-JP" dirty="0"/>
              <a:t>説明会　参加申込書</a:t>
            </a: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  <a:spcAft>
                <a:spcPts val="0"/>
              </a:spcAft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  <a:spcAft>
                <a:spcPts val="0"/>
              </a:spcAft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ja-JP" altLang="en-US" kern="100" dirty="0"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　　　　　　　　所属：</a:t>
            </a: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  <a:spcAft>
                <a:spcPts val="0"/>
              </a:spcAft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</a:pPr>
            <a:r>
              <a:rPr lang="ja-JP" altLang="en-US" kern="100" dirty="0"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　　　　　　担当者名：</a:t>
            </a: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</a:pPr>
            <a:r>
              <a:rPr lang="ja-JP" altLang="en-US" kern="100" dirty="0"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　　　　　　電話番号：</a:t>
            </a: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</a:pPr>
            <a:r>
              <a:rPr lang="ja-JP" altLang="en-US" kern="100" dirty="0"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kern="100" dirty="0"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	</a:t>
            </a:r>
            <a:r>
              <a:rPr lang="ja-JP" altLang="en-US" kern="100" dirty="0"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メールアドレス：</a:t>
            </a: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ja-JP" altLang="en-US" u="sng" kern="100" dirty="0">
                <a:uFill>
                  <a:solidFill>
                    <a:schemeClr val="tx1"/>
                  </a:solidFill>
                </a:uFill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　</a:t>
            </a:r>
            <a:r>
              <a:rPr lang="ja-JP" altLang="en-US" sz="1400" kern="100" dirty="0"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</a:t>
            </a:r>
            <a:endParaRPr lang="en-US" altLang="ja-JP" sz="1400" kern="100" dirty="0">
              <a:latin typeface="游明朝" panose="02020400000000000000" pitchFamily="18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en-US" altLang="ja-JP" sz="1400" kern="100" dirty="0">
              <a:latin typeface="游明朝" panose="02020400000000000000" pitchFamily="18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ja-JP" altLang="en-US" sz="1400" kern="100" dirty="0"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　</a:t>
            </a:r>
            <a:r>
              <a:rPr lang="ja-JP" altLang="en-US" sz="1400" kern="100" dirty="0">
                <a:latin typeface="+mj-ea"/>
                <a:ea typeface="+mj-ea"/>
                <a:cs typeface="Times New Roman" panose="02020603050405020304" pitchFamily="18" charset="0"/>
              </a:rPr>
              <a:t>　</a:t>
            </a:r>
            <a:r>
              <a:rPr lang="en-US" altLang="ja-JP" sz="1400" kern="100" dirty="0">
                <a:latin typeface="+mj-ea"/>
                <a:ea typeface="+mj-ea"/>
                <a:cs typeface="Times New Roman" panose="02020603050405020304" pitchFamily="18" charset="0"/>
              </a:rPr>
              <a:t>※</a:t>
            </a:r>
            <a:r>
              <a:rPr lang="ja-JP" altLang="ja-JP" sz="1400" kern="100" dirty="0">
                <a:latin typeface="+mj-ea"/>
                <a:ea typeface="+mj-ea"/>
                <a:cs typeface="Times New Roman" panose="02020603050405020304" pitchFamily="18" charset="0"/>
              </a:rPr>
              <a:t>個人の場合には所属の記載は不要です</a:t>
            </a:r>
            <a:endParaRPr lang="ja-JP" altLang="ja-JP" sz="1100" kern="1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ja-JP" altLang="ja-JP" sz="140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r>
              <a:rPr lang="en-US" altLang="ja-JP" kern="100" dirty="0">
                <a:latin typeface="ＭＳ 明朝" panose="02020609040205080304" pitchFamily="17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r>
              <a:rPr lang="ja-JP" altLang="ja-JP" dirty="0"/>
              <a:t>【参加希望回】</a:t>
            </a:r>
          </a:p>
          <a:p>
            <a:r>
              <a:rPr lang="ja-JP" altLang="ja-JP" dirty="0"/>
              <a:t>　参加を希望する開催日時の参加方法欄に</a:t>
            </a:r>
            <a:r>
              <a:rPr lang="ja-JP" altLang="en-US" dirty="0"/>
              <a:t>対面又は</a:t>
            </a:r>
            <a:r>
              <a:rPr lang="en-US" altLang="ja-JP" dirty="0"/>
              <a:t>WEB</a:t>
            </a:r>
            <a:r>
              <a:rPr lang="ja-JP" altLang="en-US" dirty="0"/>
              <a:t>のいずれかに</a:t>
            </a:r>
            <a:r>
              <a:rPr lang="ja-JP" altLang="ja-JP" dirty="0"/>
              <a:t>「〇」をつけてください。</a:t>
            </a:r>
          </a:p>
          <a:p>
            <a:r>
              <a:rPr lang="ja-JP" altLang="ja-JP" dirty="0"/>
              <a:t>　個別相談を希望する場合は、個別相談希望欄に「〇」をつけてください。</a:t>
            </a:r>
            <a:endParaRPr lang="en-US" altLang="ja-JP" dirty="0"/>
          </a:p>
          <a:p>
            <a:endParaRPr lang="ja-JP" altLang="ja-JP" dirty="0"/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en-US" altLang="ja-JP" sz="140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ja-JP" altLang="ja-JP" sz="140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en-US" altLang="ja-JP" kern="100" dirty="0">
                <a:latin typeface="ＭＳ 明朝" panose="02020609040205080304" pitchFamily="17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altLang="ja-JP" sz="140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en-US" altLang="ja-JP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ja-JP" altLang="ja-JP" kern="100" dirty="0"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【出席者氏名】</a:t>
            </a:r>
            <a:endParaRPr lang="ja-JP" altLang="ja-JP" sz="140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en-US" altLang="ja-JP" kern="100" dirty="0">
                <a:latin typeface="ＭＳ 明朝" panose="02020609040205080304" pitchFamily="17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altLang="ja-JP" sz="140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33350" algn="just">
              <a:lnSpc>
                <a:spcPts val="1600"/>
              </a:lnSpc>
              <a:spcAft>
                <a:spcPts val="0"/>
              </a:spcAft>
            </a:pPr>
            <a:r>
              <a:rPr lang="ja-JP" altLang="ja-JP" kern="100" dirty="0"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職名</a:t>
            </a:r>
            <a:r>
              <a:rPr lang="en-US" altLang="ja-JP" kern="100" dirty="0"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		</a:t>
            </a:r>
            <a:r>
              <a:rPr lang="ja-JP" altLang="en-US" kern="100" dirty="0"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氏名</a:t>
            </a:r>
            <a:r>
              <a:rPr lang="ja-JP" altLang="ja-JP" kern="100" dirty="0"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　</a:t>
            </a:r>
            <a:r>
              <a:rPr lang="ja-JP" altLang="en-US" kern="100" dirty="0"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</a:t>
            </a:r>
            <a:r>
              <a:rPr lang="ja-JP" altLang="ja-JP" kern="100" dirty="0"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</a:t>
            </a:r>
            <a:endParaRPr lang="ja-JP" altLang="ja-JP" sz="140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33350" algn="just">
              <a:lnSpc>
                <a:spcPts val="1600"/>
              </a:lnSpc>
              <a:spcAft>
                <a:spcPts val="0"/>
              </a:spcAft>
            </a:pPr>
            <a:r>
              <a:rPr lang="en-US" altLang="ja-JP" kern="100" dirty="0">
                <a:latin typeface="ＭＳ 明朝" panose="02020609040205080304" pitchFamily="17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altLang="ja-JP" sz="140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33350" algn="just">
              <a:lnSpc>
                <a:spcPts val="1600"/>
              </a:lnSpc>
              <a:spcAft>
                <a:spcPts val="0"/>
              </a:spcAft>
            </a:pPr>
            <a:r>
              <a:rPr lang="en-US" altLang="ja-JP" kern="100" dirty="0">
                <a:latin typeface="ＭＳ 明朝" panose="02020609040205080304" pitchFamily="17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altLang="ja-JP" sz="140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33350" algn="just">
              <a:lnSpc>
                <a:spcPts val="1600"/>
              </a:lnSpc>
              <a:spcAft>
                <a:spcPts val="0"/>
              </a:spcAft>
            </a:pPr>
            <a:r>
              <a:rPr lang="ja-JP" altLang="ja-JP" kern="100" dirty="0"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職名</a:t>
            </a:r>
            <a:r>
              <a:rPr lang="en-US" altLang="ja-JP" kern="100" dirty="0"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		</a:t>
            </a:r>
            <a:r>
              <a:rPr lang="ja-JP" altLang="en-US" kern="100" dirty="0"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氏名</a:t>
            </a:r>
            <a:r>
              <a:rPr lang="ja-JP" altLang="ja-JP" kern="100" dirty="0"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　</a:t>
            </a:r>
            <a:r>
              <a:rPr lang="ja-JP" altLang="en-US" kern="100" dirty="0"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</a:t>
            </a:r>
            <a:r>
              <a:rPr lang="ja-JP" altLang="ja-JP" kern="100" dirty="0"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</a:t>
            </a:r>
            <a:r>
              <a:rPr lang="ja-JP" altLang="ja-JP" u="sng" kern="100" dirty="0"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</a:t>
            </a:r>
            <a:endParaRPr lang="ja-JP" altLang="en-US" u="sng" kern="100" dirty="0">
              <a:latin typeface="游明朝" panose="02020400000000000000" pitchFamily="18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indent="1799590" algn="just">
              <a:lnSpc>
                <a:spcPts val="1600"/>
              </a:lnSpc>
              <a:spcAft>
                <a:spcPts val="0"/>
              </a:spcAft>
            </a:pPr>
            <a:r>
              <a:rPr lang="en-US" altLang="ja-JP" kern="100" dirty="0">
                <a:latin typeface="ＭＳ 明朝" panose="02020609040205080304" pitchFamily="17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 </a:t>
            </a:r>
            <a:endParaRPr lang="ja-JP" altLang="ja-JP" sz="14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3" name="正方形/長方形 12"/>
          <p:cNvSpPr>
            <a:spLocks noChangeAspect="1"/>
          </p:cNvSpPr>
          <p:nvPr/>
        </p:nvSpPr>
        <p:spPr>
          <a:xfrm>
            <a:off x="67122" y="85729"/>
            <a:ext cx="7407084" cy="10476000"/>
          </a:xfrm>
          <a:prstGeom prst="rect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/>
          <p:cNvCxnSpPr/>
          <p:nvPr/>
        </p:nvCxnSpPr>
        <p:spPr>
          <a:xfrm>
            <a:off x="5328000" y="1137245"/>
            <a:ext cx="2016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5328000" y="1533245"/>
            <a:ext cx="1980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5328000" y="1929245"/>
            <a:ext cx="1980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2D8A6BC7-9FDD-505A-9DB2-5CB0F9201C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178350"/>
              </p:ext>
            </p:extLst>
          </p:nvPr>
        </p:nvGraphicFramePr>
        <p:xfrm>
          <a:off x="267585" y="4486068"/>
          <a:ext cx="7145915" cy="42513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76359">
                  <a:extLst>
                    <a:ext uri="{9D8B030D-6E8A-4147-A177-3AD203B41FA5}">
                      <a16:colId xmlns:a16="http://schemas.microsoft.com/office/drawing/2014/main" val="3270796964"/>
                    </a:ext>
                  </a:extLst>
                </a:gridCol>
                <a:gridCol w="2595455">
                  <a:extLst>
                    <a:ext uri="{9D8B030D-6E8A-4147-A177-3AD203B41FA5}">
                      <a16:colId xmlns:a16="http://schemas.microsoft.com/office/drawing/2014/main" val="1312186908"/>
                    </a:ext>
                  </a:extLst>
                </a:gridCol>
                <a:gridCol w="2074101">
                  <a:extLst>
                    <a:ext uri="{9D8B030D-6E8A-4147-A177-3AD203B41FA5}">
                      <a16:colId xmlns:a16="http://schemas.microsoft.com/office/drawing/2014/main" val="2308124780"/>
                    </a:ext>
                  </a:extLst>
                </a:gridCol>
              </a:tblGrid>
              <a:tr h="6097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開催日時</a:t>
                      </a:r>
                      <a:endParaRPr lang="ja-JP" sz="18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参加方法</a:t>
                      </a:r>
                      <a:endParaRPr lang="ja-JP" sz="18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個別相談希望</a:t>
                      </a: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（対面参加のみ）</a:t>
                      </a:r>
                      <a:endParaRPr lang="ja-JP" sz="18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956298"/>
                  </a:ext>
                </a:extLst>
              </a:tr>
              <a:tr h="7283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令和</a:t>
                      </a:r>
                      <a:r>
                        <a:rPr lang="en-US" alt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8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7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22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日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(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水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)</a:t>
                      </a:r>
                      <a:endParaRPr lang="ja-JP" sz="18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対面　・　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WEB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ZOOM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）</a:t>
                      </a:r>
                      <a:endParaRPr lang="ja-JP" sz="18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18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12959093"/>
                  </a:ext>
                </a:extLst>
              </a:tr>
              <a:tr h="7283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令和</a:t>
                      </a:r>
                      <a:r>
                        <a:rPr lang="en-US" alt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8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9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30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日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(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水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)</a:t>
                      </a:r>
                      <a:endParaRPr lang="ja-JP" sz="18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対面　・　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WEB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ZOOM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）</a:t>
                      </a:r>
                      <a:endParaRPr lang="ja-JP" sz="18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18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5816951"/>
                  </a:ext>
                </a:extLst>
              </a:tr>
              <a:tr h="7283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令和</a:t>
                      </a:r>
                      <a:r>
                        <a:rPr lang="en-US" alt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8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11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25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日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(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水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)</a:t>
                      </a:r>
                      <a:endParaRPr lang="ja-JP" sz="18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対面　・　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WEB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ZOOM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）</a:t>
                      </a:r>
                      <a:endParaRPr lang="ja-JP" sz="18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18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1485740"/>
                  </a:ext>
                </a:extLst>
              </a:tr>
              <a:tr h="7283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令和</a:t>
                      </a:r>
                      <a:r>
                        <a:rPr lang="en-US" alt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9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27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日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(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水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)</a:t>
                      </a:r>
                      <a:endParaRPr lang="ja-JP" sz="18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対面　・　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WEB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ZOOM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）</a:t>
                      </a:r>
                      <a:endParaRPr lang="ja-JP" sz="18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18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01004715"/>
                  </a:ext>
                </a:extLst>
              </a:tr>
              <a:tr h="7283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令和</a:t>
                      </a:r>
                      <a:r>
                        <a:rPr lang="en-US" alt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9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3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24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日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(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水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)</a:t>
                      </a:r>
                      <a:endParaRPr lang="ja-JP" sz="18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対面　・　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WEB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</a:t>
                      </a: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ZOOM</a:t>
                      </a:r>
                      <a:r>
                        <a:rPr lang="ja-JP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）</a:t>
                      </a:r>
                      <a:endParaRPr lang="ja-JP" sz="18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18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71199367"/>
                  </a:ext>
                </a:extLst>
              </a:tr>
            </a:tbl>
          </a:graphicData>
        </a:graphic>
      </p:graphicFrame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49B3452E-AEFA-9CBD-030C-A377DFF3E478}"/>
              </a:ext>
            </a:extLst>
          </p:cNvPr>
          <p:cNvCxnSpPr/>
          <p:nvPr/>
        </p:nvCxnSpPr>
        <p:spPr>
          <a:xfrm>
            <a:off x="5328000" y="2411429"/>
            <a:ext cx="1980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280FF1E2-BA71-37F8-CE83-A8C274480625}"/>
              </a:ext>
            </a:extLst>
          </p:cNvPr>
          <p:cNvCxnSpPr>
            <a:cxnSpLocks/>
          </p:cNvCxnSpPr>
          <p:nvPr/>
        </p:nvCxnSpPr>
        <p:spPr>
          <a:xfrm>
            <a:off x="421490" y="9639310"/>
            <a:ext cx="468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BEA8105-ADC8-608C-2619-B5930FD80E86}"/>
              </a:ext>
            </a:extLst>
          </p:cNvPr>
          <p:cNvCxnSpPr>
            <a:cxnSpLocks/>
          </p:cNvCxnSpPr>
          <p:nvPr/>
        </p:nvCxnSpPr>
        <p:spPr>
          <a:xfrm>
            <a:off x="421490" y="10251310"/>
            <a:ext cx="468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C346DC9-3E4A-AA79-B09E-88C755AB8FBD}"/>
              </a:ext>
            </a:extLst>
          </p:cNvPr>
          <p:cNvSpPr txBox="1"/>
          <p:nvPr/>
        </p:nvSpPr>
        <p:spPr>
          <a:xfrm>
            <a:off x="5348804" y="9604979"/>
            <a:ext cx="20950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kern="100" dirty="0">
                <a:latin typeface="+mn-ea"/>
                <a:cs typeface="Times New Roman" panose="02020603050405020304" pitchFamily="18" charset="0"/>
              </a:rPr>
              <a:t>※</a:t>
            </a:r>
            <a:r>
              <a:rPr lang="ja-JP" altLang="en-US" kern="100" dirty="0">
                <a:latin typeface="+mn-ea"/>
                <a:cs typeface="Times New Roman" panose="02020603050405020304" pitchFamily="18" charset="0"/>
              </a:rPr>
              <a:t>参加者は手引きを持参してください</a:t>
            </a:r>
            <a:endParaRPr lang="ja-JP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57922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4117</TotalTime>
  <Words>458</Words>
  <Application>Microsoft Office PowerPoint</Application>
  <PresentationFormat>ユーザー設定</PresentationFormat>
  <Paragraphs>99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UDPゴシック</vt:lpstr>
      <vt:lpstr>ＭＳ ゴシック</vt:lpstr>
      <vt:lpstr>ＭＳ 明朝</vt:lpstr>
      <vt:lpstr>UD デジタル 教科書体 NK-R</vt:lpstr>
      <vt:lpstr>游明朝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藤原 豊</dc:creator>
  <cp:lastModifiedBy>大町 仁志</cp:lastModifiedBy>
  <cp:revision>256</cp:revision>
  <cp:lastPrinted>2024-05-10T05:20:52Z</cp:lastPrinted>
  <dcterms:created xsi:type="dcterms:W3CDTF">2019-04-08T23:35:43Z</dcterms:created>
  <dcterms:modified xsi:type="dcterms:W3CDTF">2026-06-01T23:58:43Z</dcterms:modified>
</cp:coreProperties>
</file>