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1004" r:id="rId2"/>
    <p:sldId id="1034" r:id="rId3"/>
    <p:sldId id="1019" r:id="rId4"/>
    <p:sldId id="1020" r:id="rId5"/>
    <p:sldId id="1035" r:id="rId6"/>
    <p:sldId id="1021" r:id="rId7"/>
    <p:sldId id="1036" r:id="rId8"/>
    <p:sldId id="1037" r:id="rId9"/>
    <p:sldId id="1010" r:id="rId10"/>
    <p:sldId id="1022" r:id="rId11"/>
    <p:sldId id="1025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2a402152b17f0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66"/>
    <a:srgbClr val="0000FF"/>
    <a:srgbClr val="D60093"/>
    <a:srgbClr val="CC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744" y="5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1" y="3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357B263-666F-4F58-BEEF-0710B6396031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650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1" y="9440650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5CF6F1C-C8E5-45D8-A4EB-F62238219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414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3"/>
            <a:ext cx="2949787" cy="49869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49AE8CD4-F751-4FC4-8FFD-00ECF0F53FC8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50"/>
            <a:ext cx="2949787" cy="498691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706DCDEC-3013-4D9E-9457-C166AB934E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419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287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3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0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8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5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95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11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8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71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1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51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22">
              <a:srgbClr val="C9DEF1"/>
            </a:gs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F0BE-FC7E-4489-B04F-03B4A3507C23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8143-4FBB-4D07-9BA3-C128366F6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5657" y="2487839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災害図上訓練</a:t>
            </a:r>
            <a:br>
              <a:rPr kumimoji="1" lang="en-US" altLang="ja-JP" sz="8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8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地震編</a:t>
            </a:r>
            <a:endParaRPr kumimoji="1" lang="ja-JP" altLang="en-US" sz="88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40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1768105" y="1209848"/>
            <a:ext cx="6784403" cy="1600200"/>
            <a:chOff x="1065213" y="908050"/>
            <a:chExt cx="6784232" cy="1600200"/>
          </a:xfrm>
        </p:grpSpPr>
        <p:sp>
          <p:nvSpPr>
            <p:cNvPr id="5" name="テキスト ボックス 4"/>
            <p:cNvSpPr txBox="1">
              <a:spLocks noChangeArrowheads="1"/>
            </p:cNvSpPr>
            <p:nvPr/>
          </p:nvSpPr>
          <p:spPr bwMode="auto">
            <a:xfrm>
              <a:off x="2360580" y="1049338"/>
              <a:ext cx="5488865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 dirty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4000" dirty="0">
                  <a:latin typeface="メイリオ" pitchFamily="50" charset="-128"/>
                  <a:ea typeface="メイリオ" pitchFamily="50" charset="-128"/>
                </a:rPr>
                <a:t>〇月〇日（　）〇：〇</a:t>
              </a:r>
              <a:endParaRPr lang="en-US" altLang="ja-JP" sz="4000" dirty="0"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角丸四角形 6"/>
          <p:cNvSpPr>
            <a:spLocks noChangeAspect="1"/>
          </p:cNvSpPr>
          <p:nvPr/>
        </p:nvSpPr>
        <p:spPr bwMode="auto">
          <a:xfrm>
            <a:off x="228600" y="85886"/>
            <a:ext cx="11789229" cy="669109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正方形/長方形 13">
            <a:extLst>
              <a:ext uri="{FF2B5EF4-FFF2-40B4-BE49-F238E27FC236}">
                <a16:creationId xmlns:a16="http://schemas.microsoft.com/office/drawing/2014/main" id="{1E6FDC15-478A-12C1-7EA0-9A020986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05" y="3450772"/>
            <a:ext cx="8107813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どのような対応をするか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「いつ、</a:t>
            </a:r>
            <a:r>
              <a:rPr lang="ja-JP" altLang="en-US" sz="4000" b="1" dirty="0">
                <a:solidFill>
                  <a:srgbClr val="FFFF00"/>
                </a:solidFill>
                <a:highlight>
                  <a:srgbClr val="C0C0C0"/>
                </a:highlight>
                <a:latin typeface="メイリオ" pitchFamily="50" charset="-128"/>
                <a:ea typeface="メイリオ" pitchFamily="50" charset="-128"/>
              </a:rPr>
              <a:t>誰が、</a:t>
            </a:r>
            <a:r>
              <a:rPr lang="ja-JP" altLang="en-US" sz="40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何を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」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9146" y="635042"/>
            <a:ext cx="1415772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</p:spTree>
    <p:extLst>
      <p:ext uri="{BB962C8B-B14F-4D97-AF65-F5344CB8AC3E}">
        <p14:creationId xmlns:p14="http://schemas.microsoft.com/office/powerpoint/2010/main" val="27589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57423-E61B-BB6B-BB92-07E3015F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訓練終了</a:t>
            </a:r>
          </a:p>
        </p:txBody>
      </p:sp>
    </p:spTree>
    <p:extLst>
      <p:ext uri="{BB962C8B-B14F-4D97-AF65-F5344CB8AC3E}">
        <p14:creationId xmlns:p14="http://schemas.microsoft.com/office/powerpoint/2010/main" val="83277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>
            <a:spLocks noChangeAspect="1"/>
          </p:cNvSpPr>
          <p:nvPr/>
        </p:nvSpPr>
        <p:spPr bwMode="auto">
          <a:xfrm>
            <a:off x="217714" y="53444"/>
            <a:ext cx="11778343" cy="6754348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1521" y="191167"/>
            <a:ext cx="2329451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C3C040-5F85-D496-99EB-6BB89480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130" y="116021"/>
            <a:ext cx="548900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〇月〇日（　）〇：〇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1221" y="1308512"/>
            <a:ext cx="9991328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福島県沖又は〇市町村直下で最大震度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の地震が発生（〇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市町村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で震度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24137" y="2937747"/>
            <a:ext cx="898398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・〇</a:t>
            </a:r>
            <a:r>
              <a:rPr kumimoji="1" lang="ja-JP" altLang="en-US" sz="40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地区では全戸停電・断水が発生！</a:t>
            </a:r>
            <a:endParaRPr kumimoji="1" lang="en-US" altLang="ja-JP" sz="40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・福島県沿岸部で大津波警報が発表！</a:t>
            </a:r>
            <a:endParaRPr lang="en-US" altLang="ja-JP" sz="40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737D00-3C53-8B5F-FF1A-75A0613E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4" y="4514220"/>
            <a:ext cx="1942674" cy="2000401"/>
          </a:xfrm>
          <a:prstGeom prst="rect">
            <a:avLst/>
          </a:prstGeom>
        </p:spPr>
      </p:pic>
      <p:pic>
        <p:nvPicPr>
          <p:cNvPr id="5" name="図 4" descr="記号, 屋外, ストリート, ポー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EBD2F3C-EC8A-0F6D-DDAF-19F7EECF1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73" y="4571947"/>
            <a:ext cx="1942674" cy="19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200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1768105" y="1209848"/>
            <a:ext cx="6784403" cy="1600200"/>
            <a:chOff x="1065213" y="908050"/>
            <a:chExt cx="6784232" cy="1600200"/>
          </a:xfrm>
        </p:grpSpPr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2360580" y="1049338"/>
              <a:ext cx="5488865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 dirty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4000" dirty="0">
                  <a:latin typeface="メイリオ" pitchFamily="50" charset="-128"/>
                  <a:ea typeface="メイリオ" pitchFamily="50" charset="-128"/>
                </a:rPr>
                <a:t>〇月〇日（　）〇：〇</a:t>
              </a:r>
              <a:endParaRPr lang="en-US" altLang="ja-JP" sz="4000" dirty="0"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138897" y="74310"/>
            <a:ext cx="11925232" cy="669109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正方形/長方形 13">
            <a:extLst>
              <a:ext uri="{FF2B5EF4-FFF2-40B4-BE49-F238E27FC236}">
                <a16:creationId xmlns:a16="http://schemas.microsoft.com/office/drawing/2014/main" id="{1E6FDC15-478A-12C1-7EA0-9A020986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05" y="3450772"/>
            <a:ext cx="8107813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どのような対応をするか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「いつ、</a:t>
            </a:r>
            <a:r>
              <a:rPr lang="ja-JP" altLang="en-US" sz="4000" b="1" dirty="0">
                <a:solidFill>
                  <a:srgbClr val="FFFF00"/>
                </a:solidFill>
                <a:highlight>
                  <a:srgbClr val="C0C0C0"/>
                </a:highlight>
                <a:latin typeface="メイリオ" pitchFamily="50" charset="-128"/>
                <a:ea typeface="メイリオ" pitchFamily="50" charset="-128"/>
              </a:rPr>
              <a:t>誰が、</a:t>
            </a:r>
            <a:r>
              <a:rPr lang="ja-JP" altLang="en-US" sz="40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何を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」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4144" y="569109"/>
            <a:ext cx="1415772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</p:spTree>
    <p:extLst>
      <p:ext uri="{BB962C8B-B14F-4D97-AF65-F5344CB8AC3E}">
        <p14:creationId xmlns:p14="http://schemas.microsoft.com/office/powerpoint/2010/main" val="24437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217714" y="53444"/>
            <a:ext cx="11778343" cy="6754348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8899" y="185620"/>
            <a:ext cx="2329451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3C040-5F85-D496-99EB-6BB89480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629" y="212649"/>
            <a:ext cx="548900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〇月〇日（　）〇：〇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0478" y="1230214"/>
            <a:ext cx="9371044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〇地区の空き家で火災発生！</a:t>
            </a:r>
            <a:endParaRPr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341B6F-D8DF-3732-05E2-0C05F1C159F1}"/>
              </a:ext>
            </a:extLst>
          </p:cNvPr>
          <p:cNvSpPr/>
          <p:nvPr/>
        </p:nvSpPr>
        <p:spPr>
          <a:xfrm>
            <a:off x="146649" y="138023"/>
            <a:ext cx="11895826" cy="6564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地域の地図を貼る</a:t>
            </a:r>
          </a:p>
        </p:txBody>
      </p:sp>
      <p:pic>
        <p:nvPicPr>
          <p:cNvPr id="4" name="コンテンツ プレースホルダー 11">
            <a:extLst>
              <a:ext uri="{FF2B5EF4-FFF2-40B4-BE49-F238E27FC236}">
                <a16:creationId xmlns:a16="http://schemas.microsoft.com/office/drawing/2014/main" id="{D759E3AF-CA24-454F-5083-FCCA73A1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6" y="4196847"/>
            <a:ext cx="2543355" cy="24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217714" y="53444"/>
            <a:ext cx="11778343" cy="6754348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517" y="173895"/>
            <a:ext cx="2329451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3C040-5F85-D496-99EB-6BB89480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387" y="84701"/>
            <a:ext cx="5844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〇月〇日（　）〇：〇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8859" y="1095474"/>
            <a:ext cx="10540748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・電柱倒壊により道路閉塞発生！　</a:t>
            </a:r>
            <a:endParaRPr lang="en-US" altLang="ja-JP" sz="36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36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・国道、市町村道は交通事故により渋滞発生！</a:t>
            </a:r>
            <a:endParaRPr lang="en-US" altLang="ja-JP" sz="36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0701CD-9873-C1C7-C4CA-C0F463967ECF}"/>
              </a:ext>
            </a:extLst>
          </p:cNvPr>
          <p:cNvSpPr/>
          <p:nvPr/>
        </p:nvSpPr>
        <p:spPr>
          <a:xfrm>
            <a:off x="146649" y="138023"/>
            <a:ext cx="11895826" cy="6564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地域の地図を貼る</a:t>
            </a:r>
          </a:p>
        </p:txBody>
      </p:sp>
      <p:pic>
        <p:nvPicPr>
          <p:cNvPr id="2" name="図 1" descr="黒い背景に白い文字がある&#10;&#10;自動的に生成された説明">
            <a:extLst>
              <a:ext uri="{FF2B5EF4-FFF2-40B4-BE49-F238E27FC236}">
                <a16:creationId xmlns:a16="http://schemas.microsoft.com/office/drawing/2014/main" id="{5C623482-E49C-8CBC-4A19-2029503A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18" y="4231690"/>
            <a:ext cx="1680671" cy="23198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96A343A-7EF2-736A-08F0-07A785D7B5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4" y="4307295"/>
            <a:ext cx="1739869" cy="23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1768105" y="1209848"/>
            <a:ext cx="6784403" cy="1600200"/>
            <a:chOff x="1065213" y="908050"/>
            <a:chExt cx="6784232" cy="1600200"/>
          </a:xfrm>
        </p:grpSpPr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2360580" y="1049338"/>
              <a:ext cx="5488865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 dirty="0"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4000" dirty="0">
                  <a:latin typeface="メイリオ" pitchFamily="50" charset="-128"/>
                  <a:ea typeface="メイリオ" pitchFamily="50" charset="-128"/>
                </a:rPr>
                <a:t>〇月〇日（　）〇：〇</a:t>
              </a:r>
              <a:endParaRPr lang="en-US" altLang="ja-JP" sz="4000" dirty="0"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138897" y="74310"/>
            <a:ext cx="11925232" cy="669109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正方形/長方形 13">
            <a:extLst>
              <a:ext uri="{FF2B5EF4-FFF2-40B4-BE49-F238E27FC236}">
                <a16:creationId xmlns:a16="http://schemas.microsoft.com/office/drawing/2014/main" id="{1E6FDC15-478A-12C1-7EA0-9A020986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05" y="3450772"/>
            <a:ext cx="8107813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どのような対応をするか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「いつ、</a:t>
            </a:r>
            <a:r>
              <a:rPr lang="ja-JP" altLang="en-US" sz="4000" b="1" dirty="0">
                <a:solidFill>
                  <a:srgbClr val="FFFF00"/>
                </a:solidFill>
                <a:highlight>
                  <a:srgbClr val="C0C0C0"/>
                </a:highlight>
                <a:latin typeface="メイリオ" pitchFamily="50" charset="-128"/>
                <a:ea typeface="メイリオ" pitchFamily="50" charset="-128"/>
              </a:rPr>
              <a:t>誰が、</a:t>
            </a:r>
            <a:r>
              <a:rPr lang="ja-JP" altLang="en-US" sz="40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何を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」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8114" y="424429"/>
            <a:ext cx="1415772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</p:spTree>
    <p:extLst>
      <p:ext uri="{BB962C8B-B14F-4D97-AF65-F5344CB8AC3E}">
        <p14:creationId xmlns:p14="http://schemas.microsoft.com/office/powerpoint/2010/main" val="79219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217714" y="53444"/>
            <a:ext cx="11778343" cy="6754348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9699" y="199684"/>
            <a:ext cx="2329451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3C040-5F85-D496-99EB-6BB89480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769" y="140678"/>
            <a:ext cx="59409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〇月〇日（　）〇：〇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8584" y="1612321"/>
            <a:ext cx="7521474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津波到達、〇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ｍ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以上と推計！</a:t>
            </a:r>
            <a:endParaRPr kumimoji="1"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B952C1-4750-C0C1-33FC-146DBCB7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4" y="3718030"/>
            <a:ext cx="2915270" cy="28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12"/>
          <p:cNvGrpSpPr>
            <a:grpSpLocks/>
          </p:cNvGrpSpPr>
          <p:nvPr/>
        </p:nvGrpSpPr>
        <p:grpSpPr bwMode="auto">
          <a:xfrm>
            <a:off x="1768105" y="1209848"/>
            <a:ext cx="6609675" cy="1600200"/>
            <a:chOff x="1065213" y="908050"/>
            <a:chExt cx="6609508" cy="1600200"/>
          </a:xfrm>
        </p:grpSpPr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2360580" y="1049338"/>
              <a:ext cx="531414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ja-JP" altLang="en-US" sz="4000" dirty="0">
                  <a:latin typeface="メイリオ" pitchFamily="50" charset="-128"/>
                  <a:ea typeface="メイリオ" pitchFamily="50" charset="-128"/>
                </a:rPr>
                <a:t>〇月〇日（　）〇：〇</a:t>
              </a:r>
              <a:endParaRPr lang="en-US" altLang="ja-JP" sz="4000" dirty="0"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角丸四角形 7"/>
          <p:cNvSpPr>
            <a:spLocks noChangeAspect="1"/>
          </p:cNvSpPr>
          <p:nvPr/>
        </p:nvSpPr>
        <p:spPr bwMode="auto">
          <a:xfrm>
            <a:off x="228600" y="166907"/>
            <a:ext cx="11789229" cy="669109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正方形/長方形 13">
            <a:extLst>
              <a:ext uri="{FF2B5EF4-FFF2-40B4-BE49-F238E27FC236}">
                <a16:creationId xmlns:a16="http://schemas.microsoft.com/office/drawing/2014/main" id="{1E6FDC15-478A-12C1-7EA0-9A020986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105" y="3450772"/>
            <a:ext cx="8107813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どのような対応をするか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「いつ、</a:t>
            </a:r>
            <a:r>
              <a:rPr lang="ja-JP" altLang="en-US" sz="4000" b="1" dirty="0">
                <a:solidFill>
                  <a:srgbClr val="FFFF00"/>
                </a:solidFill>
                <a:highlight>
                  <a:srgbClr val="C0C0C0"/>
                </a:highlight>
                <a:latin typeface="メイリオ" pitchFamily="50" charset="-128"/>
                <a:ea typeface="メイリオ" pitchFamily="50" charset="-128"/>
              </a:rPr>
              <a:t>誰が、</a:t>
            </a:r>
            <a:r>
              <a:rPr lang="ja-JP" altLang="en-US" sz="40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何を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</a:rPr>
              <a:t>」</a:t>
            </a:r>
            <a:endParaRPr lang="en-US" altLang="ja-JP" sz="4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88114" y="569109"/>
            <a:ext cx="1415772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</p:spTree>
    <p:extLst>
      <p:ext uri="{BB962C8B-B14F-4D97-AF65-F5344CB8AC3E}">
        <p14:creationId xmlns:p14="http://schemas.microsoft.com/office/powerpoint/2010/main" val="422190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>
            <a:spLocks noChangeAspect="1"/>
          </p:cNvSpPr>
          <p:nvPr/>
        </p:nvSpPr>
        <p:spPr bwMode="auto">
          <a:xfrm>
            <a:off x="217714" y="53444"/>
            <a:ext cx="11778343" cy="6754348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844" y="193800"/>
            <a:ext cx="2329451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>
                <a:latin typeface="メイリオ" pitchFamily="50" charset="-128"/>
                <a:ea typeface="メイリオ" pitchFamily="50" charset="-128"/>
              </a:rPr>
              <a:t>状況付与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3C040-5F85-D496-99EB-6BB89480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45" y="189745"/>
            <a:ext cx="566373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000" dirty="0">
                <a:latin typeface="メイリオ" pitchFamily="50" charset="-128"/>
                <a:ea typeface="メイリオ" pitchFamily="50" charset="-128"/>
              </a:rPr>
              <a:t>〇月 〇日（　）〇：〇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782" y="1066149"/>
            <a:ext cx="11588206" cy="28007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再び最大震度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の地震が発生　</a:t>
            </a:r>
            <a:endParaRPr kumimoji="1"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（〇市町村で震度</a:t>
            </a: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</a:t>
            </a:r>
            <a:r>
              <a:rPr kumimoji="1"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）</a:t>
            </a:r>
            <a:endParaRPr kumimoji="1"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〇地区のほとんどの建物で外壁に亀裂及び窓ガラスが破損！傷病者もいる模様！</a:t>
            </a:r>
            <a:endParaRPr kumimoji="1" lang="ja-JP" altLang="en-US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CBD58EB-2D0A-4A12-64D3-4C95062D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4" y="4659201"/>
            <a:ext cx="2549685" cy="1812667"/>
          </a:xfrm>
          <a:prstGeom prst="rect">
            <a:avLst/>
          </a:prstGeom>
        </p:spPr>
      </p:pic>
      <p:pic>
        <p:nvPicPr>
          <p:cNvPr id="3" name="図 2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7B7E071B-EE98-AB7E-928D-74272BD2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98" y="4370268"/>
            <a:ext cx="2291716" cy="23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306</Words>
  <Application>Microsoft Office PowerPoint</Application>
  <PresentationFormat>ワイド画面</PresentationFormat>
  <Paragraphs>44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ＤＦ特太ゴシック体</vt:lpstr>
      <vt:lpstr>Gill Sans</vt:lpstr>
      <vt:lpstr>Hiragino Kaku Gothic StdN W8</vt:lpstr>
      <vt:lpstr>メイリオ</vt:lpstr>
      <vt:lpstr>游ゴシック</vt:lpstr>
      <vt:lpstr>游ゴシック Light</vt:lpstr>
      <vt:lpstr>Arial</vt:lpstr>
      <vt:lpstr>Office テーマ</vt:lpstr>
      <vt:lpstr>災害図上訓練 地震編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訓練終了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佐々木 洋輔</cp:lastModifiedBy>
  <cp:revision>188</cp:revision>
  <cp:lastPrinted>2026-05-14T11:54:35Z</cp:lastPrinted>
  <dcterms:created xsi:type="dcterms:W3CDTF">2024-02-23T09:09:58Z</dcterms:created>
  <dcterms:modified xsi:type="dcterms:W3CDTF">2026-05-20T05:28:47Z</dcterms:modified>
</cp:coreProperties>
</file>