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1" r:id="rId1"/>
    <p:sldMasterId id="2147483753" r:id="rId2"/>
  </p:sldMasterIdLst>
  <p:notesMasterIdLst>
    <p:notesMasterId r:id="rId7"/>
  </p:notesMasterIdLst>
  <p:handoutMasterIdLst>
    <p:handoutMasterId r:id="rId8"/>
  </p:handoutMasterIdLst>
  <p:sldIdLst>
    <p:sldId id="676" r:id="rId3"/>
    <p:sldId id="704" r:id="rId4"/>
    <p:sldId id="701" r:id="rId5"/>
    <p:sldId id="702" r:id="rId6"/>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1pPr>
    <a:lvl2pPr marL="4572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2pPr>
    <a:lvl3pPr marL="9144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3pPr>
    <a:lvl4pPr marL="13716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4pPr>
    <a:lvl5pPr marL="18288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6pPr>
    <a:lvl7pPr marL="27432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7pPr>
    <a:lvl8pPr marL="32004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8pPr>
    <a:lvl9pPr marL="36576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9pPr>
  </p:defaultTextStyle>
  <p:extLst>
    <p:ext uri="{EFAFB233-063F-42B5-8137-9DF3F51BA10A}">
      <p15:sldGuideLst xmlns:p15="http://schemas.microsoft.com/office/powerpoint/2012/main">
        <p15:guide id="1" orient="horz" userDrawn="1">
          <p15:clr>
            <a:srgbClr val="A4A3A4"/>
          </p15:clr>
        </p15:guide>
        <p15:guide id="2" pos="3120">
          <p15:clr>
            <a:srgbClr val="A4A3A4"/>
          </p15:clr>
        </p15:guide>
      </p15:sldGuideLst>
    </p:ext>
    <p:ext uri="{2D200454-40CA-4A62-9FC3-DE9A4176ACB9}">
      <p15:notesGuideLst xmlns:p15="http://schemas.microsoft.com/office/powerpoint/2012/main">
        <p15:guide id="1" orient="horz" pos="3018" userDrawn="1">
          <p15:clr>
            <a:srgbClr val="A4A3A4"/>
          </p15:clr>
        </p15:guide>
        <p15:guide id="2" pos="2035" userDrawn="1">
          <p15:clr>
            <a:srgbClr val="A4A3A4"/>
          </p15:clr>
        </p15:guide>
        <p15:guide id="3" orient="horz" pos="3131" userDrawn="1">
          <p15:clr>
            <a:srgbClr val="A4A3A4"/>
          </p15:clr>
        </p15:guide>
        <p15:guide id="4"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29" autoAdjust="0"/>
    <p:restoredTop sz="96405" autoAdjust="0"/>
  </p:normalViewPr>
  <p:slideViewPr>
    <p:cSldViewPr>
      <p:cViewPr varScale="1">
        <p:scale>
          <a:sx n="74" d="100"/>
          <a:sy n="74" d="100"/>
        </p:scale>
        <p:origin x="260" y="48"/>
      </p:cViewPr>
      <p:guideLst>
        <p:guide orient="horz"/>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1290"/>
    </p:cViewPr>
  </p:sorterViewPr>
  <p:notesViewPr>
    <p:cSldViewPr>
      <p:cViewPr>
        <p:scale>
          <a:sx n="90" d="100"/>
          <a:sy n="90" d="100"/>
        </p:scale>
        <p:origin x="-2064" y="-72"/>
      </p:cViewPr>
      <p:guideLst>
        <p:guide orient="horz" pos="3018"/>
        <p:guide pos="2035"/>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2950375" cy="497367"/>
          </a:xfrm>
          <a:prstGeom prst="rect">
            <a:avLst/>
          </a:prstGeom>
        </p:spPr>
        <p:txBody>
          <a:bodyPr vert="horz" lIns="92215" tIns="46108" rIns="92215" bIns="46108"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sz="quarter" idx="1"/>
          </p:nvPr>
        </p:nvSpPr>
        <p:spPr>
          <a:xfrm>
            <a:off x="3855221" y="4"/>
            <a:ext cx="2950374" cy="497367"/>
          </a:xfrm>
          <a:prstGeom prst="rect">
            <a:avLst/>
          </a:prstGeom>
        </p:spPr>
        <p:txBody>
          <a:bodyPr vert="horz" lIns="92215" tIns="46108" rIns="92215" bIns="46108"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p>
        </p:txBody>
      </p:sp>
      <p:sp>
        <p:nvSpPr>
          <p:cNvPr id="4" name="フッター プレースホルダー 3"/>
          <p:cNvSpPr>
            <a:spLocks noGrp="1"/>
          </p:cNvSpPr>
          <p:nvPr>
            <p:ph type="ftr" sz="quarter" idx="2"/>
          </p:nvPr>
        </p:nvSpPr>
        <p:spPr>
          <a:xfrm>
            <a:off x="3" y="9440372"/>
            <a:ext cx="2950375" cy="497366"/>
          </a:xfrm>
          <a:prstGeom prst="rect">
            <a:avLst/>
          </a:prstGeom>
        </p:spPr>
        <p:txBody>
          <a:bodyPr vert="horz" lIns="92215" tIns="46108" rIns="92215" bIns="46108"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5" name="スライド番号プレースホルダー 4"/>
          <p:cNvSpPr>
            <a:spLocks noGrp="1"/>
          </p:cNvSpPr>
          <p:nvPr>
            <p:ph type="sldNum" sz="quarter" idx="3"/>
          </p:nvPr>
        </p:nvSpPr>
        <p:spPr>
          <a:xfrm>
            <a:off x="3855221" y="9440372"/>
            <a:ext cx="2950374" cy="497366"/>
          </a:xfrm>
          <a:prstGeom prst="rect">
            <a:avLst/>
          </a:prstGeom>
        </p:spPr>
        <p:txBody>
          <a:bodyPr vert="horz" lIns="92215" tIns="46108" rIns="92215" bIns="46108" rtlCol="0" anchor="b"/>
          <a:lstStyle>
            <a:lvl1pPr algn="r" eaLnBrk="1" fontAlgn="auto" hangingPunct="1">
              <a:spcBef>
                <a:spcPts val="0"/>
              </a:spcBef>
              <a:spcAft>
                <a:spcPts val="0"/>
              </a:spcAft>
              <a:defRPr sz="1300">
                <a:latin typeface="+mn-lt"/>
                <a:ea typeface="+mn-ea"/>
              </a:defRPr>
            </a:lvl1pPr>
          </a:lstStyle>
          <a:p>
            <a:pPr>
              <a:defRPr/>
            </a:pPr>
            <a:fld id="{1EC4FBD0-7633-4554-A01D-57EBE408A745}" type="slidenum">
              <a:rPr lang="ja-JP" altLang="en-US"/>
              <a:pPr>
                <a:defRPr/>
              </a:pPr>
              <a:t>‹#›</a:t>
            </a:fld>
            <a:endParaRPr lang="ja-JP" altLang="en-US" dirty="0"/>
          </a:p>
        </p:txBody>
      </p:sp>
    </p:spTree>
    <p:extLst>
      <p:ext uri="{BB962C8B-B14F-4D97-AF65-F5344CB8AC3E}">
        <p14:creationId xmlns:p14="http://schemas.microsoft.com/office/powerpoint/2010/main" val="267950727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4"/>
            <a:ext cx="2950375" cy="497367"/>
          </a:xfrm>
          <a:prstGeom prst="rect">
            <a:avLst/>
          </a:prstGeom>
        </p:spPr>
        <p:txBody>
          <a:bodyPr vert="horz" lIns="92215" tIns="46108" rIns="92215" bIns="46108"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idx="1"/>
          </p:nvPr>
        </p:nvSpPr>
        <p:spPr>
          <a:xfrm>
            <a:off x="3855221" y="4"/>
            <a:ext cx="2950374" cy="497367"/>
          </a:xfrm>
          <a:prstGeom prst="rect">
            <a:avLst/>
          </a:prstGeom>
        </p:spPr>
        <p:txBody>
          <a:bodyPr vert="horz" lIns="92215" tIns="46108" rIns="92215" bIns="46108"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endParaRPr lang="en-US" altLang="ja-JP" dirty="0"/>
          </a:p>
        </p:txBody>
      </p:sp>
      <p:sp>
        <p:nvSpPr>
          <p:cNvPr id="4" name="スライド イメージ プレースホルダー 3"/>
          <p:cNvSpPr>
            <a:spLocks noGrp="1" noRot="1" noChangeAspect="1"/>
          </p:cNvSpPr>
          <p:nvPr>
            <p:ph type="sldImg" idx="2"/>
          </p:nvPr>
        </p:nvSpPr>
        <p:spPr>
          <a:xfrm>
            <a:off x="709613" y="744538"/>
            <a:ext cx="5387975" cy="3729037"/>
          </a:xfrm>
          <a:prstGeom prst="rect">
            <a:avLst/>
          </a:prstGeom>
          <a:noFill/>
          <a:ln w="12700">
            <a:solidFill>
              <a:prstClr val="black"/>
            </a:solidFill>
          </a:ln>
        </p:spPr>
        <p:txBody>
          <a:bodyPr vert="horz" lIns="92215" tIns="46108" rIns="92215" bIns="46108" rtlCol="0" anchor="ctr"/>
          <a:lstStyle/>
          <a:p>
            <a:pPr lvl="0"/>
            <a:endParaRPr lang="ja-JP" altLang="en-US" noProof="0" dirty="0"/>
          </a:p>
        </p:txBody>
      </p:sp>
      <p:sp>
        <p:nvSpPr>
          <p:cNvPr id="5" name="ノート プレースホルダー 4"/>
          <p:cNvSpPr>
            <a:spLocks noGrp="1"/>
          </p:cNvSpPr>
          <p:nvPr>
            <p:ph type="body" sz="quarter" idx="3"/>
          </p:nvPr>
        </p:nvSpPr>
        <p:spPr>
          <a:xfrm>
            <a:off x="680240" y="4720986"/>
            <a:ext cx="5446723" cy="4473102"/>
          </a:xfrm>
          <a:prstGeom prst="rect">
            <a:avLst/>
          </a:prstGeom>
        </p:spPr>
        <p:txBody>
          <a:bodyPr vert="horz" lIns="92215" tIns="46108" rIns="92215" bIns="4610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3" y="9440372"/>
            <a:ext cx="2950375" cy="497366"/>
          </a:xfrm>
          <a:prstGeom prst="rect">
            <a:avLst/>
          </a:prstGeom>
        </p:spPr>
        <p:txBody>
          <a:bodyPr vert="horz" lIns="92215" tIns="46108" rIns="92215" bIns="46108"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15" tIns="46108" rIns="92215" bIns="46108" rtlCol="0" anchor="b"/>
          <a:lstStyle>
            <a:lvl1pPr algn="r" eaLnBrk="1" fontAlgn="auto" hangingPunct="1">
              <a:spcBef>
                <a:spcPts val="0"/>
              </a:spcBef>
              <a:spcAft>
                <a:spcPts val="0"/>
              </a:spcAft>
              <a:defRPr sz="1300">
                <a:latin typeface="+mn-lt"/>
                <a:ea typeface="+mn-ea"/>
              </a:defRPr>
            </a:lvl1pPr>
          </a:lstStyle>
          <a:p>
            <a:pPr>
              <a:defRPr/>
            </a:pPr>
            <a:fld id="{9AE3D2EF-E1DA-43A1-AAB5-1C750E1C4922}" type="slidenum">
              <a:rPr lang="ja-JP" altLang="en-US"/>
              <a:pPr>
                <a:defRPr/>
              </a:pPr>
              <a:t>‹#›</a:t>
            </a:fld>
            <a:endParaRPr lang="ja-JP" altLang="en-US" dirty="0"/>
          </a:p>
        </p:txBody>
      </p:sp>
    </p:spTree>
    <p:extLst>
      <p:ext uri="{BB962C8B-B14F-4D97-AF65-F5344CB8AC3E}">
        <p14:creationId xmlns:p14="http://schemas.microsoft.com/office/powerpoint/2010/main" val="69292799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ja-JP" altLang="en-US" dirty="0"/>
              <a:t>●事業計画策定の策定</a:t>
            </a:r>
          </a:p>
        </p:txBody>
      </p:sp>
    </p:spTree>
    <p:extLst>
      <p:ext uri="{BB962C8B-B14F-4D97-AF65-F5344CB8AC3E}">
        <p14:creationId xmlns:p14="http://schemas.microsoft.com/office/powerpoint/2010/main" val="1068808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8565" y="1052736"/>
            <a:ext cx="8420100" cy="1470025"/>
          </a:xfrm>
          <a:prstGeom prst="rect">
            <a:avLst/>
          </a:prstGeom>
        </p:spPr>
        <p:txBody>
          <a:bodyPr/>
          <a:lstStyle>
            <a:lvl1pPr>
              <a:defRPr>
                <a:latin typeface="メイリオ" panose="020B0604030504040204" pitchFamily="50" charset="-128"/>
                <a:ea typeface="メイリオ" panose="020B0604030504040204" pitchFamily="50" charset="-128"/>
              </a:defRPr>
            </a:lvl1pPr>
          </a:lstStyle>
          <a:p>
            <a:r>
              <a:rPr lang="ja-JP" altLang="en-US"/>
              <a:t>マスター タイトルの書式設定</a:t>
            </a:r>
          </a:p>
        </p:txBody>
      </p:sp>
      <p:sp>
        <p:nvSpPr>
          <p:cNvPr id="7" name="正方形/長方形 6"/>
          <p:cNvSpPr/>
          <p:nvPr userDrawn="1"/>
        </p:nvSpPr>
        <p:spPr>
          <a:xfrm>
            <a:off x="165528" y="3573016"/>
            <a:ext cx="9540000" cy="7200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Tree>
    <p:extLst>
      <p:ext uri="{BB962C8B-B14F-4D97-AF65-F5344CB8AC3E}">
        <p14:creationId xmlns:p14="http://schemas.microsoft.com/office/powerpoint/2010/main" val="53177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42853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995351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643500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146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正方形/長方形 3"/>
          <p:cNvSpPr/>
          <p:nvPr userDrawn="1"/>
        </p:nvSpPr>
        <p:spPr>
          <a:xfrm>
            <a:off x="165528" y="539750"/>
            <a:ext cx="9540000" cy="7200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2" name="タイトル 1"/>
          <p:cNvSpPr>
            <a:spLocks noGrp="1"/>
          </p:cNvSpPr>
          <p:nvPr>
            <p:ph type="title"/>
          </p:nvPr>
        </p:nvSpPr>
        <p:spPr>
          <a:xfrm>
            <a:off x="128464" y="39688"/>
            <a:ext cx="8915400" cy="500062"/>
          </a:xfrm>
          <a:prstGeom prst="rect">
            <a:avLst/>
          </a:prstGeom>
        </p:spPr>
        <p:txBody>
          <a:bodyPr/>
          <a:lstStyle>
            <a:lvl1pPr algn="l">
              <a:defRPr sz="1800">
                <a:latin typeface="メイリオ" panose="020B0604030504040204" pitchFamily="50" charset="-128"/>
                <a:ea typeface="メイリオ" panose="020B0604030504040204" pitchFamily="50" charset="-128"/>
              </a:defRPr>
            </a:lvl1pPr>
          </a:lstStyle>
          <a:p>
            <a:r>
              <a:rPr lang="ja-JP" altLang="en-US" dirty="0"/>
              <a:t>マスター タイトルの書式設定</a:t>
            </a:r>
          </a:p>
        </p:txBody>
      </p:sp>
      <p:sp>
        <p:nvSpPr>
          <p:cNvPr id="7" name="スライド番号プレースホルダー 5"/>
          <p:cNvSpPr>
            <a:spLocks noGrp="1"/>
          </p:cNvSpPr>
          <p:nvPr>
            <p:ph type="sldNum" sz="quarter" idx="12"/>
          </p:nvPr>
        </p:nvSpPr>
        <p:spPr>
          <a:xfrm>
            <a:off x="8337376" y="6488697"/>
            <a:ext cx="1043563" cy="365125"/>
          </a:xfrm>
          <a:prstGeom prst="rect">
            <a:avLst/>
          </a:prstGeom>
        </p:spPr>
        <p:txBody>
          <a:bodyPr/>
          <a:lstStyle>
            <a:lvl1pPr algn="r" eaLnBrk="1" fontAlgn="auto" hangingPunct="1">
              <a:spcBef>
                <a:spcPts val="0"/>
              </a:spcBef>
              <a:spcAft>
                <a:spcPts val="0"/>
              </a:spcAft>
              <a:defRPr>
                <a:solidFill>
                  <a:prstClr val="black">
                    <a:tint val="75000"/>
                  </a:prstClr>
                </a:solidFill>
                <a:latin typeface="メイリオ" panose="020B0604030504040204" pitchFamily="50" charset="-128"/>
                <a:ea typeface="メイリオ" panose="020B0604030504040204" pitchFamily="50" charset="-128"/>
              </a:defRPr>
            </a:lvl1pPr>
          </a:lstStyle>
          <a:p>
            <a:pPr>
              <a:defRPr/>
            </a:pPr>
            <a:fld id="{CA8D4A6D-85F2-41B7-A27E-54BD60322951}" type="slidenum">
              <a:rPr lang="ja-JP" altLang="en-US" smtClean="0"/>
              <a:pPr>
                <a:defRPr/>
              </a:pPr>
              <a:t>‹#›</a:t>
            </a:fld>
            <a:endParaRPr lang="ja-JP" altLang="en-US" dirty="0"/>
          </a:p>
        </p:txBody>
      </p:sp>
    </p:spTree>
    <p:extLst>
      <p:ext uri="{BB962C8B-B14F-4D97-AF65-F5344CB8AC3E}">
        <p14:creationId xmlns:p14="http://schemas.microsoft.com/office/powerpoint/2010/main" val="4292290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5797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32597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9724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646150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48551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977128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9438852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1" r:id="rId1"/>
    <p:sldLayoutId id="2147483752" r:id="rId2"/>
  </p:sldLayoutIdLst>
  <p:hf hdr="0" ftr="0" dt="0"/>
  <p:txStyles>
    <p:titleStyle>
      <a:lvl1pPr algn="ctr" rtl="0" eaLnBrk="0" fontAlgn="base" hangingPunct="0">
        <a:spcBef>
          <a:spcPct val="0"/>
        </a:spcBef>
        <a:spcAft>
          <a:spcPct val="0"/>
        </a:spcAft>
        <a:defRPr kumimoji="1" sz="4400" kern="1200">
          <a:solidFill>
            <a:schemeClr val="tx1"/>
          </a:solidFill>
          <a:latin typeface="メイリオ" panose="020B0604030504040204" pitchFamily="50" charset="-128"/>
          <a:ea typeface="メイリオ" panose="020B0604030504040204" pitchFamily="50" charset="-128"/>
          <a:cs typeface="+mj-cs"/>
        </a:defRPr>
      </a:lvl1pPr>
      <a:lvl2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2pPr>
      <a:lvl3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3pPr>
      <a:lvl4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4pPr>
      <a:lvl5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5pPr>
      <a:lvl6pPr marL="4572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6pPr>
      <a:lvl7pPr marL="9144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7pPr>
      <a:lvl8pPr marL="13716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8pPr>
      <a:lvl9pPr marL="18288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メイリオ" panose="020B0604030504040204" pitchFamily="50" charset="-128"/>
          <a:ea typeface="メイリオ" panose="020B0604030504040204" pitchFamily="50"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dirty="0"/>
          </a:p>
        </p:txBody>
      </p:sp>
      <p:sp>
        <p:nvSpPr>
          <p:cNvPr id="5" name="フッター プレースホルダー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32574762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1569351584"/>
              </p:ext>
            </p:extLst>
          </p:nvPr>
        </p:nvGraphicFramePr>
        <p:xfrm>
          <a:off x="1424508" y="4149200"/>
          <a:ext cx="6804639" cy="1260000"/>
        </p:xfrm>
        <a:graphic>
          <a:graphicData uri="http://schemas.openxmlformats.org/drawingml/2006/table">
            <a:tbl>
              <a:tblPr firstRow="1" bandRow="1">
                <a:tableStyleId>{5C22544A-7EE6-4342-B048-85BDC9FD1C3A}</a:tableStyleId>
              </a:tblPr>
              <a:tblGrid>
                <a:gridCol w="1692000">
                  <a:extLst>
                    <a:ext uri="{9D8B030D-6E8A-4147-A177-3AD203B41FA5}">
                      <a16:colId xmlns:a16="http://schemas.microsoft.com/office/drawing/2014/main" val="20001"/>
                    </a:ext>
                  </a:extLst>
                </a:gridCol>
                <a:gridCol w="5112639">
                  <a:extLst>
                    <a:ext uri="{9D8B030D-6E8A-4147-A177-3AD203B41FA5}">
                      <a16:colId xmlns:a16="http://schemas.microsoft.com/office/drawing/2014/main" val="20002"/>
                    </a:ext>
                  </a:extLst>
                </a:gridCol>
              </a:tblGrid>
              <a:tr h="42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mn-ea"/>
                          <a:ea typeface="+mn-ea"/>
                        </a:rPr>
                        <a:t>所在地</a:t>
                      </a:r>
                      <a:endParaRPr kumimoji="1" lang="en-US" altLang="ja-JP" sz="1400" b="1" dirty="0">
                        <a:solidFill>
                          <a:schemeClr val="tx1"/>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400" b="1" dirty="0">
                        <a:solidFill>
                          <a:srgbClr val="0070C0"/>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42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mn-ea"/>
                          <a:ea typeface="+mn-ea"/>
                        </a:rPr>
                        <a:t>名称</a:t>
                      </a:r>
                      <a:endParaRPr lang="en-US" altLang="ja-JP" sz="1400" b="1" dirty="0">
                        <a:solidFill>
                          <a:schemeClr val="tx1"/>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b="1" dirty="0">
                        <a:solidFill>
                          <a:srgbClr val="0070C0"/>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420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b="1" dirty="0">
                          <a:solidFill>
                            <a:schemeClr val="tx1"/>
                          </a:solidFill>
                          <a:latin typeface="+mn-ea"/>
                          <a:ea typeface="+mn-ea"/>
                        </a:rPr>
                        <a:t>代表者（職 氏名）</a:t>
                      </a:r>
                      <a:endParaRPr lang="en-US" altLang="ja-JP" sz="1400" b="1" dirty="0">
                        <a:solidFill>
                          <a:schemeClr val="tx1"/>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400" b="1" dirty="0">
                        <a:solidFill>
                          <a:srgbClr val="0070C0"/>
                        </a:solidFill>
                        <a:latin typeface="+mn-ea"/>
                        <a:ea typeface="+mn-ea"/>
                      </a:endParaRPr>
                    </a:p>
                  </a:txBody>
                  <a:tcPr marL="91441" marR="91441" marT="45713" marB="457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2670514"/>
                  </a:ext>
                </a:extLst>
              </a:tr>
            </a:tbl>
          </a:graphicData>
        </a:graphic>
      </p:graphicFrame>
      <p:sp>
        <p:nvSpPr>
          <p:cNvPr id="3" name="タイトル 2"/>
          <p:cNvSpPr>
            <a:spLocks noGrp="1"/>
          </p:cNvSpPr>
          <p:nvPr>
            <p:ph type="ctrTitle"/>
          </p:nvPr>
        </p:nvSpPr>
        <p:spPr>
          <a:xfrm>
            <a:off x="742950" y="2810638"/>
            <a:ext cx="8420100" cy="546354"/>
          </a:xfrm>
        </p:spPr>
        <p:txBody>
          <a:bodyPr/>
          <a:lstStyle/>
          <a:p>
            <a:r>
              <a:rPr kumimoji="1" lang="en-US" altLang="ja-JP" sz="2800" b="1" dirty="0">
                <a:latin typeface="+mn-ea"/>
                <a:ea typeface="+mn-ea"/>
              </a:rPr>
              <a:t>【A</a:t>
            </a:r>
            <a:r>
              <a:rPr kumimoji="1" lang="ja-JP" altLang="en-US" sz="2800" b="1" dirty="0">
                <a:latin typeface="+mn-ea"/>
                <a:ea typeface="+mn-ea"/>
              </a:rPr>
              <a:t>枠　補足説明資料</a:t>
            </a:r>
            <a:r>
              <a:rPr kumimoji="1" lang="en-US" altLang="ja-JP" sz="2800" b="1" dirty="0">
                <a:latin typeface="+mn-ea"/>
                <a:ea typeface="+mn-ea"/>
              </a:rPr>
              <a:t>】</a:t>
            </a:r>
            <a:endParaRPr kumimoji="1" lang="ja-JP" altLang="en-US" sz="2800" b="1" dirty="0">
              <a:latin typeface="+mn-ea"/>
              <a:ea typeface="+mn-ea"/>
            </a:endParaRPr>
          </a:p>
        </p:txBody>
      </p:sp>
      <p:sp>
        <p:nvSpPr>
          <p:cNvPr id="2" name="テキスト ボックス 1"/>
          <p:cNvSpPr txBox="1"/>
          <p:nvPr/>
        </p:nvSpPr>
        <p:spPr>
          <a:xfrm>
            <a:off x="6377608" y="251356"/>
            <a:ext cx="3528392" cy="369332"/>
          </a:xfrm>
          <a:prstGeom prst="rect">
            <a:avLst/>
          </a:prstGeom>
          <a:noFill/>
        </p:spPr>
        <p:txBody>
          <a:bodyPr wrap="square" rtlCol="0">
            <a:spAutoFit/>
          </a:bodyPr>
          <a:lstStyle/>
          <a:p>
            <a:pPr algn="ctr"/>
            <a:r>
              <a:rPr kumimoji="1" lang="ja-JP" altLang="en-US" b="1" dirty="0"/>
              <a:t>提</a:t>
            </a:r>
            <a:r>
              <a:rPr lang="ja-JP" altLang="en-US" b="1" dirty="0"/>
              <a:t>出</a:t>
            </a:r>
            <a:r>
              <a:rPr kumimoji="1" lang="ja-JP" altLang="en-US" b="1" dirty="0"/>
              <a:t>日：令和　　年</a:t>
            </a:r>
            <a:r>
              <a:rPr lang="ja-JP" altLang="en-US" b="1" dirty="0">
                <a:solidFill>
                  <a:srgbClr val="0070C0"/>
                </a:solidFill>
              </a:rPr>
              <a:t>　　</a:t>
            </a:r>
            <a:r>
              <a:rPr kumimoji="1" lang="ja-JP" altLang="en-US" b="1" dirty="0"/>
              <a:t>月</a:t>
            </a:r>
            <a:r>
              <a:rPr lang="ja-JP" altLang="en-US" b="1" dirty="0">
                <a:solidFill>
                  <a:srgbClr val="0070C0"/>
                </a:solidFill>
              </a:rPr>
              <a:t>　　</a:t>
            </a:r>
            <a:r>
              <a:rPr kumimoji="1" lang="ja-JP" altLang="en-US" b="1" dirty="0"/>
              <a:t>日</a:t>
            </a:r>
          </a:p>
        </p:txBody>
      </p:sp>
      <p:sp>
        <p:nvSpPr>
          <p:cNvPr id="4" name="テキスト ボックス 3"/>
          <p:cNvSpPr txBox="1"/>
          <p:nvPr/>
        </p:nvSpPr>
        <p:spPr>
          <a:xfrm>
            <a:off x="1280592" y="1268760"/>
            <a:ext cx="7344816" cy="523220"/>
          </a:xfrm>
          <a:prstGeom prst="rect">
            <a:avLst/>
          </a:prstGeom>
          <a:noFill/>
        </p:spPr>
        <p:txBody>
          <a:bodyPr wrap="square" rtlCol="0">
            <a:spAutoFit/>
          </a:bodyPr>
          <a:lstStyle/>
          <a:p>
            <a:pPr algn="ctr"/>
            <a:r>
              <a:rPr lang="ja-JP" altLang="en-US" sz="2800" b="1" dirty="0"/>
              <a:t>令和　年度　航空宇宙関連産業基盤強化事業</a:t>
            </a:r>
            <a:endParaRPr lang="en-US" altLang="ja-JP" sz="2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17E10-1DBF-6F52-4F05-0583C5CC7CE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7788E56-B383-3CEB-D2EE-972BEF3C6B6D}"/>
              </a:ext>
            </a:extLst>
          </p:cNvPr>
          <p:cNvSpPr>
            <a:spLocks noGrp="1"/>
          </p:cNvSpPr>
          <p:nvPr>
            <p:ph type="title"/>
          </p:nvPr>
        </p:nvSpPr>
        <p:spPr>
          <a:xfrm>
            <a:off x="272480" y="132754"/>
            <a:ext cx="7128792" cy="415926"/>
          </a:xfrm>
        </p:spPr>
        <p:txBody>
          <a:bodyPr/>
          <a:lstStyle/>
          <a:p>
            <a:r>
              <a:rPr lang="ja-JP" altLang="en-US" sz="2000" b="1" dirty="0">
                <a:latin typeface="+mn-ea"/>
                <a:ea typeface="+mn-ea"/>
              </a:rPr>
              <a:t>解決すべき課題</a:t>
            </a:r>
            <a:endParaRPr kumimoji="1" lang="ja-JP" altLang="en-US" sz="2000" b="1" dirty="0">
              <a:latin typeface="+mn-ea"/>
              <a:ea typeface="+mn-ea"/>
            </a:endParaRPr>
          </a:p>
        </p:txBody>
      </p:sp>
      <p:sp>
        <p:nvSpPr>
          <p:cNvPr id="4" name="テキスト ボックス 3">
            <a:extLst>
              <a:ext uri="{FF2B5EF4-FFF2-40B4-BE49-F238E27FC236}">
                <a16:creationId xmlns:a16="http://schemas.microsoft.com/office/drawing/2014/main" id="{0528EA14-8F04-62F0-7629-7B2C80BAE6F6}"/>
              </a:ext>
            </a:extLst>
          </p:cNvPr>
          <p:cNvSpPr txBox="1"/>
          <p:nvPr/>
        </p:nvSpPr>
        <p:spPr>
          <a:xfrm>
            <a:off x="128587" y="748581"/>
            <a:ext cx="9648825" cy="604909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a typeface="+mn-ea"/>
            </a:endParaRPr>
          </a:p>
        </p:txBody>
      </p:sp>
      <p:sp>
        <p:nvSpPr>
          <p:cNvPr id="3" name="スライド番号プレースホルダー 2">
            <a:extLst>
              <a:ext uri="{FF2B5EF4-FFF2-40B4-BE49-F238E27FC236}">
                <a16:creationId xmlns:a16="http://schemas.microsoft.com/office/drawing/2014/main" id="{929D0516-50AB-D624-B52A-15B748A749D0}"/>
              </a:ext>
            </a:extLst>
          </p:cNvPr>
          <p:cNvSpPr>
            <a:spLocks noGrp="1"/>
          </p:cNvSpPr>
          <p:nvPr>
            <p:ph type="sldNum" sz="quarter" idx="12"/>
          </p:nvPr>
        </p:nvSpPr>
        <p:spPr/>
        <p:txBody>
          <a:bodyPr/>
          <a:lstStyle/>
          <a:p>
            <a:pPr>
              <a:defRPr/>
            </a:pPr>
            <a:fld id="{CA8D4A6D-85F2-41B7-A27E-54BD60322951}" type="slidenum">
              <a:rPr lang="ja-JP" altLang="en-US" smtClean="0"/>
              <a:pPr>
                <a:defRPr/>
              </a:pPr>
              <a:t>1</a:t>
            </a:fld>
            <a:endParaRPr lang="ja-JP" altLang="en-US" dirty="0"/>
          </a:p>
        </p:txBody>
      </p:sp>
      <p:sp>
        <p:nvSpPr>
          <p:cNvPr id="5" name="テキスト ボックス 4">
            <a:extLst>
              <a:ext uri="{FF2B5EF4-FFF2-40B4-BE49-F238E27FC236}">
                <a16:creationId xmlns:a16="http://schemas.microsoft.com/office/drawing/2014/main" id="{E2F46B81-64FA-DB4B-0AEA-979A9976C392}"/>
              </a:ext>
            </a:extLst>
          </p:cNvPr>
          <p:cNvSpPr txBox="1"/>
          <p:nvPr/>
        </p:nvSpPr>
        <p:spPr>
          <a:xfrm>
            <a:off x="848544" y="1386391"/>
            <a:ext cx="7560840" cy="2232248"/>
          </a:xfrm>
          <a:prstGeom prst="rect">
            <a:avLst/>
          </a:prstGeom>
          <a:noFill/>
          <a:ln w="3175">
            <a:solidFill>
              <a:srgbClr val="0070C0"/>
            </a:solidFill>
            <a:prstDash val="sysDash"/>
          </a:ln>
          <a:effectLst/>
        </p:spPr>
        <p:txBody>
          <a:bodyPr wrap="square" rtlCol="0" anchor="t">
            <a:noAutofit/>
          </a:bodyPr>
          <a:lstStyle/>
          <a:p>
            <a:endParaRPr lang="en-US" altLang="ja-JP" b="1" dirty="0">
              <a:solidFill>
                <a:srgbClr val="0070C0"/>
              </a:solidFill>
              <a:latin typeface="+mn-ea"/>
            </a:endParaRPr>
          </a:p>
          <a:p>
            <a:r>
              <a:rPr lang="ja-JP" altLang="en-US" b="1" dirty="0">
                <a:solidFill>
                  <a:srgbClr val="0070C0"/>
                </a:solidFill>
                <a:latin typeface="+mn-ea"/>
              </a:rPr>
              <a:t>　</a:t>
            </a:r>
            <a:r>
              <a:rPr lang="en-US" altLang="ja-JP" b="1" dirty="0">
                <a:solidFill>
                  <a:srgbClr val="0070C0"/>
                </a:solidFill>
                <a:latin typeface="+mn-ea"/>
              </a:rPr>
              <a:t>【</a:t>
            </a:r>
            <a:r>
              <a:rPr lang="ja-JP" altLang="en-US" b="1" dirty="0">
                <a:solidFill>
                  <a:srgbClr val="0070C0"/>
                </a:solidFill>
                <a:latin typeface="+mn-ea"/>
              </a:rPr>
              <a:t>留意事項</a:t>
            </a:r>
            <a:r>
              <a:rPr lang="en-US" altLang="ja-JP" b="1" dirty="0">
                <a:solidFill>
                  <a:srgbClr val="0070C0"/>
                </a:solidFill>
                <a:latin typeface="+mn-ea"/>
              </a:rPr>
              <a:t>】</a:t>
            </a:r>
          </a:p>
          <a:p>
            <a:endParaRPr lang="en-US" altLang="ja-JP" sz="1600" dirty="0">
              <a:latin typeface="+mn-ea"/>
            </a:endParaRPr>
          </a:p>
          <a:p>
            <a:r>
              <a:rPr lang="ja-JP" altLang="en-US" sz="1600" dirty="0">
                <a:solidFill>
                  <a:srgbClr val="0070C0"/>
                </a:solidFill>
                <a:latin typeface="+mn-ea"/>
              </a:rPr>
              <a:t> 　</a:t>
            </a:r>
            <a:r>
              <a:rPr lang="en-US" altLang="ja-JP" sz="1600" dirty="0">
                <a:solidFill>
                  <a:srgbClr val="0070C0"/>
                </a:solidFill>
                <a:latin typeface="+mn-ea"/>
              </a:rPr>
              <a:t>①</a:t>
            </a:r>
            <a:r>
              <a:rPr lang="ja-JP" altLang="en-US" sz="1600" dirty="0">
                <a:solidFill>
                  <a:srgbClr val="0070C0"/>
                </a:solidFill>
                <a:latin typeface="+mn-ea"/>
              </a:rPr>
              <a:t>解決すべき課題　</a:t>
            </a:r>
            <a:endParaRPr lang="en-US" altLang="ja-JP" sz="1600" dirty="0">
              <a:solidFill>
                <a:srgbClr val="0070C0"/>
              </a:solidFill>
              <a:latin typeface="+mn-ea"/>
            </a:endParaRPr>
          </a:p>
          <a:p>
            <a:r>
              <a:rPr lang="ja-JP" altLang="en-US" sz="1600" dirty="0">
                <a:solidFill>
                  <a:srgbClr val="0070C0"/>
                </a:solidFill>
                <a:latin typeface="+mn-ea"/>
              </a:rPr>
              <a:t>　 　 研究開発における目標達成に向けて解決すべき課題を具体的に記載してください。</a:t>
            </a: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②課題の解決方法</a:t>
            </a:r>
            <a:endParaRPr lang="en-US" altLang="ja-JP" sz="1600" dirty="0">
              <a:solidFill>
                <a:srgbClr val="0070C0"/>
              </a:solidFill>
              <a:latin typeface="+mn-ea"/>
            </a:endParaRPr>
          </a:p>
          <a:p>
            <a:pPr eaLnBrk="1" fontAlgn="auto" hangingPunct="1">
              <a:spcBef>
                <a:spcPts val="0"/>
              </a:spcBef>
              <a:spcAft>
                <a:spcPts val="0"/>
              </a:spcAft>
              <a:defRPr/>
            </a:pPr>
            <a:r>
              <a:rPr lang="ja-JP" altLang="en-US" sz="1600" dirty="0">
                <a:solidFill>
                  <a:srgbClr val="0070C0"/>
                </a:solidFill>
                <a:latin typeface="+mn-ea"/>
              </a:rPr>
              <a:t>　    上記課題の解決方法を具体的に記載してください。</a:t>
            </a:r>
            <a:endParaRPr lang="en-US" altLang="ja-JP" sz="1600" dirty="0">
              <a:solidFill>
                <a:srgbClr val="0070C0"/>
              </a:solidFill>
              <a:latin typeface="+mn-ea"/>
            </a:endParaRPr>
          </a:p>
          <a:p>
            <a:r>
              <a:rPr lang="ja-JP" altLang="en-US" sz="1600" dirty="0">
                <a:solidFill>
                  <a:srgbClr val="0070C0"/>
                </a:solidFill>
                <a:latin typeface="+mn-ea"/>
              </a:rPr>
              <a:t>　　</a:t>
            </a:r>
            <a:endParaRPr lang="en-US" altLang="ja-JP" sz="1600" dirty="0">
              <a:solidFill>
                <a:srgbClr val="0070C0"/>
              </a:solidFill>
              <a:latin typeface="+mn-ea"/>
            </a:endParaRPr>
          </a:p>
        </p:txBody>
      </p:sp>
    </p:spTree>
    <p:extLst>
      <p:ext uri="{BB962C8B-B14F-4D97-AF65-F5344CB8AC3E}">
        <p14:creationId xmlns:p14="http://schemas.microsoft.com/office/powerpoint/2010/main" val="1941139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6F493-BBEF-E23A-86A6-469EC14310F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D2CE719-3AD7-14E5-56C5-D64693E14496}"/>
              </a:ext>
            </a:extLst>
          </p:cNvPr>
          <p:cNvSpPr>
            <a:spLocks noGrp="1"/>
          </p:cNvSpPr>
          <p:nvPr>
            <p:ph type="title"/>
          </p:nvPr>
        </p:nvSpPr>
        <p:spPr>
          <a:xfrm>
            <a:off x="128464" y="171501"/>
            <a:ext cx="4464496" cy="377179"/>
          </a:xfrm>
        </p:spPr>
        <p:txBody>
          <a:bodyPr/>
          <a:lstStyle/>
          <a:p>
            <a:r>
              <a:rPr lang="ja-JP" altLang="en-US" sz="2000" b="1" dirty="0">
                <a:latin typeface="+mn-ea"/>
                <a:ea typeface="+mn-ea"/>
              </a:rPr>
              <a:t>経営的基礎力</a:t>
            </a:r>
            <a:endParaRPr kumimoji="1" lang="ja-JP" altLang="en-US" sz="2000" b="1" dirty="0">
              <a:latin typeface="+mn-ea"/>
              <a:ea typeface="+mn-ea"/>
            </a:endParaRPr>
          </a:p>
        </p:txBody>
      </p:sp>
      <p:sp>
        <p:nvSpPr>
          <p:cNvPr id="3" name="スライド番号プレースホルダー 2">
            <a:extLst>
              <a:ext uri="{FF2B5EF4-FFF2-40B4-BE49-F238E27FC236}">
                <a16:creationId xmlns:a16="http://schemas.microsoft.com/office/drawing/2014/main" id="{F7EFA2A3-0ECC-22C7-DEEF-6ABE0364BF50}"/>
              </a:ext>
            </a:extLst>
          </p:cNvPr>
          <p:cNvSpPr>
            <a:spLocks noGrp="1"/>
          </p:cNvSpPr>
          <p:nvPr>
            <p:ph type="sldNum" sz="quarter" idx="12"/>
          </p:nvPr>
        </p:nvSpPr>
        <p:spPr/>
        <p:txBody>
          <a:bodyPr/>
          <a:lstStyle/>
          <a:p>
            <a:pPr>
              <a:defRPr/>
            </a:pPr>
            <a:fld id="{CA8D4A6D-85F2-41B7-A27E-54BD60322951}" type="slidenum">
              <a:rPr lang="ja-JP" altLang="en-US" smtClean="0"/>
              <a:pPr>
                <a:defRPr/>
              </a:pPr>
              <a:t>2</a:t>
            </a:fld>
            <a:endParaRPr lang="ja-JP" altLang="en-US" dirty="0"/>
          </a:p>
        </p:txBody>
      </p:sp>
      <p:sp>
        <p:nvSpPr>
          <p:cNvPr id="7" name="正方形/長方形 6">
            <a:extLst>
              <a:ext uri="{FF2B5EF4-FFF2-40B4-BE49-F238E27FC236}">
                <a16:creationId xmlns:a16="http://schemas.microsoft.com/office/drawing/2014/main" id="{3F6F15FB-500D-C1E9-A05D-1F530517441B}"/>
              </a:ext>
            </a:extLst>
          </p:cNvPr>
          <p:cNvSpPr/>
          <p:nvPr/>
        </p:nvSpPr>
        <p:spPr>
          <a:xfrm>
            <a:off x="197234" y="954900"/>
            <a:ext cx="2484976" cy="307777"/>
          </a:xfrm>
          <a:prstGeom prst="rect">
            <a:avLst/>
          </a:prstGeom>
        </p:spPr>
        <p:txBody>
          <a:bodyPr wrap="none">
            <a:spAutoFit/>
          </a:bodyPr>
          <a:lstStyle/>
          <a:p>
            <a:r>
              <a:rPr lang="ja-JP" altLang="en-US" sz="1400" dirty="0">
                <a:latin typeface="+mn-ea"/>
                <a:ea typeface="+mn-ea"/>
              </a:rPr>
              <a:t>安全性の評価（直近二期分）</a:t>
            </a:r>
            <a:endParaRPr lang="en-US" altLang="ja-JP" sz="1400" dirty="0">
              <a:latin typeface="+mn-ea"/>
              <a:ea typeface="+mn-ea"/>
            </a:endParaRPr>
          </a:p>
        </p:txBody>
      </p:sp>
      <p:graphicFrame>
        <p:nvGraphicFramePr>
          <p:cNvPr id="8" name="表 7">
            <a:extLst>
              <a:ext uri="{FF2B5EF4-FFF2-40B4-BE49-F238E27FC236}">
                <a16:creationId xmlns:a16="http://schemas.microsoft.com/office/drawing/2014/main" id="{29F594B3-558D-3DCC-6950-6979F8414973}"/>
              </a:ext>
            </a:extLst>
          </p:cNvPr>
          <p:cNvGraphicFramePr>
            <a:graphicFrameLocks noGrp="1"/>
          </p:cNvGraphicFramePr>
          <p:nvPr>
            <p:extLst>
              <p:ext uri="{D42A27DB-BD31-4B8C-83A1-F6EECF244321}">
                <p14:modId xmlns:p14="http://schemas.microsoft.com/office/powerpoint/2010/main" val="1642090554"/>
              </p:ext>
            </p:extLst>
          </p:nvPr>
        </p:nvGraphicFramePr>
        <p:xfrm>
          <a:off x="174906" y="1293585"/>
          <a:ext cx="9180468" cy="1620001"/>
        </p:xfrm>
        <a:graphic>
          <a:graphicData uri="http://schemas.openxmlformats.org/drawingml/2006/table">
            <a:tbl>
              <a:tblPr firstRow="1" bandRow="1">
                <a:tableStyleId>{5C22544A-7EE6-4342-B048-85BDC9FD1C3A}</a:tableStyleId>
              </a:tblPr>
              <a:tblGrid>
                <a:gridCol w="3325578">
                  <a:extLst>
                    <a:ext uri="{9D8B030D-6E8A-4147-A177-3AD203B41FA5}">
                      <a16:colId xmlns:a16="http://schemas.microsoft.com/office/drawing/2014/main" val="3502029196"/>
                    </a:ext>
                  </a:extLst>
                </a:gridCol>
                <a:gridCol w="2927445">
                  <a:extLst>
                    <a:ext uri="{9D8B030D-6E8A-4147-A177-3AD203B41FA5}">
                      <a16:colId xmlns:a16="http://schemas.microsoft.com/office/drawing/2014/main" val="2838208038"/>
                    </a:ext>
                  </a:extLst>
                </a:gridCol>
                <a:gridCol w="2927445">
                  <a:extLst>
                    <a:ext uri="{9D8B030D-6E8A-4147-A177-3AD203B41FA5}">
                      <a16:colId xmlns:a16="http://schemas.microsoft.com/office/drawing/2014/main" val="3910902896"/>
                    </a:ext>
                  </a:extLst>
                </a:gridCol>
              </a:tblGrid>
              <a:tr h="414419">
                <a:tc>
                  <a:txBody>
                    <a:bodyPr/>
                    <a:lstStyle/>
                    <a:p>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年　　月期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年　　月期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0022655"/>
                  </a:ext>
                </a:extLst>
              </a:tr>
              <a:tr h="602791">
                <a:tc>
                  <a:txBody>
                    <a:bodyPr/>
                    <a:lstStyle/>
                    <a:p>
                      <a:r>
                        <a:rPr kumimoji="1" lang="ja-JP" altLang="en-US" sz="1200" b="0" dirty="0">
                          <a:solidFill>
                            <a:schemeClr val="tx1"/>
                          </a:solidFill>
                        </a:rPr>
                        <a:t>自己資本比率</a:t>
                      </a:r>
                      <a:endParaRPr kumimoji="1" lang="en-US" altLang="ja-JP" sz="1200" b="0" dirty="0">
                        <a:solidFill>
                          <a:schemeClr val="tx1"/>
                        </a:solidFill>
                      </a:endParaRPr>
                    </a:p>
                    <a:p>
                      <a:r>
                        <a:rPr kumimoji="1" lang="ja-JP" altLang="en-US" sz="1200" b="0" dirty="0">
                          <a:solidFill>
                            <a:schemeClr val="tx1"/>
                          </a:solidFill>
                        </a:rPr>
                        <a:t>自己資本　</a:t>
                      </a:r>
                      <a:r>
                        <a:rPr kumimoji="1" lang="en-US" altLang="ja-JP" sz="1200" b="0" dirty="0">
                          <a:solidFill>
                            <a:schemeClr val="tx1"/>
                          </a:solidFill>
                        </a:rPr>
                        <a:t>/</a:t>
                      </a:r>
                      <a:r>
                        <a:rPr kumimoji="1" lang="ja-JP" altLang="en-US" sz="1200" b="0" dirty="0">
                          <a:solidFill>
                            <a:schemeClr val="tx1"/>
                          </a:solidFill>
                        </a:rPr>
                        <a:t>　総資本　</a:t>
                      </a:r>
                      <a:r>
                        <a:rPr kumimoji="1" lang="en-US" altLang="ja-JP" sz="1200" b="0" dirty="0">
                          <a:solidFill>
                            <a:schemeClr val="tx1"/>
                          </a:solidFill>
                        </a:rPr>
                        <a:t>×100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66559083"/>
                  </a:ext>
                </a:extLst>
              </a:tr>
              <a:tr h="602791">
                <a:tc>
                  <a:txBody>
                    <a:bodyPr/>
                    <a:lstStyle/>
                    <a:p>
                      <a:r>
                        <a:rPr kumimoji="1" lang="ja-JP" altLang="en-US" sz="1200" b="0" dirty="0">
                          <a:solidFill>
                            <a:schemeClr val="tx1"/>
                          </a:solidFill>
                        </a:rPr>
                        <a:t>流動比率</a:t>
                      </a:r>
                      <a:endParaRPr kumimoji="1" lang="en-US" altLang="ja-JP" sz="1200" b="0" dirty="0">
                        <a:solidFill>
                          <a:schemeClr val="tx1"/>
                        </a:solidFill>
                      </a:endParaRPr>
                    </a:p>
                    <a:p>
                      <a:r>
                        <a:rPr kumimoji="1" lang="ja-JP" altLang="en-US" sz="1200" b="0" dirty="0">
                          <a:solidFill>
                            <a:schemeClr val="tx1"/>
                          </a:solidFill>
                        </a:rPr>
                        <a:t>流動資産　</a:t>
                      </a:r>
                      <a:r>
                        <a:rPr kumimoji="1" lang="en-US" altLang="ja-JP" sz="1200" b="0" dirty="0">
                          <a:solidFill>
                            <a:schemeClr val="tx1"/>
                          </a:solidFill>
                        </a:rPr>
                        <a:t>/</a:t>
                      </a:r>
                      <a:r>
                        <a:rPr kumimoji="1" lang="ja-JP" altLang="en-US" sz="1200" b="0" dirty="0">
                          <a:solidFill>
                            <a:schemeClr val="tx1"/>
                          </a:solidFill>
                        </a:rPr>
                        <a:t>　流動負債　</a:t>
                      </a:r>
                      <a:r>
                        <a:rPr kumimoji="1" lang="en-US" altLang="ja-JP" sz="1200" b="0" dirty="0">
                          <a:solidFill>
                            <a:schemeClr val="tx1"/>
                          </a:solidFill>
                        </a:rPr>
                        <a:t>×100</a:t>
                      </a: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9613874"/>
                  </a:ext>
                </a:extLst>
              </a:tr>
            </a:tbl>
          </a:graphicData>
        </a:graphic>
      </p:graphicFrame>
      <p:sp>
        <p:nvSpPr>
          <p:cNvPr id="9" name="正方形/長方形 8">
            <a:extLst>
              <a:ext uri="{FF2B5EF4-FFF2-40B4-BE49-F238E27FC236}">
                <a16:creationId xmlns:a16="http://schemas.microsoft.com/office/drawing/2014/main" id="{DED29466-CB2A-EBEC-19AB-F933BA7E1E50}"/>
              </a:ext>
            </a:extLst>
          </p:cNvPr>
          <p:cNvSpPr/>
          <p:nvPr/>
        </p:nvSpPr>
        <p:spPr>
          <a:xfrm>
            <a:off x="199260" y="3417596"/>
            <a:ext cx="2230098" cy="307777"/>
          </a:xfrm>
          <a:prstGeom prst="rect">
            <a:avLst/>
          </a:prstGeom>
        </p:spPr>
        <p:txBody>
          <a:bodyPr wrap="none">
            <a:spAutoFit/>
          </a:bodyPr>
          <a:lstStyle/>
          <a:p>
            <a:r>
              <a:rPr lang="ja-JP" altLang="en-US" sz="1400" dirty="0">
                <a:latin typeface="+mn-ea"/>
                <a:ea typeface="+mn-ea"/>
              </a:rPr>
              <a:t>財務状況に関する補足説明</a:t>
            </a:r>
            <a:endParaRPr lang="en-US" altLang="ja-JP" sz="1400" dirty="0">
              <a:latin typeface="+mn-ea"/>
              <a:ea typeface="+mn-ea"/>
            </a:endParaRPr>
          </a:p>
        </p:txBody>
      </p:sp>
      <p:graphicFrame>
        <p:nvGraphicFramePr>
          <p:cNvPr id="13" name="表 12">
            <a:extLst>
              <a:ext uri="{FF2B5EF4-FFF2-40B4-BE49-F238E27FC236}">
                <a16:creationId xmlns:a16="http://schemas.microsoft.com/office/drawing/2014/main" id="{98171AD9-F7B6-0A96-B0B4-2FED7E24FE92}"/>
              </a:ext>
            </a:extLst>
          </p:cNvPr>
          <p:cNvGraphicFramePr>
            <a:graphicFrameLocks noGrp="1"/>
          </p:cNvGraphicFramePr>
          <p:nvPr>
            <p:extLst>
              <p:ext uri="{D42A27DB-BD31-4B8C-83A1-F6EECF244321}">
                <p14:modId xmlns:p14="http://schemas.microsoft.com/office/powerpoint/2010/main" val="3577367262"/>
              </p:ext>
            </p:extLst>
          </p:nvPr>
        </p:nvGraphicFramePr>
        <p:xfrm>
          <a:off x="222799" y="3861048"/>
          <a:ext cx="9158140" cy="2316575"/>
        </p:xfrm>
        <a:graphic>
          <a:graphicData uri="http://schemas.openxmlformats.org/drawingml/2006/table">
            <a:tbl>
              <a:tblPr firstRow="1" bandRow="1">
                <a:tableStyleId>{5C22544A-7EE6-4342-B048-85BDC9FD1C3A}</a:tableStyleId>
              </a:tblPr>
              <a:tblGrid>
                <a:gridCol w="9158140">
                  <a:extLst>
                    <a:ext uri="{9D8B030D-6E8A-4147-A177-3AD203B41FA5}">
                      <a16:colId xmlns:a16="http://schemas.microsoft.com/office/drawing/2014/main" val="3502029196"/>
                    </a:ext>
                  </a:extLst>
                </a:gridCol>
              </a:tblGrid>
              <a:tr h="2316575">
                <a:tc>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0022655"/>
                  </a:ext>
                </a:extLst>
              </a:tr>
            </a:tbl>
          </a:graphicData>
        </a:graphic>
      </p:graphicFrame>
      <p:sp>
        <p:nvSpPr>
          <p:cNvPr id="14" name="テキスト ボックス 13">
            <a:extLst>
              <a:ext uri="{FF2B5EF4-FFF2-40B4-BE49-F238E27FC236}">
                <a16:creationId xmlns:a16="http://schemas.microsoft.com/office/drawing/2014/main" id="{C0DD7CFB-4AA6-4774-3886-43296E8EC711}"/>
              </a:ext>
            </a:extLst>
          </p:cNvPr>
          <p:cNvSpPr txBox="1"/>
          <p:nvPr/>
        </p:nvSpPr>
        <p:spPr>
          <a:xfrm>
            <a:off x="416496" y="4149080"/>
            <a:ext cx="8712968" cy="936104"/>
          </a:xfrm>
          <a:prstGeom prst="rect">
            <a:avLst/>
          </a:prstGeom>
          <a:noFill/>
          <a:ln w="3175">
            <a:solidFill>
              <a:srgbClr val="0070C0"/>
            </a:solidFill>
            <a:prstDash val="sysDash"/>
          </a:ln>
          <a:effectLst/>
        </p:spPr>
        <p:txBody>
          <a:bodyPr wrap="square" rtlCol="0" anchor="t">
            <a:noAutofit/>
          </a:bodyPr>
          <a:lstStyle/>
          <a:p>
            <a:endParaRPr lang="en-US" altLang="ja-JP" sz="1600" b="1" dirty="0">
              <a:solidFill>
                <a:srgbClr val="0070C0"/>
              </a:solidFill>
              <a:latin typeface="+mn-lt"/>
            </a:endParaRPr>
          </a:p>
          <a:p>
            <a:r>
              <a:rPr lang="en-US" altLang="ja-JP" sz="1600" dirty="0">
                <a:solidFill>
                  <a:srgbClr val="0070C0"/>
                </a:solidFill>
                <a:latin typeface="+mn-lt"/>
              </a:rPr>
              <a:t>※</a:t>
            </a:r>
            <a:r>
              <a:rPr lang="ja-JP" altLang="en-US" sz="1600" dirty="0">
                <a:solidFill>
                  <a:srgbClr val="0070C0"/>
                </a:solidFill>
                <a:latin typeface="+mn-lt"/>
              </a:rPr>
              <a:t>直近の決算において、債務超過の状況にある場合や流動性比率が</a:t>
            </a:r>
            <a:r>
              <a:rPr lang="en-US" altLang="ja-JP" sz="1600" dirty="0">
                <a:solidFill>
                  <a:srgbClr val="0070C0"/>
                </a:solidFill>
                <a:latin typeface="+mn-lt"/>
              </a:rPr>
              <a:t>100</a:t>
            </a:r>
            <a:r>
              <a:rPr lang="ja-JP" altLang="en-US" sz="1600" dirty="0">
                <a:solidFill>
                  <a:srgbClr val="0070C0"/>
                </a:solidFill>
                <a:latin typeface="+mn-lt"/>
              </a:rPr>
              <a:t>％を下回る状況にある場合は、補助金交付までのつなぎ資金の調達等今後の見通しについて、補足説明してください。</a:t>
            </a:r>
            <a:endParaRPr lang="en-US" altLang="ja-JP" sz="1600" dirty="0">
              <a:solidFill>
                <a:srgbClr val="0070C0"/>
              </a:solidFill>
              <a:latin typeface="+mn-lt"/>
            </a:endParaRPr>
          </a:p>
          <a:p>
            <a:r>
              <a:rPr lang="en-US" altLang="ja-JP" sz="1600" dirty="0">
                <a:solidFill>
                  <a:srgbClr val="0070C0"/>
                </a:solidFill>
                <a:latin typeface="+mn-ea"/>
              </a:rPr>
              <a:t>  </a:t>
            </a:r>
          </a:p>
          <a:p>
            <a:pPr marL="358775" indent="-358775" eaLnBrk="1" fontAlgn="auto" hangingPunct="1">
              <a:spcBef>
                <a:spcPts val="0"/>
              </a:spcBef>
              <a:spcAft>
                <a:spcPts val="0"/>
              </a:spcAft>
              <a:defRPr/>
            </a:pPr>
            <a:endParaRPr lang="en-US" altLang="ja-JP" sz="1600" dirty="0">
              <a:solidFill>
                <a:srgbClr val="0070C0"/>
              </a:solidFill>
              <a:latin typeface="+mn-ea"/>
            </a:endParaRPr>
          </a:p>
          <a:p>
            <a:pPr eaLnBrk="1" fontAlgn="auto" hangingPunct="1">
              <a:spcBef>
                <a:spcPts val="0"/>
              </a:spcBef>
              <a:spcAft>
                <a:spcPts val="0"/>
              </a:spcAft>
              <a:defRPr/>
            </a:pPr>
            <a:endParaRPr lang="en-US" altLang="ja-JP" sz="1600" dirty="0">
              <a:solidFill>
                <a:srgbClr val="0070C0"/>
              </a:solidFill>
              <a:latin typeface="+mn-ea"/>
            </a:endParaRPr>
          </a:p>
        </p:txBody>
      </p:sp>
      <p:sp>
        <p:nvSpPr>
          <p:cNvPr id="4" name="正方形/長方形 3">
            <a:extLst>
              <a:ext uri="{FF2B5EF4-FFF2-40B4-BE49-F238E27FC236}">
                <a16:creationId xmlns:a16="http://schemas.microsoft.com/office/drawing/2014/main" id="{175A1CB7-2A26-0C65-9356-EBEDD490CEE7}"/>
              </a:ext>
            </a:extLst>
          </p:cNvPr>
          <p:cNvSpPr/>
          <p:nvPr/>
        </p:nvSpPr>
        <p:spPr>
          <a:xfrm>
            <a:off x="8228215" y="985808"/>
            <a:ext cx="1261884" cy="307777"/>
          </a:xfrm>
          <a:prstGeom prst="rect">
            <a:avLst/>
          </a:prstGeom>
        </p:spPr>
        <p:txBody>
          <a:bodyPr wrap="none">
            <a:spAutoFit/>
          </a:bodyPr>
          <a:lstStyle/>
          <a:p>
            <a:r>
              <a:rPr lang="ja-JP" altLang="en-US" sz="1400" dirty="0">
                <a:latin typeface="+mn-ea"/>
                <a:ea typeface="+mn-ea"/>
              </a:rPr>
              <a:t>（単位：％）</a:t>
            </a:r>
            <a:endParaRPr lang="en-US" altLang="ja-JP" sz="1400" dirty="0">
              <a:latin typeface="+mn-ea"/>
              <a:ea typeface="+mn-ea"/>
            </a:endParaRPr>
          </a:p>
        </p:txBody>
      </p:sp>
    </p:spTree>
    <p:extLst>
      <p:ext uri="{BB962C8B-B14F-4D97-AF65-F5344CB8AC3E}">
        <p14:creationId xmlns:p14="http://schemas.microsoft.com/office/powerpoint/2010/main" val="166127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D1E67-BB45-30E2-DD90-BC07E24B1236}"/>
            </a:ext>
          </a:extLst>
        </p:cNvPr>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1E82B96A-EA23-C9E4-991C-B2E93218888B}"/>
              </a:ext>
            </a:extLst>
          </p:cNvPr>
          <p:cNvSpPr txBox="1"/>
          <p:nvPr/>
        </p:nvSpPr>
        <p:spPr>
          <a:xfrm>
            <a:off x="5097016" y="5612106"/>
            <a:ext cx="4730003" cy="87659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ndParaRPr>
          </a:p>
        </p:txBody>
      </p:sp>
      <p:sp>
        <p:nvSpPr>
          <p:cNvPr id="7" name="テキスト ボックス 6">
            <a:extLst>
              <a:ext uri="{FF2B5EF4-FFF2-40B4-BE49-F238E27FC236}">
                <a16:creationId xmlns:a16="http://schemas.microsoft.com/office/drawing/2014/main" id="{E17C2043-67CE-2C53-3941-F1DCCC375521}"/>
              </a:ext>
            </a:extLst>
          </p:cNvPr>
          <p:cNvSpPr txBox="1"/>
          <p:nvPr/>
        </p:nvSpPr>
        <p:spPr>
          <a:xfrm>
            <a:off x="5097016" y="764704"/>
            <a:ext cx="4730003" cy="4740032"/>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ndParaRPr>
          </a:p>
        </p:txBody>
      </p:sp>
      <p:sp>
        <p:nvSpPr>
          <p:cNvPr id="2" name="タイトル 1">
            <a:extLst>
              <a:ext uri="{FF2B5EF4-FFF2-40B4-BE49-F238E27FC236}">
                <a16:creationId xmlns:a16="http://schemas.microsoft.com/office/drawing/2014/main" id="{EA614A51-04B9-F0EC-7D54-9185D631C5DC}"/>
              </a:ext>
            </a:extLst>
          </p:cNvPr>
          <p:cNvSpPr>
            <a:spLocks noGrp="1"/>
          </p:cNvSpPr>
          <p:nvPr>
            <p:ph type="title"/>
          </p:nvPr>
        </p:nvSpPr>
        <p:spPr>
          <a:xfrm>
            <a:off x="128464" y="171501"/>
            <a:ext cx="4464496" cy="377179"/>
          </a:xfrm>
        </p:spPr>
        <p:txBody>
          <a:bodyPr/>
          <a:lstStyle/>
          <a:p>
            <a:r>
              <a:rPr lang="ja-JP" altLang="en-US" sz="2000" b="1" dirty="0">
                <a:latin typeface="+mn-ea"/>
                <a:ea typeface="+mn-ea"/>
              </a:rPr>
              <a:t>その他評価項目</a:t>
            </a:r>
            <a:endParaRPr kumimoji="1" lang="ja-JP" altLang="en-US" sz="2000" b="1" dirty="0">
              <a:latin typeface="+mn-ea"/>
              <a:ea typeface="+mn-ea"/>
            </a:endParaRPr>
          </a:p>
        </p:txBody>
      </p:sp>
      <p:sp>
        <p:nvSpPr>
          <p:cNvPr id="15" name="テキスト ボックス 14">
            <a:extLst>
              <a:ext uri="{FF2B5EF4-FFF2-40B4-BE49-F238E27FC236}">
                <a16:creationId xmlns:a16="http://schemas.microsoft.com/office/drawing/2014/main" id="{660F0CCE-3F82-2E5E-71A7-9328E7923FB9}"/>
              </a:ext>
            </a:extLst>
          </p:cNvPr>
          <p:cNvSpPr txBox="1"/>
          <p:nvPr/>
        </p:nvSpPr>
        <p:spPr>
          <a:xfrm>
            <a:off x="128464" y="764704"/>
            <a:ext cx="4858873" cy="5723993"/>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endParaRPr lang="en-US" altLang="ja-JP" sz="1600" dirty="0">
              <a:latin typeface="+mn-ea"/>
            </a:endParaRPr>
          </a:p>
        </p:txBody>
      </p:sp>
      <p:sp>
        <p:nvSpPr>
          <p:cNvPr id="3" name="スライド番号プレースホルダー 2">
            <a:extLst>
              <a:ext uri="{FF2B5EF4-FFF2-40B4-BE49-F238E27FC236}">
                <a16:creationId xmlns:a16="http://schemas.microsoft.com/office/drawing/2014/main" id="{584EDE37-2A98-1CB3-AD16-1439F94A117F}"/>
              </a:ext>
            </a:extLst>
          </p:cNvPr>
          <p:cNvSpPr>
            <a:spLocks noGrp="1"/>
          </p:cNvSpPr>
          <p:nvPr>
            <p:ph type="sldNum" sz="quarter" idx="12"/>
          </p:nvPr>
        </p:nvSpPr>
        <p:spPr/>
        <p:txBody>
          <a:bodyPr/>
          <a:lstStyle/>
          <a:p>
            <a:pPr>
              <a:defRPr/>
            </a:pPr>
            <a:fld id="{CA8D4A6D-85F2-41B7-A27E-54BD60322951}" type="slidenum">
              <a:rPr lang="ja-JP" altLang="en-US" smtClean="0"/>
              <a:pPr>
                <a:defRPr/>
              </a:pPr>
              <a:t>3</a:t>
            </a:fld>
            <a:endParaRPr lang="ja-JP" altLang="en-US" dirty="0"/>
          </a:p>
        </p:txBody>
      </p:sp>
      <p:graphicFrame>
        <p:nvGraphicFramePr>
          <p:cNvPr id="6" name="表 5">
            <a:extLst>
              <a:ext uri="{FF2B5EF4-FFF2-40B4-BE49-F238E27FC236}">
                <a16:creationId xmlns:a16="http://schemas.microsoft.com/office/drawing/2014/main" id="{97425CD3-61B9-6EFA-4151-AA523F6CB788}"/>
              </a:ext>
            </a:extLst>
          </p:cNvPr>
          <p:cNvGraphicFramePr>
            <a:graphicFrameLocks noGrp="1"/>
          </p:cNvGraphicFramePr>
          <p:nvPr>
            <p:extLst>
              <p:ext uri="{D42A27DB-BD31-4B8C-83A1-F6EECF244321}">
                <p14:modId xmlns:p14="http://schemas.microsoft.com/office/powerpoint/2010/main" val="3658406690"/>
              </p:ext>
            </p:extLst>
          </p:nvPr>
        </p:nvGraphicFramePr>
        <p:xfrm>
          <a:off x="5255064" y="6021328"/>
          <a:ext cx="4464000" cy="360000"/>
        </p:xfrm>
        <a:graphic>
          <a:graphicData uri="http://schemas.openxmlformats.org/drawingml/2006/table">
            <a:tbl>
              <a:tblPr firstRow="1" bandRow="1">
                <a:tableStyleId>{5C22544A-7EE6-4342-B048-85BDC9FD1C3A}</a:tableStyleId>
              </a:tblPr>
              <a:tblGrid>
                <a:gridCol w="1265535">
                  <a:extLst>
                    <a:ext uri="{9D8B030D-6E8A-4147-A177-3AD203B41FA5}">
                      <a16:colId xmlns:a16="http://schemas.microsoft.com/office/drawing/2014/main" val="3502029196"/>
                    </a:ext>
                  </a:extLst>
                </a:gridCol>
                <a:gridCol w="3198465">
                  <a:extLst>
                    <a:ext uri="{9D8B030D-6E8A-4147-A177-3AD203B41FA5}">
                      <a16:colId xmlns:a16="http://schemas.microsoft.com/office/drawing/2014/main" val="2838208038"/>
                    </a:ext>
                  </a:extLst>
                </a:gridCol>
              </a:tblGrid>
              <a:tr h="360000">
                <a:tc>
                  <a:txBody>
                    <a:bodyPr/>
                    <a:lstStyle/>
                    <a:p>
                      <a:pPr algn="ctr"/>
                      <a:r>
                        <a:rPr kumimoji="1" lang="ja-JP" altLang="en-US" sz="1200" b="0" dirty="0">
                          <a:solidFill>
                            <a:schemeClr val="tx1"/>
                          </a:solidFill>
                        </a:rPr>
                        <a:t>宣言の有無</a:t>
                      </a:r>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5305761"/>
                  </a:ext>
                </a:extLst>
              </a:tr>
            </a:tbl>
          </a:graphicData>
        </a:graphic>
      </p:graphicFrame>
      <p:sp>
        <p:nvSpPr>
          <p:cNvPr id="9" name="正方形/長方形 8">
            <a:extLst>
              <a:ext uri="{FF2B5EF4-FFF2-40B4-BE49-F238E27FC236}">
                <a16:creationId xmlns:a16="http://schemas.microsoft.com/office/drawing/2014/main" id="{5D5A574D-4D73-ED95-E804-AA365C5323D6}"/>
              </a:ext>
            </a:extLst>
          </p:cNvPr>
          <p:cNvSpPr/>
          <p:nvPr/>
        </p:nvSpPr>
        <p:spPr>
          <a:xfrm>
            <a:off x="4987337" y="764704"/>
            <a:ext cx="2125903" cy="307777"/>
          </a:xfrm>
          <a:prstGeom prst="rect">
            <a:avLst/>
          </a:prstGeom>
        </p:spPr>
        <p:txBody>
          <a:bodyPr wrap="none">
            <a:spAutoFit/>
          </a:bodyPr>
          <a:lstStyle/>
          <a:p>
            <a:r>
              <a:rPr lang="ja-JP" altLang="en-US" sz="1400" dirty="0">
                <a:latin typeface="+mn-ea"/>
                <a:ea typeface="+mn-ea"/>
              </a:rPr>
              <a:t>（２）研究開発の体制図</a:t>
            </a:r>
            <a:endParaRPr lang="en-US" altLang="ja-JP" sz="1400" dirty="0">
              <a:latin typeface="+mn-ea"/>
              <a:ea typeface="+mn-ea"/>
            </a:endParaRPr>
          </a:p>
        </p:txBody>
      </p:sp>
      <p:sp>
        <p:nvSpPr>
          <p:cNvPr id="10" name="正方形/長方形 9">
            <a:extLst>
              <a:ext uri="{FF2B5EF4-FFF2-40B4-BE49-F238E27FC236}">
                <a16:creationId xmlns:a16="http://schemas.microsoft.com/office/drawing/2014/main" id="{F29CF966-083E-8E15-EE10-874FE1A343DD}"/>
              </a:ext>
            </a:extLst>
          </p:cNvPr>
          <p:cNvSpPr/>
          <p:nvPr/>
        </p:nvSpPr>
        <p:spPr>
          <a:xfrm>
            <a:off x="5025008" y="5661248"/>
            <a:ext cx="3240360" cy="307777"/>
          </a:xfrm>
          <a:prstGeom prst="rect">
            <a:avLst/>
          </a:prstGeom>
        </p:spPr>
        <p:txBody>
          <a:bodyPr wrap="square">
            <a:spAutoFit/>
          </a:bodyPr>
          <a:lstStyle/>
          <a:p>
            <a:r>
              <a:rPr lang="ja-JP" altLang="en-US" sz="1400" dirty="0">
                <a:latin typeface="+mn-ea"/>
                <a:ea typeface="+mn-ea"/>
              </a:rPr>
              <a:t>（３）パートナーシップ構築宣言の有無</a:t>
            </a:r>
            <a:endParaRPr lang="en-US" altLang="ja-JP" sz="1400" dirty="0">
              <a:latin typeface="+mn-ea"/>
              <a:ea typeface="+mn-ea"/>
            </a:endParaRPr>
          </a:p>
        </p:txBody>
      </p:sp>
      <p:graphicFrame>
        <p:nvGraphicFramePr>
          <p:cNvPr id="11" name="表 10">
            <a:extLst>
              <a:ext uri="{FF2B5EF4-FFF2-40B4-BE49-F238E27FC236}">
                <a16:creationId xmlns:a16="http://schemas.microsoft.com/office/drawing/2014/main" id="{4898832A-AA05-1217-C27C-92B5D848372E}"/>
              </a:ext>
            </a:extLst>
          </p:cNvPr>
          <p:cNvGraphicFramePr>
            <a:graphicFrameLocks noGrp="1"/>
          </p:cNvGraphicFramePr>
          <p:nvPr>
            <p:extLst>
              <p:ext uri="{D42A27DB-BD31-4B8C-83A1-F6EECF244321}">
                <p14:modId xmlns:p14="http://schemas.microsoft.com/office/powerpoint/2010/main" val="1448585376"/>
              </p:ext>
            </p:extLst>
          </p:nvPr>
        </p:nvGraphicFramePr>
        <p:xfrm>
          <a:off x="229132" y="1052736"/>
          <a:ext cx="4687556" cy="4312080"/>
        </p:xfrm>
        <a:graphic>
          <a:graphicData uri="http://schemas.openxmlformats.org/drawingml/2006/table">
            <a:tbl>
              <a:tblPr firstRow="1" bandRow="1">
                <a:tableStyleId>{5C22544A-7EE6-4342-B048-85BDC9FD1C3A}</a:tableStyleId>
              </a:tblPr>
              <a:tblGrid>
                <a:gridCol w="331380">
                  <a:extLst>
                    <a:ext uri="{9D8B030D-6E8A-4147-A177-3AD203B41FA5}">
                      <a16:colId xmlns:a16="http://schemas.microsoft.com/office/drawing/2014/main" val="3502029196"/>
                    </a:ext>
                  </a:extLst>
                </a:gridCol>
                <a:gridCol w="504000">
                  <a:extLst>
                    <a:ext uri="{9D8B030D-6E8A-4147-A177-3AD203B41FA5}">
                      <a16:colId xmlns:a16="http://schemas.microsoft.com/office/drawing/2014/main" val="2838208038"/>
                    </a:ext>
                  </a:extLst>
                </a:gridCol>
                <a:gridCol w="1080176">
                  <a:extLst>
                    <a:ext uri="{9D8B030D-6E8A-4147-A177-3AD203B41FA5}">
                      <a16:colId xmlns:a16="http://schemas.microsoft.com/office/drawing/2014/main" val="1051481441"/>
                    </a:ext>
                  </a:extLst>
                </a:gridCol>
                <a:gridCol w="1080000">
                  <a:extLst>
                    <a:ext uri="{9D8B030D-6E8A-4147-A177-3AD203B41FA5}">
                      <a16:colId xmlns:a16="http://schemas.microsoft.com/office/drawing/2014/main" val="3241062655"/>
                    </a:ext>
                  </a:extLst>
                </a:gridCol>
                <a:gridCol w="1692000">
                  <a:extLst>
                    <a:ext uri="{9D8B030D-6E8A-4147-A177-3AD203B41FA5}">
                      <a16:colId xmlns:a16="http://schemas.microsoft.com/office/drawing/2014/main" val="3416320117"/>
                    </a:ext>
                  </a:extLst>
                </a:gridCol>
              </a:tblGrid>
              <a:tr h="360000">
                <a:tc>
                  <a:txBody>
                    <a:bodyPr/>
                    <a:lstStyle/>
                    <a:p>
                      <a:endParaRPr kumimoji="1" lang="ja-JP" altLang="en-US" sz="8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主な従事場所</a:t>
                      </a:r>
                      <a:endParaRPr kumimoji="1" lang="en-US" altLang="ja-JP"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氏名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役職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具体的な役割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9613874"/>
                  </a:ext>
                </a:extLst>
              </a:tr>
              <a:tr h="612000">
                <a:tc>
                  <a:txBody>
                    <a:bodyPr/>
                    <a:lstStyle/>
                    <a:p>
                      <a:r>
                        <a:rPr kumimoji="1" lang="ja-JP" altLang="en-US" sz="12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5305761"/>
                  </a:ext>
                </a:extLst>
              </a:tr>
              <a:tr h="612000">
                <a:tc>
                  <a:txBody>
                    <a:bodyPr/>
                    <a:lstStyle/>
                    <a:p>
                      <a:r>
                        <a:rPr kumimoji="1" lang="ja-JP" altLang="en-US" sz="1200" b="0" dirty="0">
                          <a:solidFill>
                            <a:schemeClr val="tx1"/>
                          </a:solidFill>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9329058"/>
                  </a:ext>
                </a:extLst>
              </a:tr>
              <a:tr h="612000">
                <a:tc>
                  <a:txBody>
                    <a:bodyPr/>
                    <a:lstStyle/>
                    <a:p>
                      <a:r>
                        <a:rPr kumimoji="1" lang="ja-JP" altLang="en-US" sz="1200" b="0" dirty="0">
                          <a:solidFill>
                            <a:schemeClr val="tx1"/>
                          </a:solidFill>
                        </a:rPr>
                        <a:t>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63359053"/>
                  </a:ext>
                </a:extLst>
              </a:tr>
              <a:tr h="612000">
                <a:tc>
                  <a:txBody>
                    <a:bodyPr/>
                    <a:lstStyle/>
                    <a:p>
                      <a:r>
                        <a:rPr kumimoji="1" lang="ja-JP" altLang="en-US" sz="1200" b="0" dirty="0">
                          <a:solidFill>
                            <a:schemeClr val="tx1"/>
                          </a:solidFill>
                        </a:rPr>
                        <a:t>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8992915"/>
                  </a:ext>
                </a:extLst>
              </a:tr>
              <a:tr h="612000">
                <a:tc>
                  <a:txBody>
                    <a:bodyPr/>
                    <a:lstStyle/>
                    <a:p>
                      <a:r>
                        <a:rPr kumimoji="1" lang="ja-JP" altLang="en-US" sz="1200" b="0" dirty="0">
                          <a:solidFill>
                            <a:schemeClr val="tx1"/>
                          </a:solidFill>
                        </a:rPr>
                        <a:t>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0970022"/>
                  </a:ext>
                </a:extLst>
              </a:tr>
              <a:tr h="612000">
                <a:tc>
                  <a:txBody>
                    <a:bodyPr/>
                    <a:lstStyle/>
                    <a:p>
                      <a:r>
                        <a:rPr kumimoji="1" lang="ja-JP" altLang="en-US" sz="1200" b="0" dirty="0">
                          <a:solidFill>
                            <a:schemeClr val="tx1"/>
                          </a:solidFill>
                        </a:rPr>
                        <a:t>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a:solidFill>
                            <a:schemeClr val="tx1"/>
                          </a:solidFill>
                        </a:rPr>
                        <a:t>県内</a:t>
                      </a:r>
                      <a:endParaRPr kumimoji="1" lang="en-US" altLang="ja-JP" sz="1200" b="0" dirty="0">
                        <a:solidFill>
                          <a:schemeClr val="tx1"/>
                        </a:solidFill>
                      </a:endParaRPr>
                    </a:p>
                    <a:p>
                      <a:pPr algn="ctr"/>
                      <a:r>
                        <a:rPr kumimoji="1" lang="ja-JP" altLang="en-US" sz="800" b="1" dirty="0">
                          <a:solidFill>
                            <a:schemeClr val="tx1"/>
                          </a:solidFill>
                        </a:rPr>
                        <a:t>・</a:t>
                      </a:r>
                      <a:endParaRPr kumimoji="1" lang="en-US" altLang="ja-JP" sz="800" b="1" dirty="0">
                        <a:solidFill>
                          <a:schemeClr val="tx1"/>
                        </a:solidFill>
                      </a:endParaRPr>
                    </a:p>
                    <a:p>
                      <a:pPr algn="ctr"/>
                      <a:r>
                        <a:rPr kumimoji="1" lang="ja-JP" altLang="en-US" sz="1200" b="0" dirty="0">
                          <a:solidFill>
                            <a:schemeClr val="tx1"/>
                          </a:solidFill>
                        </a:rPr>
                        <a:t>県外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6398693"/>
                  </a:ext>
                </a:extLst>
              </a:tr>
            </a:tbl>
          </a:graphicData>
        </a:graphic>
      </p:graphicFrame>
      <p:sp>
        <p:nvSpPr>
          <p:cNvPr id="12" name="正方形/長方形 11">
            <a:extLst>
              <a:ext uri="{FF2B5EF4-FFF2-40B4-BE49-F238E27FC236}">
                <a16:creationId xmlns:a16="http://schemas.microsoft.com/office/drawing/2014/main" id="{7F793030-C516-6A91-8E6B-B0DFD8B8AA7B}"/>
              </a:ext>
            </a:extLst>
          </p:cNvPr>
          <p:cNvSpPr/>
          <p:nvPr/>
        </p:nvSpPr>
        <p:spPr>
          <a:xfrm>
            <a:off x="91760" y="744959"/>
            <a:ext cx="2484976" cy="307777"/>
          </a:xfrm>
          <a:prstGeom prst="rect">
            <a:avLst/>
          </a:prstGeom>
        </p:spPr>
        <p:txBody>
          <a:bodyPr wrap="none">
            <a:spAutoFit/>
          </a:bodyPr>
          <a:lstStyle/>
          <a:p>
            <a:r>
              <a:rPr lang="ja-JP" altLang="en-US" sz="1400" dirty="0">
                <a:latin typeface="+mn-ea"/>
                <a:ea typeface="+mn-ea"/>
              </a:rPr>
              <a:t>（１）研究開発の従事者名簿</a:t>
            </a:r>
            <a:endParaRPr lang="en-US" altLang="ja-JP" sz="1400" dirty="0">
              <a:latin typeface="+mn-ea"/>
              <a:ea typeface="+mn-ea"/>
            </a:endParaRPr>
          </a:p>
        </p:txBody>
      </p:sp>
      <p:sp>
        <p:nvSpPr>
          <p:cNvPr id="4" name="テキスト ボックス 3">
            <a:extLst>
              <a:ext uri="{FF2B5EF4-FFF2-40B4-BE49-F238E27FC236}">
                <a16:creationId xmlns:a16="http://schemas.microsoft.com/office/drawing/2014/main" id="{8C340DC6-89E5-E31A-0704-7A3F2235908C}"/>
              </a:ext>
            </a:extLst>
          </p:cNvPr>
          <p:cNvSpPr txBox="1"/>
          <p:nvPr/>
        </p:nvSpPr>
        <p:spPr>
          <a:xfrm>
            <a:off x="229132" y="5648752"/>
            <a:ext cx="4687555" cy="660568"/>
          </a:xfrm>
          <a:prstGeom prst="rect">
            <a:avLst/>
          </a:prstGeom>
          <a:noFill/>
          <a:ln w="3175">
            <a:solidFill>
              <a:srgbClr val="0070C0"/>
            </a:solidFill>
            <a:prstDash val="sysDash"/>
          </a:ln>
          <a:effectLst/>
        </p:spPr>
        <p:txBody>
          <a:bodyPr wrap="square" rtlCol="0" anchor="t">
            <a:noAutofit/>
          </a:bodyPr>
          <a:lstStyle/>
          <a:p>
            <a:r>
              <a:rPr lang="ja-JP" altLang="en-US" sz="1200" b="1" dirty="0">
                <a:solidFill>
                  <a:srgbClr val="0070C0"/>
                </a:solidFill>
                <a:latin typeface="+mn-ea"/>
              </a:rPr>
              <a:t>　</a:t>
            </a:r>
            <a:r>
              <a:rPr lang="en-US" altLang="ja-JP" sz="1200" b="1" dirty="0">
                <a:solidFill>
                  <a:srgbClr val="0070C0"/>
                </a:solidFill>
                <a:latin typeface="+mn-ea"/>
              </a:rPr>
              <a:t>【</a:t>
            </a:r>
            <a:r>
              <a:rPr lang="ja-JP" altLang="en-US" sz="1200" b="1" dirty="0">
                <a:solidFill>
                  <a:srgbClr val="0070C0"/>
                </a:solidFill>
                <a:latin typeface="+mn-ea"/>
              </a:rPr>
              <a:t>留意事項</a:t>
            </a:r>
            <a:r>
              <a:rPr lang="en-US" altLang="ja-JP" sz="1200" b="1" dirty="0">
                <a:solidFill>
                  <a:srgbClr val="0070C0"/>
                </a:solidFill>
                <a:latin typeface="+mn-ea"/>
              </a:rPr>
              <a:t>】</a:t>
            </a:r>
          </a:p>
          <a:p>
            <a:r>
              <a:rPr lang="ja-JP" altLang="en-US" sz="1200" dirty="0">
                <a:solidFill>
                  <a:srgbClr val="0070C0"/>
                </a:solidFill>
                <a:latin typeface="+mn-ea"/>
              </a:rPr>
              <a:t> 主な従事場所については、月の半分以上を県内・県外のいずれの拠点で従事しているかを記載してください。</a:t>
            </a:r>
            <a:endParaRPr lang="en-US" altLang="ja-JP" sz="1200" dirty="0">
              <a:solidFill>
                <a:srgbClr val="0070C0"/>
              </a:solidFill>
              <a:latin typeface="+mn-ea"/>
            </a:endParaRPr>
          </a:p>
        </p:txBody>
      </p:sp>
    </p:spTree>
    <p:extLst>
      <p:ext uri="{BB962C8B-B14F-4D97-AF65-F5344CB8AC3E}">
        <p14:creationId xmlns:p14="http://schemas.microsoft.com/office/powerpoint/2010/main" val="1865057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chemeClr val="accent3"/>
            </a:gs>
            <a:gs pos="50000">
              <a:schemeClr val="accent3"/>
            </a:gs>
            <a:gs pos="100000">
              <a:schemeClr val="accent3"/>
            </a:gs>
          </a:gsLst>
          <a:lin ang="0" scaled="1"/>
          <a:tileRect/>
        </a:gradFill>
        <a:ln>
          <a:noFill/>
        </a:ln>
      </a:spPr>
      <a:bodyPr anchor="ctr"/>
      <a:lstStyle>
        <a:defPPr algn="ctr" eaLnBrk="1" fontAlgn="auto" hangingPunct="1">
          <a:spcBef>
            <a:spcPts val="0"/>
          </a:spcBef>
          <a:spcAft>
            <a:spcPts val="0"/>
          </a:spcAft>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4923</TotalTime>
  <Words>286</Words>
  <Application>Microsoft Office PowerPoint</Application>
  <PresentationFormat>A4 210 x 297 mm</PresentationFormat>
  <Paragraphs>68</Paragraphs>
  <Slides>4</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4</vt:i4>
      </vt:variant>
    </vt:vector>
  </HeadingPairs>
  <TitlesOfParts>
    <vt:vector size="11" baseType="lpstr">
      <vt:lpstr>Meiryo UI</vt:lpstr>
      <vt:lpstr>ＭＳ Ｐゴシック</vt:lpstr>
      <vt:lpstr>メイリオ</vt:lpstr>
      <vt:lpstr>Arial</vt:lpstr>
      <vt:lpstr>Calibri</vt:lpstr>
      <vt:lpstr>Office ​​テーマ</vt:lpstr>
      <vt:lpstr>デザインの設定</vt:lpstr>
      <vt:lpstr>【A枠　補足説明資料】</vt:lpstr>
      <vt:lpstr>解決すべき課題</vt:lpstr>
      <vt:lpstr>経営的基礎力</vt:lpstr>
      <vt:lpstr>その他評価項目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補助事業の名称</dc:title>
  <dc:creator>大友 浩人</dc:creator>
  <cp:lastModifiedBy>伊藤 貴宏</cp:lastModifiedBy>
  <cp:revision>71</cp:revision>
  <cp:lastPrinted>2024-02-27T10:48:10Z</cp:lastPrinted>
  <dcterms:modified xsi:type="dcterms:W3CDTF">2026-05-19T04:51:56Z</dcterms:modified>
</cp:coreProperties>
</file>