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79D11A9D-08E6-4928-871A-ACF6B8427869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CC0"/>
    <a:srgbClr val="FCFD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D4259E-432D-48DE-906A-5A13B0B6B7C0}" v="3" dt="2026-04-15T22:05:09.1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68" d="100"/>
          <a:sy n="68" d="100"/>
        </p:scale>
        <p:origin x="32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6BD47-F10D-46C8-B50C-38830F0383C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FDA0-A991-4CA9-9BAA-9084D67AE6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853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6BD47-F10D-46C8-B50C-38830F0383C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FDA0-A991-4CA9-9BAA-9084D67AE6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875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6BD47-F10D-46C8-B50C-38830F0383C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FDA0-A991-4CA9-9BAA-9084D67AE6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519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6BD47-F10D-46C8-B50C-38830F0383C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FDA0-A991-4CA9-9BAA-9084D67AE6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3775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6BD47-F10D-46C8-B50C-38830F0383C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FDA0-A991-4CA9-9BAA-9084D67AE6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4742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6BD47-F10D-46C8-B50C-38830F0383C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FDA0-A991-4CA9-9BAA-9084D67AE6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0278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6BD47-F10D-46C8-B50C-38830F0383C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FDA0-A991-4CA9-9BAA-9084D67AE6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8939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6BD47-F10D-46C8-B50C-38830F0383C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FDA0-A991-4CA9-9BAA-9084D67AE6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525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6BD47-F10D-46C8-B50C-38830F0383C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FDA0-A991-4CA9-9BAA-9084D67AE6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4188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6BD47-F10D-46C8-B50C-38830F0383C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FDA0-A991-4CA9-9BAA-9084D67AE6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4264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6BD47-F10D-46C8-B50C-38830F0383C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FDA0-A991-4CA9-9BAA-9084D67AE6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764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A6BD47-F10D-46C8-B50C-38830F0383C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9EFDA0-A991-4CA9-9BAA-9084D67AE6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6051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四角形: 角を丸くする 1026">
            <a:extLst>
              <a:ext uri="{FF2B5EF4-FFF2-40B4-BE49-F238E27FC236}">
                <a16:creationId xmlns:a16="http://schemas.microsoft.com/office/drawing/2014/main" id="{A6D47720-3DCA-7848-A8C8-B351D224E830}"/>
              </a:ext>
            </a:extLst>
          </p:cNvPr>
          <p:cNvSpPr/>
          <p:nvPr/>
        </p:nvSpPr>
        <p:spPr>
          <a:xfrm>
            <a:off x="1506789" y="6466986"/>
            <a:ext cx="4699352" cy="3272760"/>
          </a:xfrm>
          <a:prstGeom prst="round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6" name="四角形: 角を丸くする 1025">
            <a:extLst>
              <a:ext uri="{FF2B5EF4-FFF2-40B4-BE49-F238E27FC236}">
                <a16:creationId xmlns:a16="http://schemas.microsoft.com/office/drawing/2014/main" id="{5F2CFB99-12DC-3F43-242C-9C24801BEAFF}"/>
              </a:ext>
            </a:extLst>
          </p:cNvPr>
          <p:cNvSpPr/>
          <p:nvPr/>
        </p:nvSpPr>
        <p:spPr>
          <a:xfrm>
            <a:off x="1511253" y="4015801"/>
            <a:ext cx="4699352" cy="2309042"/>
          </a:xfrm>
          <a:prstGeom prst="round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CB3BD2B-9A76-0446-CCA2-36A36E976054}"/>
              </a:ext>
            </a:extLst>
          </p:cNvPr>
          <p:cNvSpPr/>
          <p:nvPr/>
        </p:nvSpPr>
        <p:spPr>
          <a:xfrm>
            <a:off x="1399536" y="1565570"/>
            <a:ext cx="5300145" cy="8255230"/>
          </a:xfrm>
          <a:prstGeom prst="rect">
            <a:avLst/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CD1463F-443C-B99E-13B1-F5B0D88EC8C4}"/>
              </a:ext>
            </a:extLst>
          </p:cNvPr>
          <p:cNvSpPr/>
          <p:nvPr/>
        </p:nvSpPr>
        <p:spPr>
          <a:xfrm>
            <a:off x="175848" y="520525"/>
            <a:ext cx="6208179" cy="40943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性暴力の疑い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0AF282B-8BE7-9A9C-B58C-FE51DE027E31}"/>
              </a:ext>
            </a:extLst>
          </p:cNvPr>
          <p:cNvSpPr/>
          <p:nvPr/>
        </p:nvSpPr>
        <p:spPr>
          <a:xfrm>
            <a:off x="1881861" y="2071791"/>
            <a:ext cx="3905556" cy="53302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チーム会議①</a:t>
            </a:r>
            <a:endParaRPr kumimoji="1" lang="en-US" altLang="ja-JP" sz="14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⇒　初期対応の方針を決める。</a:t>
            </a:r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7CD56245-339D-EE6D-BFB3-579C5E1309BC}"/>
              </a:ext>
            </a:extLst>
          </p:cNvPr>
          <p:cNvSpPr/>
          <p:nvPr/>
        </p:nvSpPr>
        <p:spPr>
          <a:xfrm>
            <a:off x="3325240" y="963665"/>
            <a:ext cx="1824857" cy="575530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DC9932E-9394-4BCB-E87F-37297A508A65}"/>
              </a:ext>
            </a:extLst>
          </p:cNvPr>
          <p:cNvSpPr txBox="1"/>
          <p:nvPr/>
        </p:nvSpPr>
        <p:spPr>
          <a:xfrm>
            <a:off x="4654078" y="916681"/>
            <a:ext cx="168271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即日・速やかに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0EAE016-DF77-EE27-346E-71B7CF294851}"/>
              </a:ext>
            </a:extLst>
          </p:cNvPr>
          <p:cNvSpPr txBox="1"/>
          <p:nvPr/>
        </p:nvSpPr>
        <p:spPr>
          <a:xfrm>
            <a:off x="3962010" y="1008709"/>
            <a:ext cx="7759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報告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DC68C49-08C8-2759-542B-11774A292742}"/>
              </a:ext>
            </a:extLst>
          </p:cNvPr>
          <p:cNvSpPr/>
          <p:nvPr/>
        </p:nvSpPr>
        <p:spPr>
          <a:xfrm>
            <a:off x="1506789" y="1410021"/>
            <a:ext cx="1274445" cy="257010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対応チーム</a:t>
            </a:r>
          </a:p>
        </p:txBody>
      </p:sp>
      <p:sp>
        <p:nvSpPr>
          <p:cNvPr id="3" name="二等辺三角形 2">
            <a:extLst>
              <a:ext uri="{FF2B5EF4-FFF2-40B4-BE49-F238E27FC236}">
                <a16:creationId xmlns:a16="http://schemas.microsoft.com/office/drawing/2014/main" id="{CA178E0A-1308-3B96-C5FC-EC9A1C7CC582}"/>
              </a:ext>
            </a:extLst>
          </p:cNvPr>
          <p:cNvSpPr/>
          <p:nvPr/>
        </p:nvSpPr>
        <p:spPr>
          <a:xfrm rot="10800000">
            <a:off x="3445671" y="2670322"/>
            <a:ext cx="847580" cy="147338"/>
          </a:xfrm>
          <a:prstGeom prst="triangl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E03CA88-FDB9-BC44-5AAB-7023FBCF6E30}"/>
              </a:ext>
            </a:extLst>
          </p:cNvPr>
          <p:cNvSpPr/>
          <p:nvPr/>
        </p:nvSpPr>
        <p:spPr>
          <a:xfrm>
            <a:off x="1881861" y="2896960"/>
            <a:ext cx="1143853" cy="533023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一時的な接触</a:t>
            </a:r>
            <a:endParaRPr kumimoji="1" lang="en-US" altLang="ja-JP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回避</a:t>
            </a:r>
            <a:endParaRPr kumimoji="1" lang="ja-JP" altLang="en-US" sz="1050" strike="dblStrike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6945B71-E95B-C775-13FA-ECB7782949B0}"/>
              </a:ext>
            </a:extLst>
          </p:cNvPr>
          <p:cNvSpPr/>
          <p:nvPr/>
        </p:nvSpPr>
        <p:spPr>
          <a:xfrm>
            <a:off x="3276984" y="2896959"/>
            <a:ext cx="1141477" cy="533023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保護者への連絡・説明</a:t>
            </a:r>
            <a:endParaRPr kumimoji="1" lang="en-US" altLang="ja-JP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1D81824-FE0A-5D54-1A04-356FFC14188B}"/>
              </a:ext>
            </a:extLst>
          </p:cNvPr>
          <p:cNvSpPr/>
          <p:nvPr/>
        </p:nvSpPr>
        <p:spPr>
          <a:xfrm>
            <a:off x="4595080" y="2898669"/>
            <a:ext cx="1141477" cy="533023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関係機関への連絡等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EBFFD8D-D211-E270-5FC1-4E0E55D318B3}"/>
              </a:ext>
            </a:extLst>
          </p:cNvPr>
          <p:cNvSpPr/>
          <p:nvPr/>
        </p:nvSpPr>
        <p:spPr>
          <a:xfrm>
            <a:off x="1881861" y="4097516"/>
            <a:ext cx="3905556" cy="53302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チーム会議②</a:t>
            </a:r>
            <a:endParaRPr kumimoji="1" lang="en-US" altLang="ja-JP" sz="14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⇒　調査の方針を決める。</a:t>
            </a:r>
          </a:p>
        </p:txBody>
      </p:sp>
      <p:sp>
        <p:nvSpPr>
          <p:cNvPr id="16" name="二等辺三角形 15">
            <a:extLst>
              <a:ext uri="{FF2B5EF4-FFF2-40B4-BE49-F238E27FC236}">
                <a16:creationId xmlns:a16="http://schemas.microsoft.com/office/drawing/2014/main" id="{60E5DEEC-F07C-A7C5-A6D6-A6FB54D30B0D}"/>
              </a:ext>
            </a:extLst>
          </p:cNvPr>
          <p:cNvSpPr/>
          <p:nvPr/>
        </p:nvSpPr>
        <p:spPr>
          <a:xfrm rot="10800000">
            <a:off x="3445670" y="4692720"/>
            <a:ext cx="847580" cy="147338"/>
          </a:xfrm>
          <a:prstGeom prst="triangl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323E9710-3D76-3481-D029-E9DCF0D32D47}"/>
              </a:ext>
            </a:extLst>
          </p:cNvPr>
          <p:cNvSpPr/>
          <p:nvPr/>
        </p:nvSpPr>
        <p:spPr>
          <a:xfrm>
            <a:off x="2627251" y="4862930"/>
            <a:ext cx="1141477" cy="533023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情報及び客観証拠の保全</a:t>
            </a:r>
            <a:endParaRPr kumimoji="1" lang="en-US" altLang="ja-JP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95AF35CA-703A-659F-00F7-30D64926191D}"/>
              </a:ext>
            </a:extLst>
          </p:cNvPr>
          <p:cNvSpPr/>
          <p:nvPr/>
        </p:nvSpPr>
        <p:spPr>
          <a:xfrm>
            <a:off x="4008620" y="4862929"/>
            <a:ext cx="1141477" cy="533023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聴き取り</a:t>
            </a:r>
            <a:endParaRPr kumimoji="1" lang="en-US" altLang="ja-JP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05800980-142F-271A-2ED3-D1DB5BF18178}"/>
              </a:ext>
            </a:extLst>
          </p:cNvPr>
          <p:cNvSpPr/>
          <p:nvPr/>
        </p:nvSpPr>
        <p:spPr>
          <a:xfrm>
            <a:off x="2014693" y="6568765"/>
            <a:ext cx="3894635" cy="533023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チーム会議④</a:t>
            </a:r>
            <a:endParaRPr kumimoji="1" lang="en-US" altLang="ja-JP" sz="14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20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⇒　対応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方針決定</a:t>
            </a:r>
          </a:p>
        </p:txBody>
      </p:sp>
      <p:sp>
        <p:nvSpPr>
          <p:cNvPr id="25" name="二等辺三角形 24">
            <a:extLst>
              <a:ext uri="{FF2B5EF4-FFF2-40B4-BE49-F238E27FC236}">
                <a16:creationId xmlns:a16="http://schemas.microsoft.com/office/drawing/2014/main" id="{845EA5B8-D7A5-3B6B-C0B6-822211B26759}"/>
              </a:ext>
            </a:extLst>
          </p:cNvPr>
          <p:cNvSpPr/>
          <p:nvPr/>
        </p:nvSpPr>
        <p:spPr>
          <a:xfrm rot="10800000">
            <a:off x="3444373" y="5497116"/>
            <a:ext cx="847580" cy="147338"/>
          </a:xfrm>
          <a:prstGeom prst="triangl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二等辺三角形 25">
            <a:extLst>
              <a:ext uri="{FF2B5EF4-FFF2-40B4-BE49-F238E27FC236}">
                <a16:creationId xmlns:a16="http://schemas.microsoft.com/office/drawing/2014/main" id="{BFE18DC1-9E24-570F-E6E9-F6D4187C30D4}"/>
              </a:ext>
            </a:extLst>
          </p:cNvPr>
          <p:cNvSpPr/>
          <p:nvPr/>
        </p:nvSpPr>
        <p:spPr>
          <a:xfrm rot="10800000">
            <a:off x="3444373" y="7166281"/>
            <a:ext cx="847580" cy="147338"/>
          </a:xfrm>
          <a:prstGeom prst="triangl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3BBF0741-D772-F6BA-FB37-39052C174EB4}"/>
              </a:ext>
            </a:extLst>
          </p:cNvPr>
          <p:cNvSpPr/>
          <p:nvPr/>
        </p:nvSpPr>
        <p:spPr>
          <a:xfrm>
            <a:off x="2627250" y="7397870"/>
            <a:ext cx="1141477" cy="533023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防止措置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730BA92A-8FDE-2E75-1E42-46D0F894DB31}"/>
              </a:ext>
            </a:extLst>
          </p:cNvPr>
          <p:cNvSpPr/>
          <p:nvPr/>
        </p:nvSpPr>
        <p:spPr>
          <a:xfrm>
            <a:off x="4024341" y="7397870"/>
            <a:ext cx="1141477" cy="533023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保護・支援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FBF368C-73BF-004D-B1CB-FF30FBBE3846}"/>
              </a:ext>
            </a:extLst>
          </p:cNvPr>
          <p:cNvSpPr/>
          <p:nvPr/>
        </p:nvSpPr>
        <p:spPr>
          <a:xfrm>
            <a:off x="2062702" y="8209802"/>
            <a:ext cx="3894635" cy="53302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チーム会議⑤</a:t>
            </a:r>
            <a:endParaRPr kumimoji="1" lang="en-US" altLang="ja-JP" sz="14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⇒　再発防止策の検討</a:t>
            </a:r>
          </a:p>
        </p:txBody>
      </p:sp>
      <p:sp>
        <p:nvSpPr>
          <p:cNvPr id="30" name="二等辺三角形 29">
            <a:extLst>
              <a:ext uri="{FF2B5EF4-FFF2-40B4-BE49-F238E27FC236}">
                <a16:creationId xmlns:a16="http://schemas.microsoft.com/office/drawing/2014/main" id="{BE70057B-97AD-D01D-B911-242EF152866D}"/>
              </a:ext>
            </a:extLst>
          </p:cNvPr>
          <p:cNvSpPr/>
          <p:nvPr/>
        </p:nvSpPr>
        <p:spPr>
          <a:xfrm rot="10800000">
            <a:off x="3442804" y="8007155"/>
            <a:ext cx="847580" cy="147338"/>
          </a:xfrm>
          <a:prstGeom prst="triangl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二等辺三角形 30">
            <a:extLst>
              <a:ext uri="{FF2B5EF4-FFF2-40B4-BE49-F238E27FC236}">
                <a16:creationId xmlns:a16="http://schemas.microsoft.com/office/drawing/2014/main" id="{085791DD-96B0-777A-2615-4FCCBED0EB43}"/>
              </a:ext>
            </a:extLst>
          </p:cNvPr>
          <p:cNvSpPr/>
          <p:nvPr/>
        </p:nvSpPr>
        <p:spPr>
          <a:xfrm rot="10800000">
            <a:off x="3442804" y="8824859"/>
            <a:ext cx="847580" cy="147338"/>
          </a:xfrm>
          <a:prstGeom prst="triangl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E758A5E2-4B16-D110-1978-C39FB26B6E48}"/>
              </a:ext>
            </a:extLst>
          </p:cNvPr>
          <p:cNvSpPr/>
          <p:nvPr/>
        </p:nvSpPr>
        <p:spPr>
          <a:xfrm>
            <a:off x="3234926" y="9086313"/>
            <a:ext cx="1287840" cy="533023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再発防止策の実施</a:t>
            </a:r>
          </a:p>
        </p:txBody>
      </p:sp>
      <p:sp>
        <p:nvSpPr>
          <p:cNvPr id="61" name="四角形: 角を丸くする 60">
            <a:extLst>
              <a:ext uri="{FF2B5EF4-FFF2-40B4-BE49-F238E27FC236}">
                <a16:creationId xmlns:a16="http://schemas.microsoft.com/office/drawing/2014/main" id="{40FD2DB0-03B1-ED05-C53A-FE8CF620E567}"/>
              </a:ext>
            </a:extLst>
          </p:cNvPr>
          <p:cNvSpPr/>
          <p:nvPr/>
        </p:nvSpPr>
        <p:spPr>
          <a:xfrm>
            <a:off x="1494080" y="1776516"/>
            <a:ext cx="4699352" cy="1767599"/>
          </a:xfrm>
          <a:prstGeom prst="round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二等辺三角形 13">
            <a:extLst>
              <a:ext uri="{FF2B5EF4-FFF2-40B4-BE49-F238E27FC236}">
                <a16:creationId xmlns:a16="http://schemas.microsoft.com/office/drawing/2014/main" id="{3CD734DB-8369-87D8-37B7-84C5E10A3E9C}"/>
              </a:ext>
            </a:extLst>
          </p:cNvPr>
          <p:cNvSpPr/>
          <p:nvPr/>
        </p:nvSpPr>
        <p:spPr>
          <a:xfrm rot="10800000">
            <a:off x="3434224" y="3700058"/>
            <a:ext cx="847580" cy="147338"/>
          </a:xfrm>
          <a:prstGeom prst="triangl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矢印: 五方向 61">
            <a:extLst>
              <a:ext uri="{FF2B5EF4-FFF2-40B4-BE49-F238E27FC236}">
                <a16:creationId xmlns:a16="http://schemas.microsoft.com/office/drawing/2014/main" id="{096655FF-A7DC-F93A-F509-0F03DE757903}"/>
              </a:ext>
            </a:extLst>
          </p:cNvPr>
          <p:cNvSpPr/>
          <p:nvPr/>
        </p:nvSpPr>
        <p:spPr>
          <a:xfrm rot="16200000" flipH="1">
            <a:off x="-331275" y="4811847"/>
            <a:ext cx="2305255" cy="900000"/>
          </a:xfrm>
          <a:prstGeom prst="homePlate">
            <a:avLst>
              <a:gd name="adj" fmla="val 17113"/>
            </a:avLst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wrap="none"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(2)</a:t>
            </a: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調査</a:t>
            </a:r>
          </a:p>
        </p:txBody>
      </p:sp>
      <p:sp>
        <p:nvSpPr>
          <p:cNvPr id="63" name="矢印: 五方向 62">
            <a:extLst>
              <a:ext uri="{FF2B5EF4-FFF2-40B4-BE49-F238E27FC236}">
                <a16:creationId xmlns:a16="http://schemas.microsoft.com/office/drawing/2014/main" id="{598B8511-00B4-E538-A872-4F34BCF915F5}"/>
              </a:ext>
            </a:extLst>
          </p:cNvPr>
          <p:cNvSpPr/>
          <p:nvPr/>
        </p:nvSpPr>
        <p:spPr>
          <a:xfrm rot="16200000" flipH="1">
            <a:off x="-843748" y="7627109"/>
            <a:ext cx="3325274" cy="900000"/>
          </a:xfrm>
          <a:prstGeom prst="homePlate">
            <a:avLst>
              <a:gd name="adj" fmla="val 17113"/>
            </a:avLst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wrap="none"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(3)</a:t>
            </a: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調査を</a:t>
            </a:r>
            <a:endParaRPr kumimoji="1" lang="en-US" altLang="ja-JP" sz="16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踏まえた</a:t>
            </a:r>
            <a:endParaRPr kumimoji="1" lang="en-US" altLang="ja-JP" sz="16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対応</a:t>
            </a:r>
            <a:endParaRPr kumimoji="1" lang="en-US" altLang="ja-JP" sz="16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24" name="矢印: 五方向 1023">
            <a:extLst>
              <a:ext uri="{FF2B5EF4-FFF2-40B4-BE49-F238E27FC236}">
                <a16:creationId xmlns:a16="http://schemas.microsoft.com/office/drawing/2014/main" id="{700885E9-DD59-0CBF-1A18-B7FEE48E2BF3}"/>
              </a:ext>
            </a:extLst>
          </p:cNvPr>
          <p:cNvSpPr/>
          <p:nvPr/>
        </p:nvSpPr>
        <p:spPr>
          <a:xfrm rot="16200000" flipH="1">
            <a:off x="-322216" y="2503627"/>
            <a:ext cx="2287782" cy="900000"/>
          </a:xfrm>
          <a:prstGeom prst="homePlate">
            <a:avLst>
              <a:gd name="adj" fmla="val 17113"/>
            </a:avLst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wrap="none"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(1)</a:t>
            </a: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初期対応</a:t>
            </a:r>
            <a:endParaRPr kumimoji="1" lang="en-US" altLang="ja-JP" sz="16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030" name="グループ化 1029">
            <a:extLst>
              <a:ext uri="{FF2B5EF4-FFF2-40B4-BE49-F238E27FC236}">
                <a16:creationId xmlns:a16="http://schemas.microsoft.com/office/drawing/2014/main" id="{3F64270F-018C-14F3-AB2A-5B94870AFE6C}"/>
              </a:ext>
            </a:extLst>
          </p:cNvPr>
          <p:cNvGrpSpPr/>
          <p:nvPr/>
        </p:nvGrpSpPr>
        <p:grpSpPr>
          <a:xfrm>
            <a:off x="2366850" y="3222839"/>
            <a:ext cx="623009" cy="215444"/>
            <a:chOff x="-1226372" y="3666262"/>
            <a:chExt cx="705775" cy="292862"/>
          </a:xfrm>
        </p:grpSpPr>
        <p:sp>
          <p:nvSpPr>
            <p:cNvPr id="1028" name="フローチャート: 端子 1027">
              <a:extLst>
                <a:ext uri="{FF2B5EF4-FFF2-40B4-BE49-F238E27FC236}">
                  <a16:creationId xmlns:a16="http://schemas.microsoft.com/office/drawing/2014/main" id="{EDBF773E-C316-73D3-ECDE-10136242294A}"/>
                </a:ext>
              </a:extLst>
            </p:cNvPr>
            <p:cNvSpPr/>
            <p:nvPr/>
          </p:nvSpPr>
          <p:spPr>
            <a:xfrm>
              <a:off x="-1226372" y="3727525"/>
              <a:ext cx="661596" cy="193005"/>
            </a:xfrm>
            <a:prstGeom prst="flowChartTerminator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 b="1" dirty="0"/>
            </a:p>
          </p:txBody>
        </p:sp>
        <p:sp>
          <p:nvSpPr>
            <p:cNvPr id="1029" name="テキスト ボックス 1028">
              <a:extLst>
                <a:ext uri="{FF2B5EF4-FFF2-40B4-BE49-F238E27FC236}">
                  <a16:creationId xmlns:a16="http://schemas.microsoft.com/office/drawing/2014/main" id="{6E6D1239-A526-F02D-A5CF-7CDEF7832B99}"/>
                </a:ext>
              </a:extLst>
            </p:cNvPr>
            <p:cNvSpPr txBox="1"/>
            <p:nvPr/>
          </p:nvSpPr>
          <p:spPr>
            <a:xfrm>
              <a:off x="-1208091" y="3666262"/>
              <a:ext cx="687494" cy="292862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kumimoji="1" lang="ja-JP" altLang="en-US" sz="8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▶（１）（ア）</a:t>
              </a:r>
            </a:p>
          </p:txBody>
        </p:sp>
      </p:grpSp>
      <p:grpSp>
        <p:nvGrpSpPr>
          <p:cNvPr id="1034" name="グループ化 1033">
            <a:extLst>
              <a:ext uri="{FF2B5EF4-FFF2-40B4-BE49-F238E27FC236}">
                <a16:creationId xmlns:a16="http://schemas.microsoft.com/office/drawing/2014/main" id="{305FCA5E-ED8C-A7C9-52DF-900251008C8F}"/>
              </a:ext>
            </a:extLst>
          </p:cNvPr>
          <p:cNvGrpSpPr/>
          <p:nvPr/>
        </p:nvGrpSpPr>
        <p:grpSpPr>
          <a:xfrm>
            <a:off x="3789503" y="3214914"/>
            <a:ext cx="623009" cy="215444"/>
            <a:chOff x="-1226372" y="3666255"/>
            <a:chExt cx="705775" cy="292861"/>
          </a:xfrm>
        </p:grpSpPr>
        <p:sp>
          <p:nvSpPr>
            <p:cNvPr id="1035" name="フローチャート: 端子 1034">
              <a:extLst>
                <a:ext uri="{FF2B5EF4-FFF2-40B4-BE49-F238E27FC236}">
                  <a16:creationId xmlns:a16="http://schemas.microsoft.com/office/drawing/2014/main" id="{A2AEB501-C4CA-6CBC-EF47-3FEF03A77F2C}"/>
                </a:ext>
              </a:extLst>
            </p:cNvPr>
            <p:cNvSpPr/>
            <p:nvPr/>
          </p:nvSpPr>
          <p:spPr>
            <a:xfrm>
              <a:off x="-1226372" y="3727525"/>
              <a:ext cx="661596" cy="193005"/>
            </a:xfrm>
            <a:prstGeom prst="flowChartTerminator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 b="1" dirty="0"/>
            </a:p>
          </p:txBody>
        </p:sp>
        <p:sp>
          <p:nvSpPr>
            <p:cNvPr id="1036" name="テキスト ボックス 1035">
              <a:extLst>
                <a:ext uri="{FF2B5EF4-FFF2-40B4-BE49-F238E27FC236}">
                  <a16:creationId xmlns:a16="http://schemas.microsoft.com/office/drawing/2014/main" id="{81CCB285-A233-89C9-DF8F-1ED1C7E3F17D}"/>
                </a:ext>
              </a:extLst>
            </p:cNvPr>
            <p:cNvSpPr txBox="1"/>
            <p:nvPr/>
          </p:nvSpPr>
          <p:spPr>
            <a:xfrm>
              <a:off x="-1208091" y="3666255"/>
              <a:ext cx="687494" cy="292861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kumimoji="1" lang="ja-JP" altLang="en-US" sz="8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▶（１）（イ）</a:t>
              </a:r>
            </a:p>
          </p:txBody>
        </p:sp>
      </p:grpSp>
      <p:grpSp>
        <p:nvGrpSpPr>
          <p:cNvPr id="1037" name="グループ化 1036">
            <a:extLst>
              <a:ext uri="{FF2B5EF4-FFF2-40B4-BE49-F238E27FC236}">
                <a16:creationId xmlns:a16="http://schemas.microsoft.com/office/drawing/2014/main" id="{1D9FA22E-835A-CAB9-2663-7C92413BC385}"/>
              </a:ext>
            </a:extLst>
          </p:cNvPr>
          <p:cNvGrpSpPr/>
          <p:nvPr/>
        </p:nvGrpSpPr>
        <p:grpSpPr>
          <a:xfrm>
            <a:off x="3163698" y="5192961"/>
            <a:ext cx="623009" cy="215444"/>
            <a:chOff x="-1226372" y="3666255"/>
            <a:chExt cx="705775" cy="292861"/>
          </a:xfrm>
        </p:grpSpPr>
        <p:sp>
          <p:nvSpPr>
            <p:cNvPr id="1038" name="フローチャート: 端子 1037">
              <a:extLst>
                <a:ext uri="{FF2B5EF4-FFF2-40B4-BE49-F238E27FC236}">
                  <a16:creationId xmlns:a16="http://schemas.microsoft.com/office/drawing/2014/main" id="{E669BA60-B050-6E91-8392-9A677A0D8868}"/>
                </a:ext>
              </a:extLst>
            </p:cNvPr>
            <p:cNvSpPr/>
            <p:nvPr/>
          </p:nvSpPr>
          <p:spPr>
            <a:xfrm>
              <a:off x="-1226372" y="3727525"/>
              <a:ext cx="661596" cy="193005"/>
            </a:xfrm>
            <a:prstGeom prst="flowChartTerminator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 b="1" dirty="0"/>
            </a:p>
          </p:txBody>
        </p:sp>
        <p:sp>
          <p:nvSpPr>
            <p:cNvPr id="1039" name="テキスト ボックス 1038">
              <a:extLst>
                <a:ext uri="{FF2B5EF4-FFF2-40B4-BE49-F238E27FC236}">
                  <a16:creationId xmlns:a16="http://schemas.microsoft.com/office/drawing/2014/main" id="{33560BE6-E3D3-0AB0-9AFA-E0872547F044}"/>
                </a:ext>
              </a:extLst>
            </p:cNvPr>
            <p:cNvSpPr txBox="1"/>
            <p:nvPr/>
          </p:nvSpPr>
          <p:spPr>
            <a:xfrm>
              <a:off x="-1208091" y="3666255"/>
              <a:ext cx="687494" cy="292861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kumimoji="1" lang="ja-JP" altLang="en-US" sz="8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▶（２）（ア）</a:t>
              </a:r>
            </a:p>
          </p:txBody>
        </p:sp>
      </p:grpSp>
      <p:grpSp>
        <p:nvGrpSpPr>
          <p:cNvPr id="1040" name="グループ化 1039">
            <a:extLst>
              <a:ext uri="{FF2B5EF4-FFF2-40B4-BE49-F238E27FC236}">
                <a16:creationId xmlns:a16="http://schemas.microsoft.com/office/drawing/2014/main" id="{9757DEA9-857A-CF04-E086-DBA29DCE5655}"/>
              </a:ext>
            </a:extLst>
          </p:cNvPr>
          <p:cNvGrpSpPr/>
          <p:nvPr/>
        </p:nvGrpSpPr>
        <p:grpSpPr>
          <a:xfrm>
            <a:off x="4529512" y="5187240"/>
            <a:ext cx="623009" cy="215444"/>
            <a:chOff x="-1226372" y="3666255"/>
            <a:chExt cx="705775" cy="292861"/>
          </a:xfrm>
        </p:grpSpPr>
        <p:sp>
          <p:nvSpPr>
            <p:cNvPr id="1041" name="フローチャート: 端子 1040">
              <a:extLst>
                <a:ext uri="{FF2B5EF4-FFF2-40B4-BE49-F238E27FC236}">
                  <a16:creationId xmlns:a16="http://schemas.microsoft.com/office/drawing/2014/main" id="{79904434-22AA-A99C-B68D-4CF208DDA3C6}"/>
                </a:ext>
              </a:extLst>
            </p:cNvPr>
            <p:cNvSpPr/>
            <p:nvPr/>
          </p:nvSpPr>
          <p:spPr>
            <a:xfrm>
              <a:off x="-1226372" y="3727525"/>
              <a:ext cx="661596" cy="193005"/>
            </a:xfrm>
            <a:prstGeom prst="flowChartTerminator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 b="1" dirty="0"/>
            </a:p>
          </p:txBody>
        </p:sp>
        <p:sp>
          <p:nvSpPr>
            <p:cNvPr id="1042" name="テキスト ボックス 1041">
              <a:extLst>
                <a:ext uri="{FF2B5EF4-FFF2-40B4-BE49-F238E27FC236}">
                  <a16:creationId xmlns:a16="http://schemas.microsoft.com/office/drawing/2014/main" id="{E20805AC-6707-FDE2-C482-461C6416BCE4}"/>
                </a:ext>
              </a:extLst>
            </p:cNvPr>
            <p:cNvSpPr txBox="1"/>
            <p:nvPr/>
          </p:nvSpPr>
          <p:spPr>
            <a:xfrm>
              <a:off x="-1208091" y="3666255"/>
              <a:ext cx="687494" cy="292861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kumimoji="1" lang="ja-JP" altLang="en-US" sz="8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▶（２）（イ）</a:t>
              </a:r>
            </a:p>
          </p:txBody>
        </p:sp>
      </p:grpSp>
      <p:grpSp>
        <p:nvGrpSpPr>
          <p:cNvPr id="1046" name="グループ化 1045">
            <a:extLst>
              <a:ext uri="{FF2B5EF4-FFF2-40B4-BE49-F238E27FC236}">
                <a16:creationId xmlns:a16="http://schemas.microsoft.com/office/drawing/2014/main" id="{17243B81-FB99-25AC-C4FA-FA8AF626EEC3}"/>
              </a:ext>
            </a:extLst>
          </p:cNvPr>
          <p:cNvGrpSpPr/>
          <p:nvPr/>
        </p:nvGrpSpPr>
        <p:grpSpPr>
          <a:xfrm>
            <a:off x="3124700" y="7711792"/>
            <a:ext cx="623009" cy="215444"/>
            <a:chOff x="-1226372" y="3666255"/>
            <a:chExt cx="705775" cy="292861"/>
          </a:xfrm>
        </p:grpSpPr>
        <p:sp>
          <p:nvSpPr>
            <p:cNvPr id="1047" name="フローチャート: 端子 1046">
              <a:extLst>
                <a:ext uri="{FF2B5EF4-FFF2-40B4-BE49-F238E27FC236}">
                  <a16:creationId xmlns:a16="http://schemas.microsoft.com/office/drawing/2014/main" id="{E3440F8A-C689-1881-F78D-94C2C19292E4}"/>
                </a:ext>
              </a:extLst>
            </p:cNvPr>
            <p:cNvSpPr/>
            <p:nvPr/>
          </p:nvSpPr>
          <p:spPr>
            <a:xfrm>
              <a:off x="-1226372" y="3727525"/>
              <a:ext cx="661596" cy="193005"/>
            </a:xfrm>
            <a:prstGeom prst="flowChartTerminator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 b="1" dirty="0"/>
            </a:p>
          </p:txBody>
        </p:sp>
        <p:sp>
          <p:nvSpPr>
            <p:cNvPr id="1048" name="テキスト ボックス 1047">
              <a:extLst>
                <a:ext uri="{FF2B5EF4-FFF2-40B4-BE49-F238E27FC236}">
                  <a16:creationId xmlns:a16="http://schemas.microsoft.com/office/drawing/2014/main" id="{4E61C46E-4663-1282-46ED-6EEE255229B9}"/>
                </a:ext>
              </a:extLst>
            </p:cNvPr>
            <p:cNvSpPr txBox="1"/>
            <p:nvPr/>
          </p:nvSpPr>
          <p:spPr>
            <a:xfrm>
              <a:off x="-1208091" y="3666255"/>
              <a:ext cx="687494" cy="292861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kumimoji="1" lang="ja-JP" altLang="en-US" sz="8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▶（３）（ア）</a:t>
              </a:r>
            </a:p>
          </p:txBody>
        </p:sp>
      </p:grpSp>
      <p:grpSp>
        <p:nvGrpSpPr>
          <p:cNvPr id="1049" name="グループ化 1048">
            <a:extLst>
              <a:ext uri="{FF2B5EF4-FFF2-40B4-BE49-F238E27FC236}">
                <a16:creationId xmlns:a16="http://schemas.microsoft.com/office/drawing/2014/main" id="{451DFE7D-EE48-CA3F-A9FA-0C207C1CC255}"/>
              </a:ext>
            </a:extLst>
          </p:cNvPr>
          <p:cNvGrpSpPr/>
          <p:nvPr/>
        </p:nvGrpSpPr>
        <p:grpSpPr>
          <a:xfrm>
            <a:off x="4537580" y="7723792"/>
            <a:ext cx="623009" cy="215444"/>
            <a:chOff x="-1226372" y="3666255"/>
            <a:chExt cx="705775" cy="292861"/>
          </a:xfrm>
        </p:grpSpPr>
        <p:sp>
          <p:nvSpPr>
            <p:cNvPr id="1050" name="フローチャート: 端子 1049">
              <a:extLst>
                <a:ext uri="{FF2B5EF4-FFF2-40B4-BE49-F238E27FC236}">
                  <a16:creationId xmlns:a16="http://schemas.microsoft.com/office/drawing/2014/main" id="{9825ED6F-5B82-8C53-8CCC-BB22F827E077}"/>
                </a:ext>
              </a:extLst>
            </p:cNvPr>
            <p:cNvSpPr/>
            <p:nvPr/>
          </p:nvSpPr>
          <p:spPr>
            <a:xfrm>
              <a:off x="-1226372" y="3727525"/>
              <a:ext cx="661596" cy="193005"/>
            </a:xfrm>
            <a:prstGeom prst="flowChartTerminator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 b="1" dirty="0"/>
            </a:p>
          </p:txBody>
        </p:sp>
        <p:sp>
          <p:nvSpPr>
            <p:cNvPr id="1051" name="テキスト ボックス 1050">
              <a:extLst>
                <a:ext uri="{FF2B5EF4-FFF2-40B4-BE49-F238E27FC236}">
                  <a16:creationId xmlns:a16="http://schemas.microsoft.com/office/drawing/2014/main" id="{83C16477-CF6F-67A2-3932-6AB0F5E47630}"/>
                </a:ext>
              </a:extLst>
            </p:cNvPr>
            <p:cNvSpPr txBox="1"/>
            <p:nvPr/>
          </p:nvSpPr>
          <p:spPr>
            <a:xfrm>
              <a:off x="-1226372" y="3666255"/>
              <a:ext cx="705775" cy="292861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kumimoji="1" lang="ja-JP" altLang="en-US" sz="8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▶（３）（イ）</a:t>
              </a:r>
            </a:p>
          </p:txBody>
        </p:sp>
      </p:grpSp>
      <p:grpSp>
        <p:nvGrpSpPr>
          <p:cNvPr id="1052" name="グループ化 1051">
            <a:extLst>
              <a:ext uri="{FF2B5EF4-FFF2-40B4-BE49-F238E27FC236}">
                <a16:creationId xmlns:a16="http://schemas.microsoft.com/office/drawing/2014/main" id="{7625B138-87F0-17D6-9CAA-40D1ABD94FBE}"/>
              </a:ext>
            </a:extLst>
          </p:cNvPr>
          <p:cNvGrpSpPr/>
          <p:nvPr/>
        </p:nvGrpSpPr>
        <p:grpSpPr>
          <a:xfrm>
            <a:off x="3834639" y="9415141"/>
            <a:ext cx="661125" cy="215444"/>
            <a:chOff x="-1236701" y="3666255"/>
            <a:chExt cx="748955" cy="292861"/>
          </a:xfrm>
        </p:grpSpPr>
        <p:sp>
          <p:nvSpPr>
            <p:cNvPr id="1053" name="フローチャート: 端子 1052">
              <a:extLst>
                <a:ext uri="{FF2B5EF4-FFF2-40B4-BE49-F238E27FC236}">
                  <a16:creationId xmlns:a16="http://schemas.microsoft.com/office/drawing/2014/main" id="{212DF181-B28C-040F-EA11-3B2FF1034375}"/>
                </a:ext>
              </a:extLst>
            </p:cNvPr>
            <p:cNvSpPr/>
            <p:nvPr/>
          </p:nvSpPr>
          <p:spPr>
            <a:xfrm>
              <a:off x="-1226372" y="3727525"/>
              <a:ext cx="661596" cy="193005"/>
            </a:xfrm>
            <a:prstGeom prst="flowChartTerminator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 b="1" dirty="0"/>
            </a:p>
          </p:txBody>
        </p:sp>
        <p:sp>
          <p:nvSpPr>
            <p:cNvPr id="1054" name="テキスト ボックス 1053">
              <a:extLst>
                <a:ext uri="{FF2B5EF4-FFF2-40B4-BE49-F238E27FC236}">
                  <a16:creationId xmlns:a16="http://schemas.microsoft.com/office/drawing/2014/main" id="{068D5C03-0665-9D57-902E-C957CB5D8DBB}"/>
                </a:ext>
              </a:extLst>
            </p:cNvPr>
            <p:cNvSpPr txBox="1"/>
            <p:nvPr/>
          </p:nvSpPr>
          <p:spPr>
            <a:xfrm>
              <a:off x="-1236701" y="3666255"/>
              <a:ext cx="748955" cy="292861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kumimoji="1" lang="ja-JP" altLang="en-US" sz="8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▶（３）（ウ）</a:t>
              </a:r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0F749D4-B141-C622-40D1-CCDEF11F8F9A}"/>
              </a:ext>
            </a:extLst>
          </p:cNvPr>
          <p:cNvSpPr/>
          <p:nvPr/>
        </p:nvSpPr>
        <p:spPr>
          <a:xfrm>
            <a:off x="2004498" y="5734877"/>
            <a:ext cx="3894635" cy="533023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チーム会議③</a:t>
            </a:r>
            <a:endParaRPr kumimoji="1" lang="en-US" altLang="ja-JP" sz="14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⇒　事実の有無の評価</a:t>
            </a: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03FDBA4E-629D-1345-5FE6-346F1D816DE1}"/>
              </a:ext>
            </a:extLst>
          </p:cNvPr>
          <p:cNvGrpSpPr/>
          <p:nvPr/>
        </p:nvGrpSpPr>
        <p:grpSpPr>
          <a:xfrm>
            <a:off x="3827562" y="6027070"/>
            <a:ext cx="751796" cy="215444"/>
            <a:chOff x="-1226372" y="3666255"/>
            <a:chExt cx="488712" cy="292861"/>
          </a:xfrm>
        </p:grpSpPr>
        <p:sp>
          <p:nvSpPr>
            <p:cNvPr id="18" name="フローチャート: 端子 17">
              <a:extLst>
                <a:ext uri="{FF2B5EF4-FFF2-40B4-BE49-F238E27FC236}">
                  <a16:creationId xmlns:a16="http://schemas.microsoft.com/office/drawing/2014/main" id="{1704D3FD-B16A-F8A6-35AB-EFA43F5E104D}"/>
                </a:ext>
              </a:extLst>
            </p:cNvPr>
            <p:cNvSpPr/>
            <p:nvPr/>
          </p:nvSpPr>
          <p:spPr>
            <a:xfrm>
              <a:off x="-1226372" y="3727524"/>
              <a:ext cx="421486" cy="193005"/>
            </a:xfrm>
            <a:prstGeom prst="flowChartTerminator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 b="1" dirty="0"/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9540F645-F2B2-3A41-EB4E-06748C0CAFA2}"/>
                </a:ext>
              </a:extLst>
            </p:cNvPr>
            <p:cNvSpPr txBox="1"/>
            <p:nvPr/>
          </p:nvSpPr>
          <p:spPr>
            <a:xfrm>
              <a:off x="-1208091" y="3666255"/>
              <a:ext cx="470431" cy="292861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kumimoji="1" lang="ja-JP" altLang="en-US" sz="8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▶（２）（ウ）</a:t>
              </a:r>
            </a:p>
          </p:txBody>
        </p:sp>
      </p:grpSp>
      <p:sp>
        <p:nvSpPr>
          <p:cNvPr id="23" name="二等辺三角形 22">
            <a:extLst>
              <a:ext uri="{FF2B5EF4-FFF2-40B4-BE49-F238E27FC236}">
                <a16:creationId xmlns:a16="http://schemas.microsoft.com/office/drawing/2014/main" id="{73C50EBF-7B08-C22F-89DA-220300A7DFB3}"/>
              </a:ext>
            </a:extLst>
          </p:cNvPr>
          <p:cNvSpPr/>
          <p:nvPr/>
        </p:nvSpPr>
        <p:spPr>
          <a:xfrm rot="10800000">
            <a:off x="3442804" y="6304123"/>
            <a:ext cx="847580" cy="147338"/>
          </a:xfrm>
          <a:prstGeom prst="triangl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04702C23-8771-005A-1E84-70A33673E927}"/>
              </a:ext>
            </a:extLst>
          </p:cNvPr>
          <p:cNvSpPr txBox="1"/>
          <p:nvPr/>
        </p:nvSpPr>
        <p:spPr>
          <a:xfrm>
            <a:off x="4257988" y="3556379"/>
            <a:ext cx="246201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/>
            <a:r>
              <a:rPr kumimoji="1" lang="en-US" altLang="ja-JP" sz="11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1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初期対応の段階から、必要に応じて保護・支援を実施する。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297EBB9D-1938-13F2-BBC1-88BA52FBA083}"/>
              </a:ext>
            </a:extLst>
          </p:cNvPr>
          <p:cNvSpPr txBox="1"/>
          <p:nvPr/>
        </p:nvSpPr>
        <p:spPr>
          <a:xfrm>
            <a:off x="175848" y="38166"/>
            <a:ext cx="516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〇〇（事業者名）における対応フロー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2B442F8-273B-650A-B7C8-48DE555F06B3}"/>
              </a:ext>
            </a:extLst>
          </p:cNvPr>
          <p:cNvSpPr txBox="1"/>
          <p:nvPr/>
        </p:nvSpPr>
        <p:spPr>
          <a:xfrm>
            <a:off x="5863929" y="58842"/>
            <a:ext cx="80195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別紙</a:t>
            </a:r>
          </a:p>
        </p:txBody>
      </p:sp>
    </p:spTree>
    <p:extLst>
      <p:ext uri="{BB962C8B-B14F-4D97-AF65-F5344CB8AC3E}">
        <p14:creationId xmlns:p14="http://schemas.microsoft.com/office/powerpoint/2010/main" val="4079176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195</Words>
  <Application>Microsoft Office PowerPoint</Application>
  <PresentationFormat>A4 210 x 297 mm</PresentationFormat>
  <Paragraphs>67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2026-04-16T03:05:45Z</dcterms:created>
  <dcterms:modified xsi:type="dcterms:W3CDTF">2026-04-16T03:05:49Z</dcterms:modified>
</cp:coreProperties>
</file>