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147481640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831"/>
    <a:srgbClr val="FEF9BA"/>
    <a:srgbClr val="F7F39F"/>
    <a:srgbClr val="FBF270"/>
    <a:srgbClr val="60C0B8"/>
    <a:srgbClr val="F6D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8AFA35-5633-40D9-96A2-13A207671C5F}" v="3" dt="2026-04-15T22:05:34.0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25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D9752-CFA1-4E4E-82C3-E9FD8B0228C7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A5B95-15CD-49BF-A4C2-F16DE47A2F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828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B5997-3B6F-6B98-2498-ACAC0F06B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B3048F8-EBC1-A346-8D42-D6EC769717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CD0AC2A-F3D9-FE35-F2A0-820B0BCF92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0FE3ED-E690-53C8-AEB6-F07ECDAE81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7205">
              <a:defRPr/>
            </a:pPr>
            <a:fld id="{F3617346-C7DE-4383-8500-B2F2252313AD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77205">
                <a:defRPr/>
              </a:pPr>
              <a:t>1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5951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48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74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07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8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47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84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69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49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344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027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58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588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32397-4194-E8CB-E62F-949619FEC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 descr="バイク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0039F4E-4D37-6684-3415-5AF062255F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761" y="3091891"/>
            <a:ext cx="1899986" cy="1899986"/>
          </a:xfrm>
          <a:prstGeom prst="rect">
            <a:avLst/>
          </a:prstGeom>
        </p:spPr>
      </p:pic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17D371B4-540B-147C-DB93-F6C7F8B42C26}"/>
              </a:ext>
            </a:extLst>
          </p:cNvPr>
          <p:cNvGrpSpPr/>
          <p:nvPr/>
        </p:nvGrpSpPr>
        <p:grpSpPr>
          <a:xfrm>
            <a:off x="111723" y="6171763"/>
            <a:ext cx="1623392" cy="1172437"/>
            <a:chOff x="-443534" y="2805833"/>
            <a:chExt cx="2582546" cy="1800000"/>
          </a:xfrm>
        </p:grpSpPr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CDABC741-32C5-1140-9611-A9BEF395D3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012" y="2805833"/>
              <a:ext cx="1800000" cy="1800000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A17C62EF-1CA0-FCF9-32C0-235CB471CA2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832" y="3004955"/>
              <a:ext cx="1476000" cy="1476000"/>
            </a:xfrm>
            <a:prstGeom prst="rect">
              <a:avLst/>
            </a:prstGeom>
          </p:spPr>
        </p:pic>
        <p:pic>
          <p:nvPicPr>
            <p:cNvPr id="21" name="図 20" descr="光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2FCDFFA-44D0-3C84-17FE-0B91BD63356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43534" y="2913833"/>
              <a:ext cx="1584000" cy="1584000"/>
            </a:xfrm>
            <a:prstGeom prst="rect">
              <a:avLst/>
            </a:prstGeom>
          </p:spPr>
        </p:pic>
      </p:grpSp>
      <p:pic>
        <p:nvPicPr>
          <p:cNvPr id="36" name="図 35" descr="座る, 男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E412F201-AAE9-FF14-4CF7-CF4313FE22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782" y="8820038"/>
            <a:ext cx="1156171" cy="1156171"/>
          </a:xfrm>
          <a:prstGeom prst="rect">
            <a:avLst/>
          </a:prstGeom>
        </p:spPr>
      </p:pic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3D5A17D6-2D8F-EBCC-D2ED-E3EDD27377AC}"/>
              </a:ext>
            </a:extLst>
          </p:cNvPr>
          <p:cNvSpPr/>
          <p:nvPr/>
        </p:nvSpPr>
        <p:spPr>
          <a:xfrm>
            <a:off x="0" y="-10230"/>
            <a:ext cx="6858000" cy="149072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B4FEEFCA-8707-EAE5-890D-A3C85EA5C9E6}"/>
              </a:ext>
            </a:extLst>
          </p:cNvPr>
          <p:cNvSpPr txBox="1"/>
          <p:nvPr/>
        </p:nvSpPr>
        <p:spPr>
          <a:xfrm>
            <a:off x="-291951" y="141623"/>
            <a:ext cx="7427470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8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あなたを守るために、</a:t>
            </a:r>
            <a:endParaRPr kumimoji="1" lang="en-US" altLang="ja-JP" sz="28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8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相談をうけた後はこのように対応します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F3B513D-D74D-D3EC-F9E7-EB4A969E1623}"/>
              </a:ext>
            </a:extLst>
          </p:cNvPr>
          <p:cNvSpPr txBox="1"/>
          <p:nvPr/>
        </p:nvSpPr>
        <p:spPr>
          <a:xfrm>
            <a:off x="315832" y="753672"/>
            <a:ext cx="1277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そうだん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2E84F29-F990-F672-16FF-CB426E90D3AE}"/>
              </a:ext>
            </a:extLst>
          </p:cNvPr>
          <p:cNvSpPr txBox="1"/>
          <p:nvPr/>
        </p:nvSpPr>
        <p:spPr>
          <a:xfrm>
            <a:off x="3091655" y="140935"/>
            <a:ext cx="12776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5466E95C-5BAD-E700-C909-2EE1BC798F29}"/>
              </a:ext>
            </a:extLst>
          </p:cNvPr>
          <p:cNvSpPr txBox="1"/>
          <p:nvPr/>
        </p:nvSpPr>
        <p:spPr>
          <a:xfrm>
            <a:off x="2365894" y="734320"/>
            <a:ext cx="1277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あと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E1F540E-67CE-58ED-B29C-BFBFE9D9795D}"/>
              </a:ext>
            </a:extLst>
          </p:cNvPr>
          <p:cNvSpPr txBox="1"/>
          <p:nvPr/>
        </p:nvSpPr>
        <p:spPr>
          <a:xfrm>
            <a:off x="4824614" y="753671"/>
            <a:ext cx="1277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たいおう</a:t>
            </a: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EEC25E34-9499-7AD6-C28D-3433CB482F8D}"/>
              </a:ext>
            </a:extLst>
          </p:cNvPr>
          <p:cNvGrpSpPr/>
          <p:nvPr/>
        </p:nvGrpSpPr>
        <p:grpSpPr>
          <a:xfrm>
            <a:off x="1487284" y="7343198"/>
            <a:ext cx="5292512" cy="2508373"/>
            <a:chOff x="1487284" y="7343198"/>
            <a:chExt cx="5292512" cy="2508373"/>
          </a:xfrm>
        </p:grpSpPr>
        <p:grpSp>
          <p:nvGrpSpPr>
            <p:cNvPr id="65" name="グループ化 64">
              <a:extLst>
                <a:ext uri="{FF2B5EF4-FFF2-40B4-BE49-F238E27FC236}">
                  <a16:creationId xmlns:a16="http://schemas.microsoft.com/office/drawing/2014/main" id="{2D0E505F-D4B4-FD5F-031C-F8570C13E568}"/>
                </a:ext>
              </a:extLst>
            </p:cNvPr>
            <p:cNvGrpSpPr/>
            <p:nvPr/>
          </p:nvGrpSpPr>
          <p:grpSpPr>
            <a:xfrm>
              <a:off x="1487284" y="7343198"/>
              <a:ext cx="5283874" cy="2508373"/>
              <a:chOff x="-5738511" y="-1276728"/>
              <a:chExt cx="4366911" cy="3057322"/>
            </a:xfrm>
          </p:grpSpPr>
          <p:sp>
            <p:nvSpPr>
              <p:cNvPr id="66" name="四角形: 角を丸くする 65">
                <a:extLst>
                  <a:ext uri="{FF2B5EF4-FFF2-40B4-BE49-F238E27FC236}">
                    <a16:creationId xmlns:a16="http://schemas.microsoft.com/office/drawing/2014/main" id="{D55A1A88-A0B5-AA6A-1DDA-47C90737BDD6}"/>
                  </a:ext>
                </a:extLst>
              </p:cNvPr>
              <p:cNvSpPr/>
              <p:nvPr/>
            </p:nvSpPr>
            <p:spPr>
              <a:xfrm>
                <a:off x="-5738511" y="-1275071"/>
                <a:ext cx="4366911" cy="3055665"/>
              </a:xfrm>
              <a:prstGeom prst="roundRect">
                <a:avLst>
                  <a:gd name="adj" fmla="val 12767"/>
                </a:avLst>
              </a:prstGeom>
              <a:solidFill>
                <a:schemeClr val="bg1"/>
              </a:solid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7" name="四角形: 角を丸くする 66">
                <a:extLst>
                  <a:ext uri="{FF2B5EF4-FFF2-40B4-BE49-F238E27FC236}">
                    <a16:creationId xmlns:a16="http://schemas.microsoft.com/office/drawing/2014/main" id="{28005EE0-5BD0-1EE1-06A6-98CDA9D926FB}"/>
                  </a:ext>
                </a:extLst>
              </p:cNvPr>
              <p:cNvSpPr/>
              <p:nvPr/>
            </p:nvSpPr>
            <p:spPr>
              <a:xfrm>
                <a:off x="-5723559" y="-1276728"/>
                <a:ext cx="4337083" cy="713824"/>
              </a:xfrm>
              <a:prstGeom prst="roundRect">
                <a:avLst>
                  <a:gd name="adj" fmla="val 50000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8" name="正方形/長方形 67">
                <a:extLst>
                  <a:ext uri="{FF2B5EF4-FFF2-40B4-BE49-F238E27FC236}">
                    <a16:creationId xmlns:a16="http://schemas.microsoft.com/office/drawing/2014/main" id="{CF550914-CCBA-FAB0-5A03-5A22A7F843C9}"/>
                  </a:ext>
                </a:extLst>
              </p:cNvPr>
              <p:cNvSpPr/>
              <p:nvPr/>
            </p:nvSpPr>
            <p:spPr>
              <a:xfrm>
                <a:off x="-5731969" y="-902095"/>
                <a:ext cx="4360368" cy="373662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5" name="Rounded Rectangle 135">
              <a:extLst>
                <a:ext uri="{FF2B5EF4-FFF2-40B4-BE49-F238E27FC236}">
                  <a16:creationId xmlns:a16="http://schemas.microsoft.com/office/drawing/2014/main" id="{6F9E9C1C-C34C-B393-4ECE-E773D47C9392}"/>
                </a:ext>
              </a:extLst>
            </p:cNvPr>
            <p:cNvSpPr/>
            <p:nvPr/>
          </p:nvSpPr>
          <p:spPr bwMode="ltGray">
            <a:xfrm>
              <a:off x="1593487" y="7363358"/>
              <a:ext cx="5186309" cy="2461333"/>
            </a:xfrm>
            <a:prstGeom prst="roundRect">
              <a:avLst>
                <a:gd name="adj" fmla="val 7896"/>
              </a:avLst>
            </a:prstGeom>
            <a:noFill/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891839">
                <a:lnSpc>
                  <a:spcPct val="150000"/>
                </a:lnSpc>
                <a:defRPr/>
              </a:pPr>
              <a:r>
                <a:rPr lang="ja-JP" altLang="en-US" sz="2800" b="1" kern="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対応をきめる</a:t>
              </a:r>
              <a:endParaRPr lang="en-US" altLang="ja-JP" sz="28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891839">
                <a:lnSpc>
                  <a:spcPct val="150000"/>
                </a:lnSpc>
                <a:defRPr/>
              </a:pPr>
              <a:r>
                <a:rPr lang="ja-JP" altLang="en-US" sz="2000" kern="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　あなたの意見をききながら、どのように対応するかきめます。</a:t>
              </a:r>
              <a:endParaRPr lang="en-US" altLang="ja-JP" sz="2000" kern="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891839">
                <a:lnSpc>
                  <a:spcPct val="150000"/>
                </a:lnSpc>
                <a:defRPr/>
              </a:pPr>
              <a:r>
                <a:rPr lang="ja-JP" altLang="en-US" sz="2000" kern="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　きめた対応についてはあなたにもおしらせします。</a:t>
              </a:r>
              <a:endParaRPr lang="en-US" altLang="ja-JP" sz="2000" kern="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1A513D6D-4C61-6B77-F660-D4B587FB57F0}"/>
                </a:ext>
              </a:extLst>
            </p:cNvPr>
            <p:cNvSpPr txBox="1"/>
            <p:nvPr/>
          </p:nvSpPr>
          <p:spPr>
            <a:xfrm>
              <a:off x="3129090" y="7370276"/>
              <a:ext cx="127765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たいおう</a:t>
              </a:r>
            </a:p>
          </p:txBody>
        </p:sp>
        <p:sp>
          <p:nvSpPr>
            <p:cNvPr id="79" name="テキスト ボックス 78">
              <a:extLst>
                <a:ext uri="{FF2B5EF4-FFF2-40B4-BE49-F238E27FC236}">
                  <a16:creationId xmlns:a16="http://schemas.microsoft.com/office/drawing/2014/main" id="{D870967D-26CE-4CD8-8AC5-F5A5E4C347ED}"/>
                </a:ext>
              </a:extLst>
            </p:cNvPr>
            <p:cNvSpPr txBox="1"/>
            <p:nvPr/>
          </p:nvSpPr>
          <p:spPr>
            <a:xfrm>
              <a:off x="3004721" y="7976095"/>
              <a:ext cx="12776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いけん</a:t>
              </a:r>
            </a:p>
          </p:txBody>
        </p: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B3B5E23D-4D77-926B-5F33-74724512D28A}"/>
                </a:ext>
              </a:extLst>
            </p:cNvPr>
            <p:cNvSpPr txBox="1"/>
            <p:nvPr/>
          </p:nvSpPr>
          <p:spPr>
            <a:xfrm>
              <a:off x="1676103" y="8421415"/>
              <a:ext cx="12776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たいおう</a:t>
              </a:r>
            </a:p>
          </p:txBody>
        </p:sp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B4C07126-1638-3D88-32CF-81090470F965}"/>
                </a:ext>
              </a:extLst>
            </p:cNvPr>
            <p:cNvSpPr txBox="1"/>
            <p:nvPr/>
          </p:nvSpPr>
          <p:spPr>
            <a:xfrm>
              <a:off x="2742887" y="8888310"/>
              <a:ext cx="12776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たいおう</a:t>
              </a:r>
            </a:p>
          </p:txBody>
        </p:sp>
      </p:grpSp>
      <p:sp>
        <p:nvSpPr>
          <p:cNvPr id="87" name="二等辺三角形 86">
            <a:extLst>
              <a:ext uri="{FF2B5EF4-FFF2-40B4-BE49-F238E27FC236}">
                <a16:creationId xmlns:a16="http://schemas.microsoft.com/office/drawing/2014/main" id="{C2C8D727-B577-D5A7-DEB9-466D29DE6C8E}"/>
              </a:ext>
            </a:extLst>
          </p:cNvPr>
          <p:cNvSpPr/>
          <p:nvPr/>
        </p:nvSpPr>
        <p:spPr>
          <a:xfrm rot="10800000">
            <a:off x="3481572" y="4861531"/>
            <a:ext cx="1448708" cy="230094"/>
          </a:xfrm>
          <a:prstGeom prst="triangle">
            <a:avLst>
              <a:gd name="adj" fmla="val 49483"/>
            </a:avLst>
          </a:prstGeom>
          <a:solidFill>
            <a:srgbClr val="F6D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二等辺三角形 87">
            <a:extLst>
              <a:ext uri="{FF2B5EF4-FFF2-40B4-BE49-F238E27FC236}">
                <a16:creationId xmlns:a16="http://schemas.microsoft.com/office/drawing/2014/main" id="{D3B6D203-81A6-220C-F0CC-093B8FA65420}"/>
              </a:ext>
            </a:extLst>
          </p:cNvPr>
          <p:cNvSpPr/>
          <p:nvPr/>
        </p:nvSpPr>
        <p:spPr>
          <a:xfrm rot="10800000">
            <a:off x="3421784" y="7171262"/>
            <a:ext cx="1448708" cy="173416"/>
          </a:xfrm>
          <a:prstGeom prst="triangle">
            <a:avLst>
              <a:gd name="adj" fmla="val 49483"/>
            </a:avLst>
          </a:prstGeom>
          <a:solidFill>
            <a:srgbClr val="F6D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4F808C1-7ECC-4681-575E-C4111A3312B4}"/>
              </a:ext>
            </a:extLst>
          </p:cNvPr>
          <p:cNvGrpSpPr/>
          <p:nvPr/>
        </p:nvGrpSpPr>
        <p:grpSpPr>
          <a:xfrm>
            <a:off x="118562" y="1493489"/>
            <a:ext cx="6784099" cy="1672916"/>
            <a:chOff x="123031" y="1254699"/>
            <a:chExt cx="6784099" cy="1672916"/>
          </a:xfrm>
        </p:grpSpPr>
        <p:sp>
          <p:nvSpPr>
            <p:cNvPr id="7" name="四角形: 対角を切り取る 6">
              <a:extLst>
                <a:ext uri="{FF2B5EF4-FFF2-40B4-BE49-F238E27FC236}">
                  <a16:creationId xmlns:a16="http://schemas.microsoft.com/office/drawing/2014/main" id="{B9C20B04-3789-C977-E742-652AFE90E6C5}"/>
                </a:ext>
              </a:extLst>
            </p:cNvPr>
            <p:cNvSpPr/>
            <p:nvPr/>
          </p:nvSpPr>
          <p:spPr>
            <a:xfrm>
              <a:off x="123031" y="1303716"/>
              <a:ext cx="6706318" cy="1623899"/>
            </a:xfrm>
            <a:prstGeom prst="snip2DiagRect">
              <a:avLst/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AB80F159-29F9-A6BD-A5E6-0DB790637130}"/>
                </a:ext>
              </a:extLst>
            </p:cNvPr>
            <p:cNvSpPr/>
            <p:nvPr/>
          </p:nvSpPr>
          <p:spPr>
            <a:xfrm>
              <a:off x="1499668" y="2668302"/>
              <a:ext cx="3904115" cy="207056"/>
            </a:xfrm>
            <a:prstGeom prst="rect">
              <a:avLst/>
            </a:prstGeom>
            <a:solidFill>
              <a:srgbClr val="FFFF00">
                <a:alpha val="42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BB4C05F2-FAA1-B1E9-9078-37424951B9B7}"/>
                </a:ext>
              </a:extLst>
            </p:cNvPr>
            <p:cNvSpPr/>
            <p:nvPr/>
          </p:nvSpPr>
          <p:spPr>
            <a:xfrm>
              <a:off x="1378439" y="1632051"/>
              <a:ext cx="4295379" cy="200205"/>
            </a:xfrm>
            <a:prstGeom prst="rect">
              <a:avLst/>
            </a:prstGeom>
            <a:solidFill>
              <a:srgbClr val="FFFF00">
                <a:alpha val="42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11B3AB7D-8484-4293-D700-77C346450B4D}"/>
                </a:ext>
              </a:extLst>
            </p:cNvPr>
            <p:cNvSpPr/>
            <p:nvPr/>
          </p:nvSpPr>
          <p:spPr>
            <a:xfrm>
              <a:off x="200810" y="2177254"/>
              <a:ext cx="6526096" cy="207056"/>
            </a:xfrm>
            <a:prstGeom prst="rect">
              <a:avLst/>
            </a:prstGeom>
            <a:solidFill>
              <a:srgbClr val="FFFF00">
                <a:alpha val="42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9DE18690-8502-6B44-C175-5B43F1CCDBB8}"/>
                </a:ext>
              </a:extLst>
            </p:cNvPr>
            <p:cNvSpPr txBox="1"/>
            <p:nvPr/>
          </p:nvSpPr>
          <p:spPr>
            <a:xfrm>
              <a:off x="200811" y="1254699"/>
              <a:ext cx="6706319" cy="16601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kumimoji="1" lang="ja-JP" altLang="en-US" sz="2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あなたの意見をききながら、</a:t>
              </a:r>
              <a:endParaRPr kumimoji="1"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kumimoji="1" lang="ja-JP" altLang="en-US" sz="2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あなたの安全を守りながら、きちんと対応します。</a:t>
              </a:r>
              <a:endParaRPr kumimoji="1"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kumimoji="1" lang="ja-JP" altLang="en-US" sz="2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なやまずに相談してください。</a:t>
              </a:r>
              <a:endPara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684207C9-7952-66E4-C5E0-844368749E3F}"/>
              </a:ext>
            </a:extLst>
          </p:cNvPr>
          <p:cNvSpPr txBox="1"/>
          <p:nvPr/>
        </p:nvSpPr>
        <p:spPr>
          <a:xfrm>
            <a:off x="2842743" y="1508077"/>
            <a:ext cx="12776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いけん</a:t>
            </a: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4087CB0B-D7A0-45D0-79D4-AD2B25366BD0}"/>
              </a:ext>
            </a:extLst>
          </p:cNvPr>
          <p:cNvSpPr txBox="1"/>
          <p:nvPr/>
        </p:nvSpPr>
        <p:spPr>
          <a:xfrm>
            <a:off x="5183017" y="2044161"/>
            <a:ext cx="12776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たいおう</a:t>
            </a: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D6722DF8-FE56-EB33-A9BB-0A8669FAD3C6}"/>
              </a:ext>
            </a:extLst>
          </p:cNvPr>
          <p:cNvSpPr txBox="1"/>
          <p:nvPr/>
        </p:nvSpPr>
        <p:spPr>
          <a:xfrm>
            <a:off x="2971420" y="2594870"/>
            <a:ext cx="12776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そうだん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100AFF1-74A0-AB82-C058-4E335D0D5AB6}"/>
              </a:ext>
            </a:extLst>
          </p:cNvPr>
          <p:cNvSpPr txBox="1"/>
          <p:nvPr/>
        </p:nvSpPr>
        <p:spPr>
          <a:xfrm>
            <a:off x="1412024" y="2029498"/>
            <a:ext cx="12776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あんぜん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524B469-B8E1-1B36-BC1A-3EDA54EA3487}"/>
              </a:ext>
            </a:extLst>
          </p:cNvPr>
          <p:cNvSpPr txBox="1"/>
          <p:nvPr/>
        </p:nvSpPr>
        <p:spPr>
          <a:xfrm>
            <a:off x="2316761" y="2039920"/>
            <a:ext cx="4647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まも</a:t>
            </a:r>
          </a:p>
        </p:txBody>
      </p:sp>
      <p:pic>
        <p:nvPicPr>
          <p:cNvPr id="16" name="Picture 2" descr="検索・虫眼鏡のアイコン">
            <a:extLst>
              <a:ext uri="{FF2B5EF4-FFF2-40B4-BE49-F238E27FC236}">
                <a16:creationId xmlns:a16="http://schemas.microsoft.com/office/drawing/2014/main" id="{23CE29FA-4A9A-ED05-9174-DE363F19FF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420" y="4905077"/>
            <a:ext cx="1678578" cy="1678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図 21" descr="考える男性のイラスト">
            <a:extLst>
              <a:ext uri="{FF2B5EF4-FFF2-40B4-BE49-F238E27FC236}">
                <a16:creationId xmlns:a16="http://schemas.microsoft.com/office/drawing/2014/main" id="{A1F2A542-87D8-BB32-9E99-FC54AEAE4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3301" y="7612421"/>
            <a:ext cx="1643890" cy="124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59F85B1-0AD1-9ECB-03F5-1A6FE46D31DE}"/>
              </a:ext>
            </a:extLst>
          </p:cNvPr>
          <p:cNvGrpSpPr/>
          <p:nvPr/>
        </p:nvGrpSpPr>
        <p:grpSpPr>
          <a:xfrm>
            <a:off x="1597158" y="3217475"/>
            <a:ext cx="5185185" cy="1628549"/>
            <a:chOff x="1597158" y="3217475"/>
            <a:chExt cx="5185185" cy="1628549"/>
          </a:xfrm>
        </p:grpSpPr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0F5D5601-0C94-CFB3-DC34-932DF9C0EF75}"/>
                </a:ext>
              </a:extLst>
            </p:cNvPr>
            <p:cNvGrpSpPr/>
            <p:nvPr/>
          </p:nvGrpSpPr>
          <p:grpSpPr>
            <a:xfrm>
              <a:off x="1597158" y="3244792"/>
              <a:ext cx="5185185" cy="1601232"/>
              <a:chOff x="-5738511" y="-1275070"/>
              <a:chExt cx="4375944" cy="1940434"/>
            </a:xfrm>
          </p:grpSpPr>
          <p:sp>
            <p:nvSpPr>
              <p:cNvPr id="52" name="四角形: 角を丸くする 51">
                <a:extLst>
                  <a:ext uri="{FF2B5EF4-FFF2-40B4-BE49-F238E27FC236}">
                    <a16:creationId xmlns:a16="http://schemas.microsoft.com/office/drawing/2014/main" id="{2AFB6069-DCE9-6584-4AAF-A5158D879D9A}"/>
                  </a:ext>
                </a:extLst>
              </p:cNvPr>
              <p:cNvSpPr/>
              <p:nvPr/>
            </p:nvSpPr>
            <p:spPr>
              <a:xfrm>
                <a:off x="-5738511" y="-1275070"/>
                <a:ext cx="4366911" cy="194043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58A91306-D60C-8500-A221-2E3599F93E62}"/>
                  </a:ext>
                </a:extLst>
              </p:cNvPr>
              <p:cNvSpPr/>
              <p:nvPr/>
            </p:nvSpPr>
            <p:spPr>
              <a:xfrm>
                <a:off x="-5732316" y="-956344"/>
                <a:ext cx="4369749" cy="42791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D1C54DF4-56A2-3320-5F1D-5EF54DC992BE}"/>
                </a:ext>
              </a:extLst>
            </p:cNvPr>
            <p:cNvSpPr txBox="1"/>
            <p:nvPr/>
          </p:nvSpPr>
          <p:spPr>
            <a:xfrm>
              <a:off x="2389229" y="3814446"/>
              <a:ext cx="12776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なまえ</a:t>
              </a:r>
            </a:p>
          </p:txBody>
        </p:sp>
        <p:sp>
          <p:nvSpPr>
            <p:cNvPr id="70" name="テキスト ボックス 69">
              <a:extLst>
                <a:ext uri="{FF2B5EF4-FFF2-40B4-BE49-F238E27FC236}">
                  <a16:creationId xmlns:a16="http://schemas.microsoft.com/office/drawing/2014/main" id="{6B161AD9-1D32-8767-7F1D-4C48FA6BC1E6}"/>
                </a:ext>
              </a:extLst>
            </p:cNvPr>
            <p:cNvSpPr txBox="1"/>
            <p:nvPr/>
          </p:nvSpPr>
          <p:spPr>
            <a:xfrm>
              <a:off x="2752318" y="4280279"/>
              <a:ext cx="127765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まも</a:t>
              </a:r>
            </a:p>
          </p:txBody>
        </p:sp>
        <p:sp>
          <p:nvSpPr>
            <p:cNvPr id="2" name="四角形: 角を丸くする 1">
              <a:extLst>
                <a:ext uri="{FF2B5EF4-FFF2-40B4-BE49-F238E27FC236}">
                  <a16:creationId xmlns:a16="http://schemas.microsoft.com/office/drawing/2014/main" id="{FC5DF1A4-72DC-1464-8933-E42AE4652D25}"/>
                </a:ext>
              </a:extLst>
            </p:cNvPr>
            <p:cNvSpPr/>
            <p:nvPr/>
          </p:nvSpPr>
          <p:spPr>
            <a:xfrm>
              <a:off x="1598589" y="3250882"/>
              <a:ext cx="5154570" cy="445181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" name="Rounded Rectangle 135">
              <a:extLst>
                <a:ext uri="{FF2B5EF4-FFF2-40B4-BE49-F238E27FC236}">
                  <a16:creationId xmlns:a16="http://schemas.microsoft.com/office/drawing/2014/main" id="{B209CA96-565E-2B33-5C77-523E81229DEB}"/>
                </a:ext>
              </a:extLst>
            </p:cNvPr>
            <p:cNvSpPr/>
            <p:nvPr/>
          </p:nvSpPr>
          <p:spPr bwMode="ltGray">
            <a:xfrm>
              <a:off x="1720610" y="3307516"/>
              <a:ext cx="5041789" cy="1397256"/>
            </a:xfrm>
            <a:prstGeom prst="roundRect">
              <a:avLst>
                <a:gd name="adj" fmla="val 7896"/>
              </a:avLst>
            </a:prstGeom>
            <a:noFill/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891839">
                <a:lnSpc>
                  <a:spcPct val="150000"/>
                </a:lnSpc>
                <a:defRPr/>
              </a:pPr>
              <a:r>
                <a:rPr lang="ja-JP" altLang="en-US" sz="2800" b="1" kern="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相談をうける</a:t>
              </a:r>
              <a:endParaRPr lang="en-US" altLang="ja-JP" sz="28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891839">
                <a:lnSpc>
                  <a:spcPct val="150000"/>
                </a:lnSpc>
                <a:defRPr/>
              </a:pPr>
              <a:r>
                <a:rPr lang="ja-JP" altLang="en-US" sz="2000" kern="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　お名前をいわなくてもだいじょうぶです。ひみつも守ります。</a:t>
              </a:r>
              <a:endParaRPr lang="en-US" altLang="ja-JP" sz="2000" kern="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008A584D-EF17-4401-A99B-C46B22722068}"/>
                </a:ext>
              </a:extLst>
            </p:cNvPr>
            <p:cNvSpPr txBox="1"/>
            <p:nvPr/>
          </p:nvSpPr>
          <p:spPr>
            <a:xfrm>
              <a:off x="3228219" y="3217475"/>
              <a:ext cx="127765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そうだん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2A8CBFA3-A7FD-73F8-D40E-27660B7F513E}"/>
              </a:ext>
            </a:extLst>
          </p:cNvPr>
          <p:cNvGrpSpPr/>
          <p:nvPr/>
        </p:nvGrpSpPr>
        <p:grpSpPr>
          <a:xfrm>
            <a:off x="1597159" y="5105830"/>
            <a:ext cx="5733900" cy="2062254"/>
            <a:chOff x="1597159" y="5105830"/>
            <a:chExt cx="5733900" cy="2062254"/>
          </a:xfrm>
        </p:grpSpPr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A831F6D6-05F3-544E-1F6E-88EB6A5DC54D}"/>
                </a:ext>
              </a:extLst>
            </p:cNvPr>
            <p:cNvGrpSpPr/>
            <p:nvPr/>
          </p:nvGrpSpPr>
          <p:grpSpPr>
            <a:xfrm>
              <a:off x="1597159" y="5105830"/>
              <a:ext cx="5182638" cy="2062254"/>
              <a:chOff x="-5738513" y="-1275071"/>
              <a:chExt cx="4370954" cy="2818596"/>
            </a:xfrm>
          </p:grpSpPr>
          <p:sp>
            <p:nvSpPr>
              <p:cNvPr id="62" name="四角形: 角を丸くする 61">
                <a:extLst>
                  <a:ext uri="{FF2B5EF4-FFF2-40B4-BE49-F238E27FC236}">
                    <a16:creationId xmlns:a16="http://schemas.microsoft.com/office/drawing/2014/main" id="{6B97B2B3-2DDA-FF5D-3799-7746F42C38C3}"/>
                  </a:ext>
                </a:extLst>
              </p:cNvPr>
              <p:cNvSpPr/>
              <p:nvPr/>
            </p:nvSpPr>
            <p:spPr>
              <a:xfrm>
                <a:off x="-5738511" y="-1275071"/>
                <a:ext cx="4366911" cy="2818596"/>
              </a:xfrm>
              <a:prstGeom prst="roundRect">
                <a:avLst>
                  <a:gd name="adj" fmla="val 14157"/>
                </a:avLst>
              </a:prstGeom>
              <a:solidFill>
                <a:schemeClr val="bg1"/>
              </a:solid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" name="正方形/長方形 63">
                <a:extLst>
                  <a:ext uri="{FF2B5EF4-FFF2-40B4-BE49-F238E27FC236}">
                    <a16:creationId xmlns:a16="http://schemas.microsoft.com/office/drawing/2014/main" id="{8A1C482B-D762-0820-DA8D-12E59D32934A}"/>
                  </a:ext>
                </a:extLst>
              </p:cNvPr>
              <p:cNvSpPr/>
              <p:nvPr/>
            </p:nvSpPr>
            <p:spPr>
              <a:xfrm>
                <a:off x="-5738513" y="-867865"/>
                <a:ext cx="4370954" cy="427909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95BF27A2-BE1A-1F3D-888C-E08EFEC91E27}"/>
                </a:ext>
              </a:extLst>
            </p:cNvPr>
            <p:cNvSpPr txBox="1"/>
            <p:nvPr/>
          </p:nvSpPr>
          <p:spPr>
            <a:xfrm>
              <a:off x="2118364" y="5698989"/>
              <a:ext cx="12776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そうだん</a:t>
              </a: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EB680710-2A92-E535-9104-C57865A6E059}"/>
                </a:ext>
              </a:extLst>
            </p:cNvPr>
            <p:cNvSpPr txBox="1"/>
            <p:nvPr/>
          </p:nvSpPr>
          <p:spPr>
            <a:xfrm>
              <a:off x="4329037" y="5685665"/>
              <a:ext cx="12776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かんけい</a:t>
              </a: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0FC9BF4F-FE60-7B62-B325-6FA91127E0C5}"/>
                </a:ext>
              </a:extLst>
            </p:cNvPr>
            <p:cNvSpPr txBox="1"/>
            <p:nvPr/>
          </p:nvSpPr>
          <p:spPr>
            <a:xfrm>
              <a:off x="6053404" y="5690160"/>
              <a:ext cx="12776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はなし</a:t>
              </a:r>
            </a:p>
          </p:txBody>
        </p:sp>
        <p:sp>
          <p:nvSpPr>
            <p:cNvPr id="74" name="テキスト ボックス 73">
              <a:extLst>
                <a:ext uri="{FF2B5EF4-FFF2-40B4-BE49-F238E27FC236}">
                  <a16:creationId xmlns:a16="http://schemas.microsoft.com/office/drawing/2014/main" id="{9DD7C030-AD53-0355-E0FC-8023DB7CE7FD}"/>
                </a:ext>
              </a:extLst>
            </p:cNvPr>
            <p:cNvSpPr txBox="1"/>
            <p:nvPr/>
          </p:nvSpPr>
          <p:spPr>
            <a:xfrm>
              <a:off x="3980160" y="6143681"/>
              <a:ext cx="12776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おとな</a:t>
              </a: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D78A41E1-0E88-954C-C75D-D1667995DDA1}"/>
                </a:ext>
              </a:extLst>
            </p:cNvPr>
            <p:cNvSpPr txBox="1"/>
            <p:nvPr/>
          </p:nvSpPr>
          <p:spPr>
            <a:xfrm>
              <a:off x="2842666" y="5697758"/>
              <a:ext cx="12776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ないよう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EB8283E2-3145-5C1F-20D2-7B486D77AB3B}"/>
                </a:ext>
              </a:extLst>
            </p:cNvPr>
            <p:cNvSpPr txBox="1"/>
            <p:nvPr/>
          </p:nvSpPr>
          <p:spPr>
            <a:xfrm>
              <a:off x="4608089" y="6108128"/>
              <a:ext cx="12776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きょうりょく</a:t>
              </a:r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8D8F9E5C-C2A2-946B-51F0-DCF4469E63F9}"/>
                </a:ext>
              </a:extLst>
            </p:cNvPr>
            <p:cNvSpPr/>
            <p:nvPr/>
          </p:nvSpPr>
          <p:spPr>
            <a:xfrm>
              <a:off x="1617937" y="5115777"/>
              <a:ext cx="5154570" cy="492664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Rounded Rectangle 135">
              <a:extLst>
                <a:ext uri="{FF2B5EF4-FFF2-40B4-BE49-F238E27FC236}">
                  <a16:creationId xmlns:a16="http://schemas.microsoft.com/office/drawing/2014/main" id="{C629D77C-1281-A131-EA7F-89BE80FFFC78}"/>
                </a:ext>
              </a:extLst>
            </p:cNvPr>
            <p:cNvSpPr/>
            <p:nvPr/>
          </p:nvSpPr>
          <p:spPr bwMode="ltGray">
            <a:xfrm>
              <a:off x="1728181" y="5156173"/>
              <a:ext cx="5009142" cy="1878682"/>
            </a:xfrm>
            <a:prstGeom prst="roundRect">
              <a:avLst>
                <a:gd name="adj" fmla="val 7896"/>
              </a:avLst>
            </a:prstGeom>
            <a:noFill/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891839">
                <a:lnSpc>
                  <a:spcPct val="150000"/>
                </a:lnSpc>
                <a:defRPr/>
              </a:pPr>
              <a:r>
                <a:rPr lang="ja-JP" altLang="en-US" sz="2800" b="1" kern="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しらべる</a:t>
              </a:r>
              <a:endParaRPr lang="en-US" altLang="ja-JP" sz="28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891839">
                <a:lnSpc>
                  <a:spcPct val="150000"/>
                </a:lnSpc>
                <a:defRPr/>
              </a:pPr>
              <a:r>
                <a:rPr lang="ja-JP" altLang="en-US" sz="2000" kern="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　相談の内容について関係するひとに話をきいたり、ほかの大人と協力することもあります。</a:t>
              </a:r>
              <a:endParaRPr lang="en-US" altLang="ja-JP" sz="2000" kern="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6443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132</Words>
  <Application>Microsoft Office PowerPoint</Application>
  <PresentationFormat>A4 210 x 297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2026-04-16T02:55:39Z</dcterms:created>
  <dcterms:modified xsi:type="dcterms:W3CDTF">2026-04-16T02:55:45Z</dcterms:modified>
</cp:coreProperties>
</file>