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ctiveX/activeX1.xml" ContentType="application/vnd.ms-office.activeX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4" r:id="rId1"/>
  </p:sldMasterIdLst>
  <p:notesMasterIdLst>
    <p:notesMasterId r:id="rId4"/>
  </p:notesMasterIdLst>
  <p:sldIdLst>
    <p:sldId id="2147481651" r:id="rId2"/>
    <p:sldId id="2147481652" r:id="rId3"/>
  </p:sldIdLst>
  <p:sldSz cx="6858000" cy="9906000" type="A4"/>
  <p:notesSz cx="6737350" cy="986948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8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3D"/>
    <a:srgbClr val="FBF5E0"/>
    <a:srgbClr val="FFEEE2"/>
    <a:srgbClr val="FFE380"/>
    <a:srgbClr val="FFF0B3"/>
    <a:srgbClr val="F2F2F2"/>
    <a:srgbClr val="FB5B01"/>
    <a:srgbClr val="9BD4B5"/>
    <a:srgbClr val="FF5454"/>
    <a:srgbClr val="C2E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7172ED-58BD-46A5-A978-01B9BD49FAA5}" v="3" dt="2026-04-15T22:07:35.8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252" y="66"/>
      </p:cViewPr>
      <p:guideLst>
        <p:guide orient="horz" pos="268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3300"/>
  <ax:ocxPr ax:name="_cy" ax:value="3300"/>
  <ax:ocxPr ax:name="Style" ax:value="11"/>
  <ax:ocxPr ax:name="SubStyle" ax:value="-1"/>
  <ax:ocxPr ax:name="Validation" ax:value="2"/>
  <ax:ocxPr ax:name="LineWeight" ax:value="3"/>
  <ax:ocxPr ax:name="Direction" ax:value="0"/>
  <ax:ocxPr ax:name="ShowData" ax:value="1"/>
  <ax:ocxPr ax:name="Value" ax:value="https://www.cfa.go.jp/policies/child-safety/efforts/koseibouhou"/>
  <ax:ocxPr ax:name="ForeColor" ax:value="0"/>
  <ax:ocxPr ax:name="BackColor" ax:value="16777215"/>
</ax:ocx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473" y="3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/>
          <a:lstStyle>
            <a:lvl1pPr algn="r">
              <a:defRPr sz="1200"/>
            </a:lvl1pPr>
          </a:lstStyle>
          <a:p>
            <a:fld id="{857EC15E-F7CB-4F74-B75F-C8522DA5E0AE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505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5" tIns="45311" rIns="90625" bIns="453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050" y="4749529"/>
            <a:ext cx="5389252" cy="3885687"/>
          </a:xfrm>
          <a:prstGeom prst="rect">
            <a:avLst/>
          </a:prstGeom>
        </p:spPr>
        <p:txBody>
          <a:bodyPr vert="horz" lIns="90625" tIns="45311" rIns="90625" bIns="453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4518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473" y="9374518"/>
            <a:ext cx="2919309" cy="494972"/>
          </a:xfrm>
          <a:prstGeom prst="rect">
            <a:avLst/>
          </a:prstGeom>
        </p:spPr>
        <p:txBody>
          <a:bodyPr vert="horz" lIns="90625" tIns="45311" rIns="90625" bIns="45311" rtlCol="0" anchor="b"/>
          <a:lstStyle>
            <a:lvl1pPr algn="r">
              <a:defRPr sz="1200"/>
            </a:lvl1pPr>
          </a:lstStyle>
          <a:p>
            <a:fld id="{B6E4A351-441B-446B-8BBA-61D8EC26E8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425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F3D09-2447-8B8F-5995-9FAC31BEB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EAF0A5A-B98F-7BA3-CAD2-5E71CF800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5050" cy="33305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B41F06C-D917-048B-F5BB-05BF5F3AD0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89F76A-568E-795B-ED5D-C64ADCAEF9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4A351-441B-446B-8BBA-61D8EC26E88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065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6E448-06E6-20E3-B938-4CDC6AB9D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E17EF3E-E290-2B28-9A9A-F289F8B0C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16150" y="1233488"/>
            <a:ext cx="2305050" cy="33305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39F5F9-D6B3-0DBF-28F1-76AD602F6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B0420AE-4A5F-F470-5B3C-FFEA9F8F64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E4A351-441B-446B-8BBA-61D8EC26E88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643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AF63E-6C18-4EF1-A360-755313B1EDE0}" type="datetimeFigureOut">
              <a:rPr kumimoji="1" lang="ja-JP" altLang="en-US" smtClean="0"/>
              <a:t>2026/4/16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930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2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6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190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52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25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3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34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42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20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31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UpDiag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8A15B-D764-40FC-BAA2-78A607543D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タイトル 18">
            <a:extLst>
              <a:ext uri="{FF2B5EF4-FFF2-40B4-BE49-F238E27FC236}">
                <a16:creationId xmlns:a16="http://schemas.microsoft.com/office/drawing/2014/main" id="{F54BA7A4-F015-B010-9F7A-9A31FDE97A24}"/>
              </a:ext>
            </a:extLst>
          </p:cNvPr>
          <p:cNvSpPr txBox="1">
            <a:spLocks/>
          </p:cNvSpPr>
          <p:nvPr userDrawn="1"/>
        </p:nvSpPr>
        <p:spPr>
          <a:xfrm>
            <a:off x="42705" y="87294"/>
            <a:ext cx="5951030" cy="719966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42918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1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</p:txBody>
      </p:sp>
      <p:sp>
        <p:nvSpPr>
          <p:cNvPr id="10" name="タイトル 18">
            <a:extLst>
              <a:ext uri="{FF2B5EF4-FFF2-40B4-BE49-F238E27FC236}">
                <a16:creationId xmlns:a16="http://schemas.microsoft.com/office/drawing/2014/main" id="{95F6F7E1-02C6-7045-23DD-1611B609B486}"/>
              </a:ext>
            </a:extLst>
          </p:cNvPr>
          <p:cNvSpPr txBox="1">
            <a:spLocks/>
          </p:cNvSpPr>
          <p:nvPr userDrawn="1"/>
        </p:nvSpPr>
        <p:spPr>
          <a:xfrm>
            <a:off x="42706" y="87294"/>
            <a:ext cx="1591179" cy="719966"/>
          </a:xfrm>
          <a:prstGeom prst="rect">
            <a:avLst/>
          </a:prstGeom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742918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1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595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8" Type="http://schemas.openxmlformats.org/officeDocument/2006/relationships/hyperlink" Target="" TargetMode="External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12" Type="http://schemas.openxmlformats.org/officeDocument/2006/relationships/hyperlink" Target="" TargetMode="External"/><Relationship Id="rId17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9.png"/><Relationship Id="rId1" Type="http://schemas.openxmlformats.org/officeDocument/2006/relationships/control" Target="../activeX/activeX1.xml"/><Relationship Id="rId6" Type="http://schemas.openxmlformats.org/officeDocument/2006/relationships/hyperlink" Target="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2.png"/><Relationship Id="rId15" Type="http://schemas.openxmlformats.org/officeDocument/2006/relationships/hyperlink" Target="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1.png"/><Relationship Id="rId9" Type="http://schemas.openxmlformats.org/officeDocument/2006/relationships/image" Target="../media/image4.png"/><Relationship Id="rId1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C2EC3-ACE0-07FA-0D00-534686299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ounded Rectangle 135">
            <a:extLst>
              <a:ext uri="{FF2B5EF4-FFF2-40B4-BE49-F238E27FC236}">
                <a16:creationId xmlns:a16="http://schemas.microsoft.com/office/drawing/2014/main" id="{3B1994D8-FC51-C24E-996B-BA19BA6B37FD}"/>
              </a:ext>
            </a:extLst>
          </p:cNvPr>
          <p:cNvSpPr/>
          <p:nvPr/>
        </p:nvSpPr>
        <p:spPr bwMode="ltGray">
          <a:xfrm>
            <a:off x="2740686" y="5702742"/>
            <a:ext cx="3772939" cy="1094671"/>
          </a:xfrm>
          <a:prstGeom prst="roundRect">
            <a:avLst>
              <a:gd name="adj" fmla="val 6658"/>
            </a:avLst>
          </a:prstGeom>
          <a:solidFill>
            <a:srgbClr val="FFEEE2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92075" indent="-92075" defTabSz="891839">
              <a:spcAft>
                <a:spcPts val="300"/>
              </a:spcAft>
              <a:buClr>
                <a:srgbClr val="FF7628"/>
              </a:buClr>
              <a:buFont typeface="Arial" panose="020B0604020202020204" pitchFamily="34" charset="0"/>
              <a:buChar char="•"/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7" name="Rounded Rectangle 135">
            <a:extLst>
              <a:ext uri="{FF2B5EF4-FFF2-40B4-BE49-F238E27FC236}">
                <a16:creationId xmlns:a16="http://schemas.microsoft.com/office/drawing/2014/main" id="{1C64C0FD-CCA6-044C-2413-20B9080B117A}"/>
              </a:ext>
            </a:extLst>
          </p:cNvPr>
          <p:cNvSpPr/>
          <p:nvPr/>
        </p:nvSpPr>
        <p:spPr bwMode="ltGray">
          <a:xfrm>
            <a:off x="2740688" y="2346956"/>
            <a:ext cx="3780000" cy="871217"/>
          </a:xfrm>
          <a:prstGeom prst="roundRect">
            <a:avLst>
              <a:gd name="adj" fmla="val 6658"/>
            </a:avLst>
          </a:prstGeom>
          <a:solidFill>
            <a:srgbClr val="FFEEE2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92075" indent="-92075" defTabSz="891839">
              <a:spcAft>
                <a:spcPts val="300"/>
              </a:spcAft>
              <a:buClr>
                <a:srgbClr val="FF7628"/>
              </a:buClr>
              <a:buFont typeface="Arial" panose="020B0604020202020204" pitchFamily="34" charset="0"/>
              <a:buChar char="•"/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BD4437C-CE9C-5E27-44F2-BB2BC405AE16}"/>
              </a:ext>
            </a:extLst>
          </p:cNvPr>
          <p:cNvSpPr/>
          <p:nvPr/>
        </p:nvSpPr>
        <p:spPr>
          <a:xfrm>
            <a:off x="211232" y="4146156"/>
            <a:ext cx="900000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>
                <a:ln>
                  <a:solidFill>
                    <a:srgbClr val="FB5B0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29" name="タイトル 18">
            <a:extLst>
              <a:ext uri="{FF2B5EF4-FFF2-40B4-BE49-F238E27FC236}">
                <a16:creationId xmlns:a16="http://schemas.microsoft.com/office/drawing/2014/main" id="{C2DD8189-3C17-CCB8-00EA-752BF2671AAC}"/>
              </a:ext>
            </a:extLst>
          </p:cNvPr>
          <p:cNvSpPr txBox="1">
            <a:spLocks/>
          </p:cNvSpPr>
          <p:nvPr/>
        </p:nvSpPr>
        <p:spPr>
          <a:xfrm>
            <a:off x="2675573" y="4594250"/>
            <a:ext cx="3903164" cy="129537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こどもは、性暴力を受けても、被害を訴えることが難しいケースが多いです。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こどもが見せるサインを見逃さない</a:t>
            </a:r>
            <a:r>
              <a:rPr lang="ja-JP" alt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よう、日頃からこどもの様子に目を配ってください。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タイトル 18">
            <a:extLst>
              <a:ext uri="{FF2B5EF4-FFF2-40B4-BE49-F238E27FC236}">
                <a16:creationId xmlns:a16="http://schemas.microsoft.com/office/drawing/2014/main" id="{3221BD88-417D-224E-613C-B8E357B2A8AD}"/>
              </a:ext>
            </a:extLst>
          </p:cNvPr>
          <p:cNvSpPr txBox="1">
            <a:spLocks/>
          </p:cNvSpPr>
          <p:nvPr/>
        </p:nvSpPr>
        <p:spPr>
          <a:xfrm>
            <a:off x="1040268" y="4357125"/>
            <a:ext cx="5259541" cy="45179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こどものサインに気づくこと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6" name="図 35" descr="光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541345D-F0F4-8578-119F-34FEA02002E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10" y="5303207"/>
            <a:ext cx="1515595" cy="1515595"/>
          </a:xfrm>
          <a:prstGeom prst="rect">
            <a:avLst/>
          </a:prstGeom>
        </p:spPr>
      </p:pic>
      <p:pic>
        <p:nvPicPr>
          <p:cNvPr id="38" name="図 37" descr="挿絵, 時計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389AC4B-076F-B738-7FED-1A9EAB74A6A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20848" y="4625088"/>
            <a:ext cx="1829598" cy="1829598"/>
          </a:xfrm>
          <a:prstGeom prst="rect">
            <a:avLst/>
          </a:prstGeom>
        </p:spPr>
      </p:pic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4DF6AFB4-1C8D-D93D-7330-6EC38CFC361E}"/>
              </a:ext>
            </a:extLst>
          </p:cNvPr>
          <p:cNvSpPr/>
          <p:nvPr/>
        </p:nvSpPr>
        <p:spPr>
          <a:xfrm>
            <a:off x="167307" y="638216"/>
            <a:ext cx="900000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>
                <a:ln>
                  <a:solidFill>
                    <a:srgbClr val="FB5B0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45" name="タイトル 18">
            <a:extLst>
              <a:ext uri="{FF2B5EF4-FFF2-40B4-BE49-F238E27FC236}">
                <a16:creationId xmlns:a16="http://schemas.microsoft.com/office/drawing/2014/main" id="{24C533D7-E169-8005-5A27-4DCDB9F73B49}"/>
              </a:ext>
            </a:extLst>
          </p:cNvPr>
          <p:cNvSpPr txBox="1">
            <a:spLocks/>
          </p:cNvSpPr>
          <p:nvPr/>
        </p:nvSpPr>
        <p:spPr>
          <a:xfrm>
            <a:off x="1040268" y="765559"/>
            <a:ext cx="5259541" cy="594386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こどもの権利について知ること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A32903A7-A659-F3EA-3EF4-B586A60A2DF6}"/>
              </a:ext>
            </a:extLst>
          </p:cNvPr>
          <p:cNvGrpSpPr/>
          <p:nvPr/>
        </p:nvGrpSpPr>
        <p:grpSpPr>
          <a:xfrm>
            <a:off x="2685070" y="2316694"/>
            <a:ext cx="2860636" cy="1018754"/>
            <a:chOff x="2455453" y="5845366"/>
            <a:chExt cx="2860636" cy="1133722"/>
          </a:xfrm>
        </p:grpSpPr>
        <p:sp>
          <p:nvSpPr>
            <p:cNvPr id="48" name="タイトル 18">
              <a:extLst>
                <a:ext uri="{FF2B5EF4-FFF2-40B4-BE49-F238E27FC236}">
                  <a16:creationId xmlns:a16="http://schemas.microsoft.com/office/drawing/2014/main" id="{6B221EF2-D55B-1ED9-4335-9CAA003CD8F0}"/>
                </a:ext>
              </a:extLst>
            </p:cNvPr>
            <p:cNvSpPr txBox="1">
              <a:spLocks/>
            </p:cNvSpPr>
            <p:nvPr/>
          </p:nvSpPr>
          <p:spPr>
            <a:xfrm>
              <a:off x="2794791" y="5876471"/>
              <a:ext cx="2521298" cy="1102617"/>
            </a:xfrm>
            <a:prstGeom prst="rect">
              <a:avLst/>
            </a:prstGeom>
            <a:noFill/>
          </p:spPr>
          <p:txBody>
            <a:bodyPr vert="horz" lIns="91441" tIns="45720" rIns="91441" bIns="45720" rtlCol="0" anchor="ctr">
              <a:noAutofit/>
            </a:bodyPr>
            <a:lstStyle>
              <a:lvl1pPr algn="l" defTabSz="7429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35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indent="355600" algn="just" defTabSz="742918">
                <a:buClr>
                  <a:srgbClr val="FF7628"/>
                </a:buClr>
                <a:defRPr/>
              </a:pPr>
              <a:r>
                <a:rPr lang="ja-JP" altLang="en-US" sz="1200" dirty="0">
                  <a:solidFill>
                    <a:srgbClr val="FB5B0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参考パンフレット</a:t>
              </a:r>
              <a:endParaRPr lang="en-US" altLang="ja-JP" sz="120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indent="355600" algn="just" defTabSz="742918">
                <a:buClr>
                  <a:srgbClr val="FF7628"/>
                </a:buClr>
                <a:defRPr/>
              </a:pPr>
              <a:endParaRPr lang="en-US" altLang="ja-JP" sz="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r>
                <a:rPr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ちかごろよく聞く　こどもの権利って！？（こども家庭庁）</a:t>
              </a:r>
              <a:endPara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URL</a:t>
              </a:r>
              <a:r>
                <a:rPr lang="ja-JP" altLang="en-US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6"/>
                </a:rPr>
                <a:t>https://www.cfa.go.jp/policies/childrights</a:t>
              </a: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defTabSz="742918">
                <a:buClr>
                  <a:srgbClr val="FF7628"/>
                </a:buClr>
                <a:defRPr/>
              </a:pP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49" name="図 48" descr="飛行機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4DED4C7-AB8E-2FF7-4644-E3AA1DC1655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5453" y="5845366"/>
              <a:ext cx="558697" cy="558696"/>
            </a:xfrm>
            <a:prstGeom prst="rect">
              <a:avLst/>
            </a:prstGeom>
          </p:spPr>
        </p:pic>
      </p:grp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5BC26A2-01C9-E69D-4DF9-F3CF379B20DE}"/>
              </a:ext>
            </a:extLst>
          </p:cNvPr>
          <p:cNvSpPr/>
          <p:nvPr/>
        </p:nvSpPr>
        <p:spPr>
          <a:xfrm>
            <a:off x="5458895" y="5905692"/>
            <a:ext cx="937618" cy="83055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B47B5645-4254-21CE-F994-E0C147F83859}"/>
              </a:ext>
            </a:extLst>
          </p:cNvPr>
          <p:cNvGrpSpPr/>
          <p:nvPr/>
        </p:nvGrpSpPr>
        <p:grpSpPr>
          <a:xfrm>
            <a:off x="2658418" y="5596826"/>
            <a:ext cx="2829714" cy="1150561"/>
            <a:chOff x="2434959" y="5602591"/>
            <a:chExt cx="2829714" cy="1266593"/>
          </a:xfrm>
        </p:grpSpPr>
        <p:sp>
          <p:nvSpPr>
            <p:cNvPr id="57" name="タイトル 18">
              <a:extLst>
                <a:ext uri="{FF2B5EF4-FFF2-40B4-BE49-F238E27FC236}">
                  <a16:creationId xmlns:a16="http://schemas.microsoft.com/office/drawing/2014/main" id="{D2D88932-6F1A-8709-E714-FFB3BF0D8F72}"/>
                </a:ext>
              </a:extLst>
            </p:cNvPr>
            <p:cNvSpPr txBox="1">
              <a:spLocks/>
            </p:cNvSpPr>
            <p:nvPr/>
          </p:nvSpPr>
          <p:spPr>
            <a:xfrm>
              <a:off x="2816673" y="5766569"/>
              <a:ext cx="2448000" cy="1102615"/>
            </a:xfrm>
            <a:prstGeom prst="rect">
              <a:avLst/>
            </a:prstGeom>
            <a:noFill/>
          </p:spPr>
          <p:txBody>
            <a:bodyPr vert="horz" lIns="91441" tIns="45720" rIns="91441" bIns="45720" rtlCol="0" anchor="ctr">
              <a:noAutofit/>
            </a:bodyPr>
            <a:lstStyle>
              <a:lvl1pPr algn="l" defTabSz="74295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3575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indent="355600" algn="just" defTabSz="742918">
                <a:buClr>
                  <a:srgbClr val="FF7628"/>
                </a:buClr>
                <a:defRPr/>
              </a:pPr>
              <a:r>
                <a:rPr lang="ja-JP" altLang="en-US" sz="1200">
                  <a:solidFill>
                    <a:srgbClr val="FB5B0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参考パンフレット</a:t>
              </a:r>
              <a:endParaRPr lang="en-US" altLang="ja-JP" sz="120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indent="355600" algn="just" defTabSz="742918">
                <a:buClr>
                  <a:srgbClr val="FF7628"/>
                </a:buClr>
                <a:defRPr/>
              </a:pPr>
              <a:endParaRPr lang="en-US" altLang="ja-JP" sz="3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ja-JP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こどもたちのためにできること</a:t>
              </a: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ja-JP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～性被害を受けたこどもの理解と支援～</a:t>
              </a: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ja-JP" altLang="en-US" sz="10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（内閣府・こども家庭庁）</a:t>
              </a:r>
              <a:endParaRPr lang="en-US" altLang="ja-JP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defTabSz="742918">
                <a:buClr>
                  <a:srgbClr val="FF7628"/>
                </a:buClr>
                <a:defRPr/>
              </a:pP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URL</a:t>
              </a:r>
              <a:r>
                <a:rPr lang="ja-JP" altLang="en-US" sz="70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r>
                <a:rPr lang="en-US" altLang="ja-JP" sz="7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hlinkClick r:id="rId8"/>
                </a:rPr>
                <a:t>https://www.gender.go.jp/policy/no_violence/seibouryoku/index.html#child</a:t>
              </a:r>
              <a:endPara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just" defTabSz="742918">
                <a:buClr>
                  <a:srgbClr val="FF7628"/>
                </a:buClr>
                <a:defRPr/>
              </a:pPr>
              <a:r>
                <a:rPr lang="en-US" altLang="ja-JP" sz="6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※</a:t>
              </a:r>
              <a:r>
                <a:rPr lang="ja-JP" altLang="en-US" sz="6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サイト下部に当該パンフレットがございます。</a:t>
              </a:r>
            </a:p>
          </p:txBody>
        </p:sp>
        <p:pic>
          <p:nvPicPr>
            <p:cNvPr id="58" name="図 57" descr="飛行機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65BA7-F977-FE16-0C64-F6FFEBFCCD5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4959" y="5602591"/>
              <a:ext cx="612000" cy="612001"/>
            </a:xfrm>
            <a:prstGeom prst="rect">
              <a:avLst/>
            </a:prstGeom>
          </p:spPr>
        </p:pic>
      </p:grpSp>
      <p:pic>
        <p:nvPicPr>
          <p:cNvPr id="61" name="図 60" descr="黒い背景と男性の絵&#10;&#10;AI 生成コンテンツは誤りを含む可能性があります。">
            <a:extLst>
              <a:ext uri="{FF2B5EF4-FFF2-40B4-BE49-F238E27FC236}">
                <a16:creationId xmlns:a16="http://schemas.microsoft.com/office/drawing/2014/main" id="{24B39EF2-573E-EFF3-BA07-29256ECB388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388" y="1162127"/>
            <a:ext cx="2723723" cy="2723723"/>
          </a:xfrm>
          <a:prstGeom prst="rect">
            <a:avLst/>
          </a:prstGeom>
        </p:spPr>
      </p:pic>
      <p:sp>
        <p:nvSpPr>
          <p:cNvPr id="64" name="タイトル 18">
            <a:extLst>
              <a:ext uri="{FF2B5EF4-FFF2-40B4-BE49-F238E27FC236}">
                <a16:creationId xmlns:a16="http://schemas.microsoft.com/office/drawing/2014/main" id="{695BFF5B-C4B0-8E44-2466-4B9505254D50}"/>
              </a:ext>
            </a:extLst>
          </p:cNvPr>
          <p:cNvSpPr txBox="1">
            <a:spLocks/>
          </p:cNvSpPr>
          <p:nvPr/>
        </p:nvSpPr>
        <p:spPr>
          <a:xfrm>
            <a:off x="0" y="-9569"/>
            <a:ext cx="6858000" cy="829092"/>
          </a:xfrm>
          <a:prstGeom prst="rect">
            <a:avLst/>
          </a:prstGeom>
          <a:solidFill>
            <a:srgbClr val="FB5B01"/>
          </a:solidFill>
        </p:spPr>
        <p:txBody>
          <a:bodyPr vert="horz" lIns="91441" tIns="0" rIns="91441" bIns="72000" rtlCol="0" anchor="b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42918">
              <a:lnSpc>
                <a:spcPct val="100000"/>
              </a:lnSpc>
              <a:buClr>
                <a:srgbClr val="FF7628"/>
              </a:buClr>
              <a:defRPr/>
            </a:pPr>
            <a:r>
              <a:rPr lang="ja-JP" altLang="en-US" sz="160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こどもの性被害を防ぐために</a:t>
            </a:r>
            <a:endParaRPr lang="en-US" altLang="ja-JP" sz="1600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742918">
              <a:lnSpc>
                <a:spcPct val="100000"/>
              </a:lnSpc>
              <a:buClr>
                <a:srgbClr val="FF7628"/>
              </a:buClr>
              <a:defRPr/>
            </a:pPr>
            <a:r>
              <a:rPr lang="ja-JP" altLang="en-US" sz="2400" b="1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保護者の皆さまにお願いしたいこと</a:t>
            </a:r>
            <a:endParaRPr lang="en-US" altLang="ja-JP" sz="2400" b="1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タイトル 18">
            <a:extLst>
              <a:ext uri="{FF2B5EF4-FFF2-40B4-BE49-F238E27FC236}">
                <a16:creationId xmlns:a16="http://schemas.microsoft.com/office/drawing/2014/main" id="{252B9020-9223-2F9B-D132-85AB5845289D}"/>
              </a:ext>
            </a:extLst>
          </p:cNvPr>
          <p:cNvSpPr txBox="1">
            <a:spLocks/>
          </p:cNvSpPr>
          <p:nvPr/>
        </p:nvSpPr>
        <p:spPr>
          <a:xfrm>
            <a:off x="2684420" y="1179582"/>
            <a:ext cx="3780000" cy="1217929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こどもの権利を学ぶことで、こどもは、危険に対して「いや」と言いやすくなると考えられます。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保護者の皆さまも、こどもたちと一緒に</a:t>
            </a:r>
            <a:r>
              <a:rPr lang="ja-JP" altLang="en-US" sz="1400" b="1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こどもの権利についてご理解をお願いします</a:t>
            </a:r>
            <a:r>
              <a:rPr lang="ja-JP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。</a:t>
            </a:r>
            <a:endParaRPr lang="en-US" altLang="ja-JP" sz="14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8">
            <a:extLst>
              <a:ext uri="{FF2B5EF4-FFF2-40B4-BE49-F238E27FC236}">
                <a16:creationId xmlns:a16="http://schemas.microsoft.com/office/drawing/2014/main" id="{54B4521F-44A9-3665-9BC1-24461D4D383D}"/>
              </a:ext>
            </a:extLst>
          </p:cNvPr>
          <p:cNvSpPr txBox="1">
            <a:spLocks/>
          </p:cNvSpPr>
          <p:nvPr/>
        </p:nvSpPr>
        <p:spPr>
          <a:xfrm>
            <a:off x="171827" y="9158731"/>
            <a:ext cx="6552000" cy="567375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300"/>
              </a:spcAft>
              <a:buClr>
                <a:srgbClr val="FF7628"/>
              </a:buClr>
              <a:defRPr/>
            </a:pPr>
            <a:r>
              <a:rPr lang="ja-JP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こども性暴力防止法の詳細については、</a:t>
            </a:r>
            <a:endParaRPr lang="en-US" altLang="ja-JP" sz="11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300"/>
              </a:spcAft>
              <a:buClr>
                <a:srgbClr val="FF7628"/>
              </a:buClr>
              <a:defRPr/>
            </a:pPr>
            <a:r>
              <a:rPr lang="ja-JP" altLang="en-US" sz="110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こども家庭庁ウェブサイトをご覧ください。</a:t>
            </a:r>
            <a:endParaRPr lang="en-US" altLang="ja-JP" sz="1100" dirty="0">
              <a:solidFill>
                <a:srgbClr val="FF7628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Rounded Rectangle 135">
            <a:extLst>
              <a:ext uri="{FF2B5EF4-FFF2-40B4-BE49-F238E27FC236}">
                <a16:creationId xmlns:a16="http://schemas.microsoft.com/office/drawing/2014/main" id="{6915E010-8CF8-8565-47C4-84C37C76D559}"/>
              </a:ext>
            </a:extLst>
          </p:cNvPr>
          <p:cNvSpPr/>
          <p:nvPr/>
        </p:nvSpPr>
        <p:spPr bwMode="ltGray">
          <a:xfrm>
            <a:off x="3167098" y="9266086"/>
            <a:ext cx="2520000" cy="252000"/>
          </a:xfrm>
          <a:prstGeom prst="roundRect">
            <a:avLst>
              <a:gd name="adj" fmla="val 4713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defTabSz="8918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こども性暴力防止法</a:t>
            </a:r>
            <a:endParaRPr kumimoji="0" lang="en-GB" altLang="ja-JP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Rounded Rectangle 135">
            <a:extLst>
              <a:ext uri="{FF2B5EF4-FFF2-40B4-BE49-F238E27FC236}">
                <a16:creationId xmlns:a16="http://schemas.microsoft.com/office/drawing/2014/main" id="{56A3A342-2211-EE52-3C60-FF85CDBBC3A5}"/>
              </a:ext>
            </a:extLst>
          </p:cNvPr>
          <p:cNvSpPr/>
          <p:nvPr/>
        </p:nvSpPr>
        <p:spPr bwMode="ltGray">
          <a:xfrm>
            <a:off x="4967373" y="9266086"/>
            <a:ext cx="720000" cy="252000"/>
          </a:xfrm>
          <a:prstGeom prst="roundRect">
            <a:avLst>
              <a:gd name="adj" fmla="val 4713"/>
            </a:avLst>
          </a:prstGeom>
          <a:solidFill>
            <a:srgbClr val="FB5B01"/>
          </a:solidFill>
          <a:ln w="317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89183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100" i="0" u="none" strike="noStrike" kern="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検索</a:t>
            </a:r>
            <a:endParaRPr kumimoji="0" lang="en-GB" altLang="ja-JP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8" name="図 7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1E00E9A5-0227-6E30-A9B1-A0EC633B330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541" y="9561545"/>
            <a:ext cx="932411" cy="324000"/>
          </a:xfrm>
          <a:prstGeom prst="rect">
            <a:avLst/>
          </a:prstGeom>
        </p:spPr>
      </p:pic>
      <p:pic>
        <p:nvPicPr>
          <p:cNvPr id="10" name="図 9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68148F48-32C1-380F-5524-E6C2FFE8FB2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156" y="9212086"/>
            <a:ext cx="360000" cy="360000"/>
          </a:xfrm>
          <a:prstGeom prst="rect">
            <a:avLst/>
          </a:prstGeom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CFCAC95-F74A-3680-5FCD-680BDD09BDA7}"/>
              </a:ext>
            </a:extLst>
          </p:cNvPr>
          <p:cNvSpPr/>
          <p:nvPr/>
        </p:nvSpPr>
        <p:spPr>
          <a:xfrm>
            <a:off x="5513725" y="2385031"/>
            <a:ext cx="834527" cy="8073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Rounded Rectangle 135">
            <a:extLst>
              <a:ext uri="{FF2B5EF4-FFF2-40B4-BE49-F238E27FC236}">
                <a16:creationId xmlns:a16="http://schemas.microsoft.com/office/drawing/2014/main" id="{6D659501-7FC7-1B75-DF2A-3FA627A002F1}"/>
              </a:ext>
            </a:extLst>
          </p:cNvPr>
          <p:cNvSpPr/>
          <p:nvPr/>
        </p:nvSpPr>
        <p:spPr bwMode="ltGray">
          <a:xfrm>
            <a:off x="2745818" y="3256131"/>
            <a:ext cx="3780000" cy="1132424"/>
          </a:xfrm>
          <a:prstGeom prst="roundRect">
            <a:avLst>
              <a:gd name="adj" fmla="val 6658"/>
            </a:avLst>
          </a:prstGeom>
          <a:solidFill>
            <a:srgbClr val="FFEEE2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defTabSz="891839">
              <a:spcAft>
                <a:spcPts val="300"/>
              </a:spcAft>
              <a:buClr>
                <a:srgbClr val="FF7628"/>
              </a:buClr>
              <a:defRPr/>
            </a:pP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タイトル 18">
            <a:extLst>
              <a:ext uri="{FF2B5EF4-FFF2-40B4-BE49-F238E27FC236}">
                <a16:creationId xmlns:a16="http://schemas.microsoft.com/office/drawing/2014/main" id="{B81BFE58-BFC2-8302-492C-1E29E499CB33}"/>
              </a:ext>
            </a:extLst>
          </p:cNvPr>
          <p:cNvSpPr txBox="1">
            <a:spLocks/>
          </p:cNvSpPr>
          <p:nvPr/>
        </p:nvSpPr>
        <p:spPr>
          <a:xfrm>
            <a:off x="3096927" y="3341590"/>
            <a:ext cx="2394675" cy="973092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20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「生命（いのち）の安全教育」</a:t>
            </a:r>
            <a:endParaRPr lang="en-US" altLang="ja-JP" sz="1200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こどもたちが性暴力の加害者、被害者、傍観者にならないための教材です（文部科学省）。</a:t>
            </a:r>
            <a:endParaRPr lang="en-US" altLang="ja-JP" sz="10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lang="ja-JP" altLang="en-US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hlinkClick r:id="rId12"/>
              </a:rPr>
              <a:t>https://www.mext.go.jp/a_menu/danjo/anzen/index2.html</a:t>
            </a:r>
            <a:endParaRPr lang="en-US" altLang="ja-JP" sz="7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E787A2F-06C9-23AC-C4FA-8D35D9D7E60F}"/>
              </a:ext>
            </a:extLst>
          </p:cNvPr>
          <p:cNvGrpSpPr/>
          <p:nvPr/>
        </p:nvGrpSpPr>
        <p:grpSpPr>
          <a:xfrm>
            <a:off x="5513725" y="3443383"/>
            <a:ext cx="921711" cy="777207"/>
            <a:chOff x="8136331" y="7869669"/>
            <a:chExt cx="897443" cy="827283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0BB3D4D-9B16-864E-42B1-9F4CF714BB00}"/>
                </a:ext>
              </a:extLst>
            </p:cNvPr>
            <p:cNvSpPr/>
            <p:nvPr/>
          </p:nvSpPr>
          <p:spPr>
            <a:xfrm>
              <a:off x="8136331" y="7869669"/>
              <a:ext cx="897443" cy="827283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318D468F-811B-70A8-5820-2410195F2C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167470" y="7874986"/>
              <a:ext cx="830765" cy="819541"/>
            </a:xfrm>
            <a:prstGeom prst="rect">
              <a:avLst/>
            </a:prstGeom>
          </p:spPr>
        </p:pic>
      </p:grpSp>
      <p:pic>
        <p:nvPicPr>
          <p:cNvPr id="31" name="図 30" descr="飛行機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2D659D1B-8000-9BFC-C4AE-3E2E9EA5A2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380" y="3176837"/>
            <a:ext cx="612000" cy="549938"/>
          </a:xfrm>
          <a:prstGeom prst="rect">
            <a:avLst/>
          </a:prstGeom>
        </p:spPr>
      </p:pic>
      <p:sp>
        <p:nvSpPr>
          <p:cNvPr id="51" name="タイトル 18">
            <a:extLst>
              <a:ext uri="{FF2B5EF4-FFF2-40B4-BE49-F238E27FC236}">
                <a16:creationId xmlns:a16="http://schemas.microsoft.com/office/drawing/2014/main" id="{EA2A4FC1-82EA-0C1F-F7EF-EA810C876797}"/>
              </a:ext>
            </a:extLst>
          </p:cNvPr>
          <p:cNvSpPr txBox="1">
            <a:spLocks/>
          </p:cNvSpPr>
          <p:nvPr/>
        </p:nvSpPr>
        <p:spPr>
          <a:xfrm>
            <a:off x="2947" y="6830624"/>
            <a:ext cx="6858000" cy="2348252"/>
          </a:xfrm>
          <a:prstGeom prst="rect">
            <a:avLst/>
          </a:prstGeom>
          <a:solidFill>
            <a:srgbClr val="FFE380"/>
          </a:solidFill>
        </p:spPr>
        <p:txBody>
          <a:bodyPr vert="horz" lIns="91441" tIns="0" rIns="91441" bIns="72000" rtlCol="0" anchor="b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42918">
              <a:lnSpc>
                <a:spcPct val="100000"/>
              </a:lnSpc>
              <a:buClr>
                <a:srgbClr val="FF7628"/>
              </a:buClr>
              <a:defRPr/>
            </a:pPr>
            <a:endParaRPr lang="en-US" altLang="ja-JP" sz="1600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2" name="タイトル 18">
            <a:extLst>
              <a:ext uri="{FF2B5EF4-FFF2-40B4-BE49-F238E27FC236}">
                <a16:creationId xmlns:a16="http://schemas.microsoft.com/office/drawing/2014/main" id="{D84DF032-4E98-0B18-62B9-C92171C63A45}"/>
              </a:ext>
            </a:extLst>
          </p:cNvPr>
          <p:cNvSpPr txBox="1">
            <a:spLocks/>
          </p:cNvSpPr>
          <p:nvPr/>
        </p:nvSpPr>
        <p:spPr>
          <a:xfrm>
            <a:off x="156626" y="7079658"/>
            <a:ext cx="2711485" cy="55712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性被害に関する</a:t>
            </a:r>
            <a:endParaRPr lang="en-US" altLang="ja-JP" sz="20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ご相談はこちらへ</a:t>
            </a:r>
            <a:endParaRPr lang="en-US" altLang="ja-JP" sz="2000" b="1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3" name="Rounded Rectangle 135">
            <a:extLst>
              <a:ext uri="{FF2B5EF4-FFF2-40B4-BE49-F238E27FC236}">
                <a16:creationId xmlns:a16="http://schemas.microsoft.com/office/drawing/2014/main" id="{91BA5BB0-27FF-68CF-3B3A-A0E7F0531292}"/>
              </a:ext>
            </a:extLst>
          </p:cNvPr>
          <p:cNvSpPr/>
          <p:nvPr/>
        </p:nvSpPr>
        <p:spPr bwMode="ltGray">
          <a:xfrm>
            <a:off x="232002" y="7866002"/>
            <a:ext cx="6361997" cy="1205842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noFill/>
            <a:prstDash val="solid"/>
          </a:ln>
          <a:effectLst/>
        </p:spPr>
        <p:txBody>
          <a:bodyPr rIns="72000" rtlCol="0" anchor="t"/>
          <a:lstStyle/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43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43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lang="ja-JP" altLang="en-US" sz="1200" kern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ｘｘ</a:t>
            </a:r>
            <a:endParaRPr lang="en-US" altLang="ja-JP" sz="1200" kern="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D43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GB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760C825-21CE-CC74-78BE-A764CD2BF6E6}"/>
              </a:ext>
            </a:extLst>
          </p:cNvPr>
          <p:cNvSpPr/>
          <p:nvPr/>
        </p:nvSpPr>
        <p:spPr>
          <a:xfrm>
            <a:off x="1060291" y="8050645"/>
            <a:ext cx="4796999" cy="81214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事業者ごとに、内部・外部の相談窓口を記載。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別紙にする、リンクを貼るなども可。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21B205B-F423-DBA0-BFF5-90FD4B3499A2}"/>
              </a:ext>
            </a:extLst>
          </p:cNvPr>
          <p:cNvSpPr txBox="1"/>
          <p:nvPr/>
        </p:nvSpPr>
        <p:spPr>
          <a:xfrm>
            <a:off x="2290923" y="6923963"/>
            <a:ext cx="47969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-92075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こどもから被害の相談があった場合、異変を感じた場合、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5250" indent="-95250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相談してよいかわからない場合でも、悩まず相談してください。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2075" indent="-92075"/>
            <a:endParaRPr kumimoji="1" lang="en-US" altLang="ja-JP" sz="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2075" indent="-92075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誰からの相談かや、相談の内容に関する情報は、厳格に取り扱います。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92075" indent="-92075"/>
            <a:r>
              <a:rPr kumimoji="1" lang="ja-JP" altLang="en-US" sz="11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相談したことで、不利益を受けることはありません。</a:t>
            </a:r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5" name="図 4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70CBCC35-10EB-F725-4824-30C24FBD621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13725" y="5914080"/>
            <a:ext cx="819602" cy="827483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832CE0D-2143-A90E-0D86-1CB629952EF0}"/>
              </a:ext>
            </a:extLst>
          </p:cNvPr>
          <p:cNvSpPr txBox="1"/>
          <p:nvPr/>
        </p:nvSpPr>
        <p:spPr>
          <a:xfrm>
            <a:off x="5838288" y="75109"/>
            <a:ext cx="923640" cy="36933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保存版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D2A669-F131-D364-485F-F9F1D5A3BCD7}"/>
              </a:ext>
            </a:extLst>
          </p:cNvPr>
          <p:cNvSpPr txBox="1"/>
          <p:nvPr/>
        </p:nvSpPr>
        <p:spPr>
          <a:xfrm>
            <a:off x="211232" y="9588892"/>
            <a:ext cx="27008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7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15"/>
              </a:rPr>
              <a:t>https://www.cfa.go.jp/policies/child-safety/efforts/koseibouhou</a:t>
            </a:r>
            <a:endParaRPr kumimoji="1" lang="ja-JP" altLang="en-US" sz="7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4" name="図 13" descr="QR コード&#10;&#10;AI 生成コンテンツは誤りを含む可能性があります。">
            <a:extLst>
              <a:ext uri="{FF2B5EF4-FFF2-40B4-BE49-F238E27FC236}">
                <a16:creationId xmlns:a16="http://schemas.microsoft.com/office/drawing/2014/main" id="{EE8E14B2-5987-5133-4A5F-92CFB08B550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545706" y="2403246"/>
            <a:ext cx="802546" cy="772505"/>
          </a:xfrm>
          <a:prstGeom prst="rect">
            <a:avLst/>
          </a:prstGeom>
        </p:spPr>
      </p:pic>
    </p:spTree>
    <p:controls>
      <mc:AlternateContent xmlns:mc="http://schemas.openxmlformats.org/markup-compatibility/2006">
        <mc:Choice xmlns:v="urn:schemas-microsoft-com:vml" Requires="v">
          <p:control name="BarCodeCtrl2" r:id="rId1" imgW="1188000" imgH="1188000"/>
        </mc:Choice>
        <mc:Fallback>
          <p:control name="BarCodeCtrl2" r:id="rId1" imgW="1188000" imgH="1188000">
            <p:pic>
              <p:nvPicPr>
                <p:cNvPr id="12" name="BarCodeCtrl2">
                  <a:extLst>
                    <a:ext uri="{FF2B5EF4-FFF2-40B4-BE49-F238E27FC236}">
                      <a16:creationId xmlns:a16="http://schemas.microsoft.com/office/drawing/2014/main" id="{534F16AF-0052-259B-F7E1-B163A962D049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17"/>
                <a:srcRect/>
                <a:stretch>
                  <a:fillRect/>
                </a:stretch>
              </p:blipFill>
              <p:spPr bwMode="auto">
                <a:xfrm>
                  <a:off x="5925532" y="9187803"/>
                  <a:ext cx="833691" cy="7120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290992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968F8-FEE7-AF5E-1C49-DE4F9C0C4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7B84D2E-7550-5336-EE7B-F149A7D9ADC4}"/>
              </a:ext>
            </a:extLst>
          </p:cNvPr>
          <p:cNvSpPr/>
          <p:nvPr/>
        </p:nvSpPr>
        <p:spPr>
          <a:xfrm>
            <a:off x="-14977" y="7481472"/>
            <a:ext cx="6858000" cy="2424527"/>
          </a:xfrm>
          <a:prstGeom prst="rect">
            <a:avLst/>
          </a:prstGeom>
          <a:solidFill>
            <a:srgbClr val="FBF5E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00CDC191-063A-8080-034D-B146FD23800D}"/>
              </a:ext>
            </a:extLst>
          </p:cNvPr>
          <p:cNvSpPr/>
          <p:nvPr/>
        </p:nvSpPr>
        <p:spPr>
          <a:xfrm>
            <a:off x="-48771" y="2199217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4400">
              <a:ln>
                <a:solidFill>
                  <a:srgbClr val="FB5B01"/>
                </a:solidFill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5" name="タイトル 18">
            <a:extLst>
              <a:ext uri="{FF2B5EF4-FFF2-40B4-BE49-F238E27FC236}">
                <a16:creationId xmlns:a16="http://schemas.microsoft.com/office/drawing/2014/main" id="{26AC0A40-CC83-F833-75A8-BEB05D3E4E5D}"/>
              </a:ext>
            </a:extLst>
          </p:cNvPr>
          <p:cNvSpPr txBox="1">
            <a:spLocks/>
          </p:cNvSpPr>
          <p:nvPr/>
        </p:nvSpPr>
        <p:spPr>
          <a:xfrm>
            <a:off x="-11778" y="3755439"/>
            <a:ext cx="6912000" cy="67844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defTabSz="742918">
              <a:spcAft>
                <a:spcPts val="600"/>
              </a:spcAft>
              <a:buClr>
                <a:srgbClr val="FF7628"/>
              </a:buClr>
              <a:buFont typeface="Wingdings" panose="05000000000000000000" pitchFamily="2" charset="2"/>
              <a:buChar char="u"/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〇〇の職員は「不適切な行為」は行いません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4" name="タイトル 18">
            <a:extLst>
              <a:ext uri="{FF2B5EF4-FFF2-40B4-BE49-F238E27FC236}">
                <a16:creationId xmlns:a16="http://schemas.microsoft.com/office/drawing/2014/main" id="{A0422CBC-D21B-2A18-908F-3B058F096C27}"/>
              </a:ext>
            </a:extLst>
          </p:cNvPr>
          <p:cNvSpPr txBox="1">
            <a:spLocks/>
          </p:cNvSpPr>
          <p:nvPr/>
        </p:nvSpPr>
        <p:spPr>
          <a:xfrm>
            <a:off x="0" y="-9570"/>
            <a:ext cx="6858000" cy="837870"/>
          </a:xfrm>
          <a:prstGeom prst="rect">
            <a:avLst/>
          </a:prstGeom>
          <a:solidFill>
            <a:srgbClr val="FB5B01"/>
          </a:solidFill>
        </p:spPr>
        <p:txBody>
          <a:bodyPr vert="horz" lIns="91441" tIns="0" rIns="91441" bIns="72000" rtlCol="0" anchor="b" anchorCtr="0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60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こどもの性被害を防ぐために</a:t>
            </a:r>
            <a:endParaRPr lang="en-US" altLang="ja-JP" sz="1600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en-US" altLang="ja-JP" sz="2400" b="1" dirty="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2400" b="1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○○（事業者名）</a:t>
            </a:r>
            <a:r>
              <a:rPr lang="en-US" altLang="ja-JP" sz="2400" b="1" dirty="0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2400" b="1">
                <a:solidFill>
                  <a:srgbClr val="FFEEE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の取組</a:t>
            </a:r>
            <a:endParaRPr lang="en-US" altLang="ja-JP" sz="2400" b="1" dirty="0">
              <a:solidFill>
                <a:srgbClr val="FFEEE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タイトル 18">
            <a:extLst>
              <a:ext uri="{FF2B5EF4-FFF2-40B4-BE49-F238E27FC236}">
                <a16:creationId xmlns:a16="http://schemas.microsoft.com/office/drawing/2014/main" id="{9216740F-834D-2E1F-ECF0-E848FF98C367}"/>
              </a:ext>
            </a:extLst>
          </p:cNvPr>
          <p:cNvSpPr txBox="1">
            <a:spLocks/>
          </p:cNvSpPr>
          <p:nvPr/>
        </p:nvSpPr>
        <p:spPr>
          <a:xfrm>
            <a:off x="-11778" y="5831003"/>
            <a:ext cx="6912000" cy="67844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defTabSz="742918">
              <a:spcAft>
                <a:spcPts val="600"/>
              </a:spcAft>
              <a:buClr>
                <a:srgbClr val="FF7628"/>
              </a:buClr>
              <a:buFont typeface="Wingdings" panose="05000000000000000000" pitchFamily="2" charset="2"/>
              <a:buChar char="u"/>
              <a:defRPr/>
            </a:pPr>
            <a:r>
              <a:rPr lang="ja-JP" altLang="en-US" sz="2400" b="1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/>
              </a:rPr>
              <a:t>万が一、性暴力の事案が発生したら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/>
            </a:endParaRPr>
          </a:p>
        </p:txBody>
      </p:sp>
      <p:sp>
        <p:nvSpPr>
          <p:cNvPr id="6" name="タイトル 18">
            <a:extLst>
              <a:ext uri="{FF2B5EF4-FFF2-40B4-BE49-F238E27FC236}">
                <a16:creationId xmlns:a16="http://schemas.microsoft.com/office/drawing/2014/main" id="{DBDC05B5-66C3-3091-DFBA-4FC05359F01D}"/>
              </a:ext>
            </a:extLst>
          </p:cNvPr>
          <p:cNvSpPr txBox="1">
            <a:spLocks/>
          </p:cNvSpPr>
          <p:nvPr/>
        </p:nvSpPr>
        <p:spPr>
          <a:xfrm>
            <a:off x="115147" y="6392489"/>
            <a:ext cx="6597752" cy="977944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buClr>
                <a:srgbClr val="FF7628"/>
              </a:buClr>
              <a:defRPr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こどもを守ることを最優先に、関係法令やルールに基づき、事実の確認やこどもの保護に組織として全力で対応します。また、日頃からそのための体制を整えています。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事案の概要は、原則として、事案にかかわっていない保護者の皆様にも、ご説明します。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endParaRPr lang="en-US" altLang="ja-JP" sz="3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buClr>
                <a:srgbClr val="FF7628"/>
              </a:buClr>
              <a:defRPr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ただし、事業者の対応に遅れや混乱が生じたり、二次被害等が生じることを防ぐため、必ずしも事案の発生直後に説明を行わない場合があります。ご理解をお願いします。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Rounded Rectangle 135">
            <a:extLst>
              <a:ext uri="{FF2B5EF4-FFF2-40B4-BE49-F238E27FC236}">
                <a16:creationId xmlns:a16="http://schemas.microsoft.com/office/drawing/2014/main" id="{D816435E-AD48-41E9-92B1-1B20CF0476E8}"/>
              </a:ext>
            </a:extLst>
          </p:cNvPr>
          <p:cNvSpPr/>
          <p:nvPr/>
        </p:nvSpPr>
        <p:spPr bwMode="ltGray">
          <a:xfrm>
            <a:off x="216168" y="2198168"/>
            <a:ext cx="2984884" cy="1673442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lIns="91440" tIns="45720" rIns="72000" bIns="45720" rtlCol="0" anchor="t"/>
          <a:lstStyle/>
          <a:p>
            <a:pPr marL="0" marR="0" lvl="0" indent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起こさせません、見逃しません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891839">
              <a:defRPr/>
            </a:pPr>
            <a:endParaRPr lang="ja-JP" altLang="en-US" sz="600" b="1" kern="0">
              <a:solidFill>
                <a:srgbClr val="FB5B01"/>
              </a:solidFill>
              <a:latin typeface="BIZ UDPゴシック" panose="020B0400000000000000" pitchFamily="50" charset="-128"/>
              <a:ea typeface="BIZ UDPゴシック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面談・アンケート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相談窓口の設置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従事者への研修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tabLst/>
              <a:defRPr/>
            </a:pPr>
            <a:endParaRPr lang="en-US" altLang="ja-JP" sz="4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lvl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tabLst/>
              <a:defRPr/>
            </a:pPr>
            <a:r>
              <a:rPr lang="ja-JP" altLang="en-US" sz="1200" kern="0" spc="-2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などを実施しています。</a:t>
            </a:r>
            <a:endParaRPr kumimoji="0" lang="en-GB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5" name="Rounded Rectangle 135">
            <a:extLst>
              <a:ext uri="{FF2B5EF4-FFF2-40B4-BE49-F238E27FC236}">
                <a16:creationId xmlns:a16="http://schemas.microsoft.com/office/drawing/2014/main" id="{A348F77F-74CD-B89F-89DB-414B76B496F0}"/>
              </a:ext>
            </a:extLst>
          </p:cNvPr>
          <p:cNvSpPr/>
          <p:nvPr/>
        </p:nvSpPr>
        <p:spPr bwMode="ltGray">
          <a:xfrm>
            <a:off x="3316406" y="2198168"/>
            <a:ext cx="3454708" cy="1674390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lIns="91440" tIns="45720" rIns="72000" bIns="45720" rtlCol="0" anchor="t"/>
          <a:lstStyle/>
          <a:p>
            <a:pPr marL="0" marR="0" lvl="0" indent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職員の性犯罪前科を確認しています</a:t>
            </a:r>
            <a:endParaRPr kumimoji="0" lang="en-US" altLang="ja-JP" sz="1600" b="1" i="0" u="none" strike="noStrike" kern="0" cap="none" spc="0" normalizeH="0" baseline="0" noProof="0" dirty="0">
              <a:ln>
                <a:noFill/>
              </a:ln>
              <a:solidFill>
                <a:srgbClr val="FB5B0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性犯罪前科がある職員は、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latin typeface="BIZ UDPゴシック" panose="020B0400000000000000" pitchFamily="50" charset="-128"/>
                <a:ea typeface="BIZ UDPゴシック"/>
              </a:rPr>
              <a:t>性暴力のおそれを踏まえ、</a:t>
            </a: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こどもと接する業務に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従事させません。</a:t>
            </a:r>
            <a:endParaRPr lang="en-US" altLang="ja-JP" sz="12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891839">
              <a:spcAft>
                <a:spcPts val="200"/>
              </a:spcAft>
              <a:defRPr/>
            </a:pPr>
            <a:endParaRPr lang="en-US" altLang="ja-JP" sz="700" kern="0" spc="-2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 defTabSz="891839">
              <a:spcAft>
                <a:spcPts val="200"/>
              </a:spcAft>
              <a:defRPr/>
            </a:pPr>
            <a:r>
              <a:rPr lang="ja-JP" altLang="en-US" sz="1200" kern="0" spc="-20" dirty="0">
                <a:latin typeface="BIZ UDPゴシック" panose="020B0400000000000000" pitchFamily="50" charset="-128"/>
                <a:ea typeface="BIZ UDPゴシック"/>
              </a:rPr>
              <a:t>（個別の確認結果は　法律上お伝えできません。）</a:t>
            </a:r>
            <a:endParaRPr lang="en-US" altLang="ja-JP" sz="1000" kern="0" spc="-20" dirty="0">
              <a:latin typeface="BIZ UDPゴシック" panose="020B0400000000000000" pitchFamily="50" charset="-128"/>
              <a:ea typeface="BIZ UDPゴシック"/>
            </a:endParaRPr>
          </a:p>
        </p:txBody>
      </p:sp>
      <p:pic>
        <p:nvPicPr>
          <p:cNvPr id="10" name="図 9" descr="バイク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B8CE415-6A2C-718B-0BDD-48D078E33F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061" y="2567271"/>
            <a:ext cx="1188000" cy="1188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DD7C0876-A33F-EC6F-1E37-2367BF476B4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312" y="2551937"/>
            <a:ext cx="1080000" cy="1080000"/>
          </a:xfrm>
          <a:prstGeom prst="rect">
            <a:avLst/>
          </a:prstGeom>
        </p:spPr>
      </p:pic>
      <p:sp>
        <p:nvSpPr>
          <p:cNvPr id="12" name="タイトル 18">
            <a:extLst>
              <a:ext uri="{FF2B5EF4-FFF2-40B4-BE49-F238E27FC236}">
                <a16:creationId xmlns:a16="http://schemas.microsoft.com/office/drawing/2014/main" id="{47CCF49C-C21B-2B6E-BB5E-406AACDEA0FB}"/>
              </a:ext>
            </a:extLst>
          </p:cNvPr>
          <p:cNvSpPr txBox="1">
            <a:spLocks/>
          </p:cNvSpPr>
          <p:nvPr/>
        </p:nvSpPr>
        <p:spPr>
          <a:xfrm>
            <a:off x="-11778" y="714539"/>
            <a:ext cx="6912000" cy="67844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just" defTabSz="742918">
              <a:spcAft>
                <a:spcPts val="600"/>
              </a:spcAft>
              <a:buClr>
                <a:srgbClr val="FF7628"/>
              </a:buClr>
              <a:buFont typeface="Wingdings" panose="05000000000000000000" pitchFamily="2" charset="2"/>
              <a:buChar char="u"/>
              <a:defRPr/>
            </a:pPr>
            <a:r>
              <a:rPr lang="ja-JP" altLang="en-US" sz="2400" b="1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こども性暴力防止法に基づき取り組んでいます</a:t>
            </a:r>
            <a:endParaRPr lang="en-US" altLang="ja-JP" sz="2400" b="1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Rounded Rectangle 135">
            <a:extLst>
              <a:ext uri="{FF2B5EF4-FFF2-40B4-BE49-F238E27FC236}">
                <a16:creationId xmlns:a16="http://schemas.microsoft.com/office/drawing/2014/main" id="{B0010248-D01C-722C-906B-1DE138E2A209}"/>
              </a:ext>
            </a:extLst>
          </p:cNvPr>
          <p:cNvSpPr/>
          <p:nvPr/>
        </p:nvSpPr>
        <p:spPr bwMode="ltGray">
          <a:xfrm>
            <a:off x="257111" y="4354318"/>
            <a:ext cx="6514003" cy="1589385"/>
          </a:xfrm>
          <a:prstGeom prst="roundRect">
            <a:avLst>
              <a:gd name="adj" fmla="val 3545"/>
            </a:avLst>
          </a:prstGeom>
          <a:solidFill>
            <a:schemeClr val="bg1"/>
          </a:solidFill>
          <a:ln w="3175" cap="flat" cmpd="sng" algn="ctr">
            <a:solidFill>
              <a:srgbClr val="FB5B01"/>
            </a:solidFill>
            <a:prstDash val="solid"/>
          </a:ln>
          <a:effectLst/>
        </p:spPr>
        <p:txBody>
          <a:bodyPr rIns="72000" rtlCol="0" anchor="t"/>
          <a:lstStyle/>
          <a:p>
            <a:pPr marL="0" marR="0" lvl="0" indent="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b="1" kern="0" dirty="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性暴力につながる「不適切な行為」として、次の行為を定めています</a:t>
            </a:r>
            <a:endParaRPr lang="ja-JP" altLang="en-US" sz="1600" b="1" strike="sngStrike" kern="0" dirty="0">
              <a:solidFill>
                <a:srgbClr val="FF0000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US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lang="ja-JP" altLang="en-US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ｘｘ</a:t>
            </a:r>
            <a:endParaRPr lang="en-US" altLang="ja-JP" sz="1200" kern="0" dirty="0">
              <a:solidFill>
                <a:prstClr val="black">
                  <a:lumMod val="75000"/>
                  <a:lumOff val="25000"/>
                </a:prst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171450" marR="0" lvl="0" indent="-171450" defTabSz="8918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B5B0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2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x</a:t>
            </a:r>
            <a:r>
              <a: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ｘｘ</a:t>
            </a:r>
            <a:endParaRPr kumimoji="0" lang="en-GB" altLang="ja-JP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D10416C-B211-C7B7-E950-584BCF9CBE3C}"/>
              </a:ext>
            </a:extLst>
          </p:cNvPr>
          <p:cNvSpPr/>
          <p:nvPr/>
        </p:nvSpPr>
        <p:spPr>
          <a:xfrm>
            <a:off x="1170397" y="4804092"/>
            <a:ext cx="5256915" cy="100375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各事業者の実態に応じて定めた行為を記載。</a:t>
            </a:r>
            <a:endParaRPr kumimoji="1" lang="en-US" altLang="ja-JP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別紙にする、リンクを貼るなども可。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A96502-B215-A077-0F6D-E5EC4620B4D4}"/>
              </a:ext>
            </a:extLst>
          </p:cNvPr>
          <p:cNvSpPr txBox="1"/>
          <p:nvPr/>
        </p:nvSpPr>
        <p:spPr>
          <a:xfrm>
            <a:off x="85112" y="1376914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「性暴力」には、犯罪に該当するものだけでなく、「こどもを不快にさせる性的な言動」なども含まれます。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＜「性暴力」の例＞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不同意性交、性的部位への接触、わいせつな言動、児童買春、児童ポルノ撮影・所持、のぞき、盗撮　等</a:t>
            </a:r>
          </a:p>
        </p:txBody>
      </p:sp>
      <p:sp>
        <p:nvSpPr>
          <p:cNvPr id="18" name="タイトル 18">
            <a:extLst>
              <a:ext uri="{FF2B5EF4-FFF2-40B4-BE49-F238E27FC236}">
                <a16:creationId xmlns:a16="http://schemas.microsoft.com/office/drawing/2014/main" id="{82FA5E78-3E45-DEC4-DE41-D4E61865A8CF}"/>
              </a:ext>
            </a:extLst>
          </p:cNvPr>
          <p:cNvSpPr txBox="1">
            <a:spLocks/>
          </p:cNvSpPr>
          <p:nvPr/>
        </p:nvSpPr>
        <p:spPr>
          <a:xfrm>
            <a:off x="130877" y="8203713"/>
            <a:ext cx="4850556" cy="1667078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性犯罪歴や性暴力の疑いなどの情報は、個人の重要なプライバシーに関わります。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/>
              </a:rPr>
              <a:t>性暴力の被害のうわさが広まると、被害を受けたこどもやその家族を大きく傷つけ、二次被害につながります。</a:t>
            </a:r>
            <a:endParaRPr lang="en-US" altLang="ja-JP" sz="1400" dirty="0">
              <a:latin typeface="BIZ UDPゴシック" panose="020B0400000000000000" pitchFamily="50" charset="-128"/>
              <a:ea typeface="BIZ UDPゴシック"/>
            </a:endParaRPr>
          </a:p>
          <a:p>
            <a:pPr algn="just" defTabSz="742918">
              <a:spcAft>
                <a:spcPts val="600"/>
              </a:spcAft>
              <a:buClr>
                <a:srgbClr val="FF7628"/>
              </a:buClr>
              <a:defRPr/>
            </a:pPr>
            <a:endParaRPr lang="en-US" altLang="ja-JP" sz="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66700" indent="-266700" algn="just" defTabSz="742918">
              <a:buClr>
                <a:srgbClr val="FF7628"/>
              </a:buClr>
              <a:defRPr/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このようなプライバシーにかかわるうわさを流した場合、法律に定める刑罰や、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266700" indent="-266700" algn="just" defTabSz="742918">
              <a:buClr>
                <a:srgbClr val="FF7628"/>
              </a:buClr>
              <a:defRPr/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損害賠償の対象となる可能性があります。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タイトル 18">
            <a:extLst>
              <a:ext uri="{FF2B5EF4-FFF2-40B4-BE49-F238E27FC236}">
                <a16:creationId xmlns:a16="http://schemas.microsoft.com/office/drawing/2014/main" id="{B5654197-AC52-ACBD-C07B-41D512C7242E}"/>
              </a:ext>
            </a:extLst>
          </p:cNvPr>
          <p:cNvSpPr txBox="1">
            <a:spLocks/>
          </p:cNvSpPr>
          <p:nvPr/>
        </p:nvSpPr>
        <p:spPr>
          <a:xfrm>
            <a:off x="94208" y="7824357"/>
            <a:ext cx="6858000" cy="451793"/>
          </a:xfrm>
          <a:prstGeom prst="rect">
            <a:avLst/>
          </a:prstGeom>
          <a:noFill/>
        </p:spPr>
        <p:txBody>
          <a:bodyPr vert="horz" lIns="91441" tIns="45720" rIns="91441" bIns="45720" rtlCol="0" anchor="ctr">
            <a:noAutofit/>
          </a:bodyPr>
          <a:lstStyle>
            <a:lvl1pPr algn="l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42918">
              <a:spcAft>
                <a:spcPts val="600"/>
              </a:spcAft>
              <a:buClr>
                <a:srgbClr val="FF7628"/>
              </a:buClr>
              <a:defRPr/>
            </a:pPr>
            <a:r>
              <a:rPr lang="ja-JP" altLang="en-US" sz="2400" b="1" spc="-150">
                <a:solidFill>
                  <a:srgbClr val="FB5B0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うわさを立てたり、広めたりしないようお願いします</a:t>
            </a:r>
            <a:endParaRPr lang="en-US" altLang="ja-JP" sz="2400" b="1" spc="-150" dirty="0">
              <a:solidFill>
                <a:srgbClr val="FB5B0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0" name="図 1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E6E31D7F-1F3B-8F04-0068-3155C53AE35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12" y="8028752"/>
            <a:ext cx="2160000" cy="2160000"/>
          </a:xfrm>
          <a:prstGeom prst="rect">
            <a:avLst/>
          </a:prstGeom>
        </p:spPr>
      </p:pic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263E30B6-910C-8ACB-AB39-3CB86EF1F067}"/>
              </a:ext>
            </a:extLst>
          </p:cNvPr>
          <p:cNvSpPr/>
          <p:nvPr/>
        </p:nvSpPr>
        <p:spPr>
          <a:xfrm>
            <a:off x="-1" y="7481472"/>
            <a:ext cx="1882061" cy="372790"/>
          </a:xfrm>
          <a:prstGeom prst="homePlate">
            <a:avLst>
              <a:gd name="adj" fmla="val 20244"/>
            </a:avLst>
          </a:prstGeom>
          <a:solidFill>
            <a:srgbClr val="FFD43D">
              <a:alpha val="42000"/>
            </a:srgbClr>
          </a:solidFill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FDB995D-11B3-0375-577B-1961F0E3D59F}"/>
              </a:ext>
            </a:extLst>
          </p:cNvPr>
          <p:cNvSpPr/>
          <p:nvPr/>
        </p:nvSpPr>
        <p:spPr>
          <a:xfrm>
            <a:off x="-111284" y="7198998"/>
            <a:ext cx="2035713" cy="9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n>
                  <a:solidFill>
                    <a:srgbClr val="FB5B0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お願い</a:t>
            </a:r>
          </a:p>
        </p:txBody>
      </p:sp>
      <p:pic>
        <p:nvPicPr>
          <p:cNvPr id="24" name="グラフィックス 23" descr="警告 単色塗りつぶし">
            <a:extLst>
              <a:ext uri="{FF2B5EF4-FFF2-40B4-BE49-F238E27FC236}">
                <a16:creationId xmlns:a16="http://schemas.microsoft.com/office/drawing/2014/main" id="{F2820E97-2F16-EF00-54C8-9311EA03AF9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1401" y="9402449"/>
            <a:ext cx="282884" cy="282884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0E30661-DD76-B73E-5CC7-9FB65F8465F5}"/>
              </a:ext>
            </a:extLst>
          </p:cNvPr>
          <p:cNvSpPr txBox="1"/>
          <p:nvPr/>
        </p:nvSpPr>
        <p:spPr>
          <a:xfrm>
            <a:off x="4102366" y="2456462"/>
            <a:ext cx="28649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（＊）法施行（令和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25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日）後順次</a:t>
            </a:r>
          </a:p>
        </p:txBody>
      </p:sp>
    </p:spTree>
    <p:extLst>
      <p:ext uri="{BB962C8B-B14F-4D97-AF65-F5344CB8AC3E}">
        <p14:creationId xmlns:p14="http://schemas.microsoft.com/office/powerpoint/2010/main" val="21120629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147480200,24,Slide2147479945"/>
</p:tagLst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831</Words>
  <Application>Microsoft Office PowerPoint</Application>
  <PresentationFormat>A4 210 x 297 mm</PresentationFormat>
  <Paragraphs>86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メイリオ</vt:lpstr>
      <vt:lpstr>游ゴシック</vt:lpstr>
      <vt:lpstr>Arial</vt:lpstr>
      <vt:lpstr>Calibri</vt:lpstr>
      <vt:lpstr>Calibri Light</vt:lpstr>
      <vt:lpstr>Wingdings</vt:lpstr>
      <vt:lpstr>Office 2013 - 2022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2026-04-16T02:55:06Z</dcterms:created>
  <dcterms:modified xsi:type="dcterms:W3CDTF">2026-04-16T02:55:16Z</dcterms:modified>
</cp:coreProperties>
</file>