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59" r:id="rId5"/>
    <p:sldId id="262" r:id="rId6"/>
    <p:sldId id="260" r:id="rId7"/>
    <p:sldId id="256" r:id="rId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88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0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44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5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25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030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46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1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84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11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76227-69D7-4108-9269-197D2E249F56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723A4-686C-4D44-B042-EA535B23E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08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934377" y="336389"/>
            <a:ext cx="6390762" cy="2227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/>
          <p:cNvSpPr/>
          <p:nvPr/>
        </p:nvSpPr>
        <p:spPr>
          <a:xfrm>
            <a:off x="439611" y="4012999"/>
            <a:ext cx="4559060" cy="272547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/>
          <p:cNvSpPr/>
          <p:nvPr/>
        </p:nvSpPr>
        <p:spPr>
          <a:xfrm>
            <a:off x="4616327" y="2000832"/>
            <a:ext cx="4336079" cy="255070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/>
        </p:nvSpPr>
        <p:spPr>
          <a:xfrm>
            <a:off x="333784" y="1023281"/>
            <a:ext cx="4336079" cy="255070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3274758" y="628457"/>
            <a:ext cx="33410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１．趣旨・目的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21866" y="2519438"/>
            <a:ext cx="387798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新規就農者等（受講生）</a:t>
            </a:r>
            <a:r>
              <a:rPr lang="ja-JP" altLang="en-US" sz="1600" dirty="0"/>
              <a:t>が</a:t>
            </a:r>
            <a:endParaRPr lang="ja-JP" altLang="en-US" dirty="0"/>
          </a:p>
          <a:p>
            <a:r>
              <a:rPr lang="ja-JP" altLang="en-US" dirty="0"/>
              <a:t>自身の農業へのビジョンやほ場図、</a:t>
            </a:r>
            <a:endParaRPr lang="en-US" altLang="ja-JP" dirty="0"/>
          </a:p>
          <a:p>
            <a:r>
              <a:rPr lang="ja-JP" altLang="en-US" dirty="0"/>
              <a:t>今年度の作業計画を作成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902" y="1023281"/>
            <a:ext cx="1295251" cy="1496157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0" b="65803"/>
          <a:stretch/>
        </p:blipFill>
        <p:spPr>
          <a:xfrm rot="2007203">
            <a:off x="4358933" y="1686041"/>
            <a:ext cx="1369228" cy="1063870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4998672" y="3760659"/>
            <a:ext cx="403187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先輩農業者</a:t>
            </a:r>
            <a:r>
              <a:rPr lang="ja-JP" altLang="en-US" dirty="0"/>
              <a:t>から改善案等について</a:t>
            </a:r>
            <a:endParaRPr lang="en-US" altLang="ja-JP" dirty="0"/>
          </a:p>
          <a:p>
            <a:r>
              <a:rPr lang="ja-JP" altLang="en-US" dirty="0"/>
              <a:t>助言いただく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50" b="65803"/>
          <a:stretch/>
        </p:blipFill>
        <p:spPr>
          <a:xfrm rot="8172633">
            <a:off x="5558722" y="4600539"/>
            <a:ext cx="1369228" cy="106387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39611" y="5319845"/>
            <a:ext cx="66582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☆自身の</a:t>
            </a:r>
            <a:r>
              <a:rPr lang="ja-JP" altLang="en-US" sz="2000" b="1" dirty="0"/>
              <a:t>生産や経営の現状を理解・把握</a:t>
            </a:r>
            <a:r>
              <a:rPr lang="ja-JP" altLang="en-US" sz="2000" dirty="0"/>
              <a:t>する</a:t>
            </a:r>
            <a:endParaRPr lang="en-US" altLang="ja-JP" sz="2000" dirty="0"/>
          </a:p>
          <a:p>
            <a:r>
              <a:rPr lang="ja-JP" altLang="en-US" sz="2000" dirty="0"/>
              <a:t>　機会となる</a:t>
            </a:r>
            <a:endParaRPr lang="en-US" altLang="ja-JP" sz="2000" dirty="0"/>
          </a:p>
          <a:p>
            <a:r>
              <a:rPr lang="ja-JP" altLang="en-US" sz="2000" b="1" dirty="0"/>
              <a:t>☆アドバイスをもとに計画を実践</a:t>
            </a:r>
            <a:r>
              <a:rPr lang="ja-JP" altLang="en-US" sz="2000" dirty="0"/>
              <a:t>し、</a:t>
            </a:r>
            <a:endParaRPr lang="en-US" altLang="ja-JP" sz="2000" dirty="0"/>
          </a:p>
          <a:p>
            <a:r>
              <a:rPr lang="ja-JP" altLang="en-US" sz="2000" dirty="0"/>
              <a:t>　生産性向上や安定した所得の確保に繋げてもらう</a:t>
            </a:r>
            <a:endParaRPr lang="en-US" altLang="ja-JP" sz="2000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905" y="2222535"/>
            <a:ext cx="2455134" cy="1417397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169" y="3781623"/>
            <a:ext cx="1035589" cy="1535216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816" b="54582"/>
          <a:stretch/>
        </p:blipFill>
        <p:spPr>
          <a:xfrm rot="1274563">
            <a:off x="6730884" y="1699288"/>
            <a:ext cx="365387" cy="697796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85" r="64091"/>
          <a:stretch/>
        </p:blipFill>
        <p:spPr>
          <a:xfrm rot="207250">
            <a:off x="1481602" y="4279930"/>
            <a:ext cx="549724" cy="569958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67" t="-5055" r="61369" b="59633"/>
          <a:stretch/>
        </p:blipFill>
        <p:spPr>
          <a:xfrm rot="297622">
            <a:off x="3434969" y="4080419"/>
            <a:ext cx="665880" cy="697514"/>
          </a:xfrm>
          <a:prstGeom prst="rect">
            <a:avLst/>
          </a:prstGeom>
        </p:spPr>
      </p:pic>
      <p:sp>
        <p:nvSpPr>
          <p:cNvPr id="20" name="タイトル 1"/>
          <p:cNvSpPr txBox="1">
            <a:spLocks/>
          </p:cNvSpPr>
          <p:nvPr/>
        </p:nvSpPr>
        <p:spPr>
          <a:xfrm>
            <a:off x="679956" y="116799"/>
            <a:ext cx="8203223" cy="74917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計画・振り返りシートの作成について</a:t>
            </a:r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7377591" y="551258"/>
            <a:ext cx="1652954" cy="73855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1600" dirty="0"/>
              <a:t>県中農林事務所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ja-JP" sz="1600" dirty="0"/>
              <a:t>農業振興普及部</a:t>
            </a:r>
            <a:endParaRPr lang="ja-JP" altLang="en-US" sz="1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028222" y="49170"/>
            <a:ext cx="10023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資料１</a:t>
            </a:r>
          </a:p>
        </p:txBody>
      </p:sp>
    </p:spTree>
    <p:extLst>
      <p:ext uri="{BB962C8B-B14F-4D97-AF65-F5344CB8AC3E}">
        <p14:creationId xmlns:p14="http://schemas.microsoft.com/office/powerpoint/2010/main" val="129894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232" y="2193667"/>
            <a:ext cx="5451212" cy="433324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正方形/長方形 2"/>
          <p:cNvSpPr/>
          <p:nvPr/>
        </p:nvSpPr>
        <p:spPr>
          <a:xfrm>
            <a:off x="199151" y="276829"/>
            <a:ext cx="909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２　経営計画シート</a:t>
            </a:r>
            <a:endParaRPr lang="en-US" altLang="ja-JP" sz="2800" dirty="0"/>
          </a:p>
          <a:p>
            <a:r>
              <a:rPr lang="ja-JP" altLang="en-US" sz="2800" dirty="0"/>
              <a:t>　　①農業へのビジョン（資料２ｰ１）</a:t>
            </a:r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886988" y="1374348"/>
            <a:ext cx="71717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ご自身の農業ビジョン（農業に対する夢や想い）を自由に記載してください。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A49462-958F-042E-785A-570D5C932319}"/>
              </a:ext>
            </a:extLst>
          </p:cNvPr>
          <p:cNvSpPr/>
          <p:nvPr/>
        </p:nvSpPr>
        <p:spPr>
          <a:xfrm>
            <a:off x="6573328" y="144685"/>
            <a:ext cx="2265325" cy="409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５月</a:t>
            </a:r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</p:spTree>
    <p:extLst>
      <p:ext uri="{BB962C8B-B14F-4D97-AF65-F5344CB8AC3E}">
        <p14:creationId xmlns:p14="http://schemas.microsoft.com/office/powerpoint/2010/main" val="392284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4161" y="238534"/>
            <a:ext cx="81405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２　経営計画シート</a:t>
            </a:r>
            <a:endParaRPr lang="en-US" altLang="ja-JP" sz="2800" dirty="0"/>
          </a:p>
          <a:p>
            <a:r>
              <a:rPr lang="ja-JP" altLang="en-US" sz="2800" dirty="0"/>
              <a:t>　　②</a:t>
            </a:r>
            <a:r>
              <a:rPr lang="ja-JP" altLang="en-US" sz="2800" dirty="0" err="1"/>
              <a:t>ほ</a:t>
            </a:r>
            <a:r>
              <a:rPr lang="ja-JP" altLang="en-US" sz="2800" dirty="0"/>
              <a:t>場図（資料２ｰ２）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568822" y="1238394"/>
            <a:ext cx="71717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ほ場ごとの</a:t>
            </a:r>
            <a:r>
              <a:rPr lang="ja-JP" altLang="ja-JP" sz="2000" dirty="0" err="1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ほ</a:t>
            </a:r>
            <a:r>
              <a:rPr lang="ja-JP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場図を自由に記載してください。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68822" y="1673919"/>
            <a:ext cx="2008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記入例１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710517" y="1714035"/>
            <a:ext cx="2008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記入例２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82" y="2101581"/>
            <a:ext cx="3677322" cy="4577762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256" y="2141697"/>
            <a:ext cx="3632613" cy="4537645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27F3399-FA5F-74F9-7BE4-43B5A61EA6EC}"/>
              </a:ext>
            </a:extLst>
          </p:cNvPr>
          <p:cNvSpPr/>
          <p:nvPr/>
        </p:nvSpPr>
        <p:spPr>
          <a:xfrm>
            <a:off x="6392174" y="238534"/>
            <a:ext cx="2348413" cy="409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５月</a:t>
            </a:r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</p:spTree>
    <p:extLst>
      <p:ext uri="{BB962C8B-B14F-4D97-AF65-F5344CB8AC3E}">
        <p14:creationId xmlns:p14="http://schemas.microsoft.com/office/powerpoint/2010/main" val="191339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4160" y="238534"/>
            <a:ext cx="96487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２　経営計画シート</a:t>
            </a:r>
            <a:endParaRPr lang="en-US" altLang="ja-JP" sz="2800" dirty="0"/>
          </a:p>
          <a:p>
            <a:r>
              <a:rPr lang="ja-JP" altLang="en-US" sz="2800" dirty="0"/>
              <a:t>　　③年間スケジュール</a:t>
            </a:r>
            <a:r>
              <a:rPr lang="ja-JP" altLang="en-US" sz="2400" dirty="0"/>
              <a:t>（資料２ｰ３）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941293" y="1424129"/>
            <a:ext cx="71717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記入例を参考に、</a:t>
            </a:r>
            <a:r>
              <a:rPr lang="ja-JP" altLang="en-US" sz="2000" dirty="0" err="1">
                <a:latin typeface="游ゴシック" panose="020B0400000000000000" pitchFamily="50" charset="-128"/>
                <a:cs typeface="Times New Roman" panose="02020603050405020304" pitchFamily="18" charset="0"/>
              </a:rPr>
              <a:t>ほ</a:t>
            </a:r>
            <a:r>
              <a:rPr lang="ja-JP" altLang="en-US" sz="20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場ごとの施肥や育苗、定植、収穫等の年間スケジュールを記載してください。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45458" y="2376409"/>
            <a:ext cx="2008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記入例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24" y="2839272"/>
            <a:ext cx="8470430" cy="173928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862357-B040-7B9C-F0C4-E0C0CA13EAB2}"/>
              </a:ext>
            </a:extLst>
          </p:cNvPr>
          <p:cNvSpPr/>
          <p:nvPr/>
        </p:nvSpPr>
        <p:spPr>
          <a:xfrm>
            <a:off x="6521571" y="190880"/>
            <a:ext cx="2357984" cy="409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５月</a:t>
            </a:r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</p:spTree>
    <p:extLst>
      <p:ext uri="{BB962C8B-B14F-4D97-AF65-F5344CB8AC3E}">
        <p14:creationId xmlns:p14="http://schemas.microsoft.com/office/powerpoint/2010/main" val="3624293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D65EA-C1F7-4510-63AA-818C463CB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0AE3DC-4C34-E5C7-826C-4E4025989642}"/>
              </a:ext>
            </a:extLst>
          </p:cNvPr>
          <p:cNvSpPr/>
          <p:nvPr/>
        </p:nvSpPr>
        <p:spPr>
          <a:xfrm>
            <a:off x="304160" y="238534"/>
            <a:ext cx="96487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３　栽培・経営振り返りシート</a:t>
            </a:r>
            <a:endParaRPr lang="en-US" altLang="ja-JP" sz="2800" dirty="0"/>
          </a:p>
          <a:p>
            <a:r>
              <a:rPr lang="ja-JP" altLang="en-US" sz="2800" dirty="0"/>
              <a:t>　　～１年間の栽培実績～</a:t>
            </a:r>
            <a:r>
              <a:rPr lang="ja-JP" altLang="en-US" sz="2400" dirty="0"/>
              <a:t>（資料３）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35B4EC-39C4-015C-F497-F2A377E3B338}"/>
              </a:ext>
            </a:extLst>
          </p:cNvPr>
          <p:cNvSpPr/>
          <p:nvPr/>
        </p:nvSpPr>
        <p:spPr>
          <a:xfrm>
            <a:off x="986116" y="1513754"/>
            <a:ext cx="71717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游ゴシック" panose="020B0400000000000000" pitchFamily="50" charset="-128"/>
                <a:cs typeface="Times New Roman" panose="02020603050405020304" pitchFamily="18" charset="0"/>
              </a:rPr>
              <a:t>記入例を参考にほ場ごとの施肥や育苗、定植、収穫等</a:t>
            </a:r>
            <a:endParaRPr lang="en-US" altLang="ja-JP" sz="2000" dirty="0">
              <a:latin typeface="游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今年度実施した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栽培実績を記載してください。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CC6B665-2776-41D4-E9EE-BE2384977F53}"/>
              </a:ext>
            </a:extLst>
          </p:cNvPr>
          <p:cNvSpPr/>
          <p:nvPr/>
        </p:nvSpPr>
        <p:spPr>
          <a:xfrm>
            <a:off x="514350" y="2367496"/>
            <a:ext cx="2008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記入例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F2E46CF-C09E-A6F7-9AB2-8F1C29DCAF5F}"/>
              </a:ext>
            </a:extLst>
          </p:cNvPr>
          <p:cNvSpPr/>
          <p:nvPr/>
        </p:nvSpPr>
        <p:spPr>
          <a:xfrm>
            <a:off x="6650967" y="156025"/>
            <a:ext cx="2261774" cy="4417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A33C5D7A-50C6-F92F-F6BA-2BE0102BD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573" y="2767606"/>
            <a:ext cx="7308850" cy="373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93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97411" y="1269982"/>
            <a:ext cx="78857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記入例を参考に、品目ごとの売上や経費、所得を記入してください。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計算方法や注意点は下記の通りです。</a:t>
            </a:r>
          </a:p>
          <a:p>
            <a:r>
              <a:rPr lang="ja-JP" altLang="en-US" sz="2000" dirty="0"/>
              <a:t>・平均単価や収量は本数もしくは</a:t>
            </a:r>
            <a:r>
              <a:rPr lang="en-US" altLang="ja-JP" sz="2000" dirty="0"/>
              <a:t>kg</a:t>
            </a:r>
            <a:r>
              <a:rPr lang="ja-JP" altLang="en-US" sz="2000" dirty="0"/>
              <a:t>単位で記入してください。</a:t>
            </a:r>
          </a:p>
          <a:p>
            <a:r>
              <a:rPr lang="ja-JP" altLang="en-US" sz="2000" dirty="0"/>
              <a:t>・粗収入＝平均単価</a:t>
            </a:r>
            <a:r>
              <a:rPr lang="en-US" altLang="ja-JP" sz="2000" dirty="0"/>
              <a:t>×</a:t>
            </a:r>
            <a:r>
              <a:rPr lang="ja-JP" altLang="en-US" sz="2000" dirty="0"/>
              <a:t>収量</a:t>
            </a:r>
          </a:p>
          <a:p>
            <a:r>
              <a:rPr lang="ja-JP" altLang="en-US" sz="2000" dirty="0"/>
              <a:t>・所得＝粗収入－経費合計</a:t>
            </a:r>
          </a:p>
          <a:p>
            <a:r>
              <a:rPr lang="ja-JP" altLang="en-US" sz="2000" dirty="0"/>
              <a:t>・品目をまたがって発生する経費（減価償却費や雇用労賃等）は</a:t>
            </a:r>
            <a:endParaRPr lang="en-US" altLang="ja-JP" sz="2000" dirty="0"/>
          </a:p>
          <a:p>
            <a:r>
              <a:rPr lang="ja-JP" altLang="en-US" sz="2000" dirty="0"/>
              <a:t>　品目毎の作付面積等に応じた割合で算出してください。</a:t>
            </a:r>
            <a:endParaRPr lang="en-US" altLang="ja-JP" sz="2000" dirty="0"/>
          </a:p>
          <a:p>
            <a:r>
              <a:rPr lang="ja-JP" altLang="en-US" sz="2000" dirty="0"/>
              <a:t>　大まかな割合で構いません。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28935" y="4257961"/>
            <a:ext cx="2008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記入例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57E48A7-949F-98F2-F8E3-A5AA40793730}"/>
              </a:ext>
            </a:extLst>
          </p:cNvPr>
          <p:cNvSpPr/>
          <p:nvPr/>
        </p:nvSpPr>
        <p:spPr>
          <a:xfrm>
            <a:off x="6633713" y="137726"/>
            <a:ext cx="2301261" cy="4417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kumimoji="1"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19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436C9C-2D52-B49E-5644-BBF320829683}"/>
              </a:ext>
            </a:extLst>
          </p:cNvPr>
          <p:cNvSpPr/>
          <p:nvPr/>
        </p:nvSpPr>
        <p:spPr>
          <a:xfrm>
            <a:off x="304160" y="238534"/>
            <a:ext cx="96487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３　栽培・経営計画振り返りシート</a:t>
            </a:r>
            <a:endParaRPr lang="en-US" altLang="ja-JP" sz="2800" dirty="0"/>
          </a:p>
          <a:p>
            <a:r>
              <a:rPr lang="ja-JP" altLang="en-US" sz="2800" dirty="0"/>
              <a:t>　　～１年間の売上・経費・所得～</a:t>
            </a:r>
            <a:r>
              <a:rPr lang="ja-JP" altLang="en-US" sz="2400" dirty="0"/>
              <a:t>（資料４）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7246464-7385-E796-2A92-236684ED9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4888763"/>
            <a:ext cx="8705850" cy="139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308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楕円 15"/>
          <p:cNvSpPr/>
          <p:nvPr/>
        </p:nvSpPr>
        <p:spPr>
          <a:xfrm>
            <a:off x="1587109" y="3348140"/>
            <a:ext cx="6594032" cy="2550705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04161" y="238534"/>
            <a:ext cx="81405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/>
              <a:t>３　経営計画シートの提出について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91980" y="1276870"/>
            <a:ext cx="86014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（１）提出期限　各資料説明右上を参照ください。</a:t>
            </a:r>
            <a:endParaRPr lang="en-US" altLang="ja-JP" sz="2400" dirty="0"/>
          </a:p>
          <a:p>
            <a:r>
              <a:rPr lang="ja-JP" altLang="en-US" sz="2400" dirty="0"/>
              <a:t>（２）提出方法　メールや</a:t>
            </a:r>
            <a:r>
              <a:rPr lang="en-US" altLang="ja-JP" sz="2400" dirty="0"/>
              <a:t>FAX</a:t>
            </a:r>
            <a:r>
              <a:rPr lang="ja-JP" altLang="en-US" sz="2400" dirty="0"/>
              <a:t>又はご持参ください。</a:t>
            </a:r>
          </a:p>
          <a:p>
            <a:r>
              <a:rPr lang="ja-JP" altLang="en-US" sz="2400" dirty="0"/>
              <a:t>　　　メール：</a:t>
            </a:r>
            <a:r>
              <a:rPr lang="en-US" altLang="ja-JP" sz="2400" dirty="0"/>
              <a:t>shinkouhukyuu.af02@pref.fukushima.lg.jp</a:t>
            </a:r>
          </a:p>
          <a:p>
            <a:r>
              <a:rPr lang="ja-JP" altLang="en-US" sz="2400" dirty="0"/>
              <a:t>　　　</a:t>
            </a:r>
            <a:r>
              <a:rPr lang="en-US" altLang="ja-JP" sz="2400" dirty="0"/>
              <a:t>FAX</a:t>
            </a:r>
            <a:r>
              <a:rPr lang="ja-JP" altLang="en-US" sz="2400" dirty="0"/>
              <a:t>：</a:t>
            </a:r>
            <a:r>
              <a:rPr lang="en-US" altLang="ja-JP" sz="2400" dirty="0"/>
              <a:t>024-935-7030</a:t>
            </a:r>
          </a:p>
          <a:p>
            <a:r>
              <a:rPr lang="ja-JP" altLang="en-US" sz="2400" dirty="0"/>
              <a:t>　　　</a:t>
            </a:r>
            <a:r>
              <a:rPr lang="ja-JP" altLang="en-US" sz="2000" dirty="0"/>
              <a:t>住所：福島県郡山合同庁舎内（郡山市麓山１－１－１）</a:t>
            </a:r>
            <a:endParaRPr lang="ja-JP" altLang="en-US" sz="2400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80" y="4048134"/>
            <a:ext cx="1052879" cy="1548902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608916" y="6058215"/>
            <a:ext cx="85504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/>
              <a:t>※</a:t>
            </a:r>
            <a:r>
              <a:rPr lang="ja-JP" altLang="en-US" sz="1600" dirty="0"/>
              <a:t>提供いただいた個人情報は、本研修会でのみに使用いたします。</a:t>
            </a:r>
            <a:endParaRPr lang="en-US" altLang="ja-JP" sz="1600" dirty="0"/>
          </a:p>
          <a:p>
            <a:endParaRPr lang="ja-JP" altLang="en-US" sz="1600" dirty="0"/>
          </a:p>
        </p:txBody>
      </p:sp>
      <p:sp>
        <p:nvSpPr>
          <p:cNvPr id="14" name="正方形/長方形 13"/>
          <p:cNvSpPr/>
          <p:nvPr/>
        </p:nvSpPr>
        <p:spPr>
          <a:xfrm>
            <a:off x="1925513" y="3915616"/>
            <a:ext cx="65854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☆不明な項目があった場合には可能な範囲で</a:t>
            </a:r>
            <a:endParaRPr lang="en-US" altLang="ja-JP" sz="2000" dirty="0"/>
          </a:p>
          <a:p>
            <a:r>
              <a:rPr lang="ja-JP" altLang="en-US" sz="2000" dirty="0"/>
              <a:t>　構いませんので記入願います。</a:t>
            </a:r>
            <a:endParaRPr lang="en-US" altLang="ja-JP" sz="2000" dirty="0"/>
          </a:p>
          <a:p>
            <a:r>
              <a:rPr lang="ja-JP" altLang="en-US" sz="2000" dirty="0"/>
              <a:t>☆</a:t>
            </a:r>
            <a:r>
              <a:rPr lang="ja-JP" altLang="en-US" sz="2000" b="1" dirty="0"/>
              <a:t>事務局で記入のお手伝いもできますので、ご要望</a:t>
            </a:r>
            <a:endParaRPr lang="en-US" altLang="ja-JP" sz="2000" b="1" dirty="0"/>
          </a:p>
          <a:p>
            <a:r>
              <a:rPr lang="ja-JP" altLang="en-US" sz="2000" b="1" dirty="0"/>
              <a:t>　がある場合は参加申込みの際にお伝えください。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581" y="5296483"/>
            <a:ext cx="1191837" cy="734640"/>
          </a:xfrm>
          <a:prstGeom prst="rect">
            <a:avLst/>
          </a:prstGeom>
        </p:spPr>
      </p:pic>
      <p:sp>
        <p:nvSpPr>
          <p:cNvPr id="2" name="左大かっこ 1"/>
          <p:cNvSpPr/>
          <p:nvPr/>
        </p:nvSpPr>
        <p:spPr>
          <a:xfrm>
            <a:off x="1477108" y="2136530"/>
            <a:ext cx="110001" cy="984739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833FEF-E2B6-3122-D6C1-8586C9F922C5}"/>
              </a:ext>
            </a:extLst>
          </p:cNvPr>
          <p:cNvSpPr/>
          <p:nvPr/>
        </p:nvSpPr>
        <p:spPr>
          <a:xfrm>
            <a:off x="6650967" y="156025"/>
            <a:ext cx="2261774" cy="4417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○月○日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までに作成・提出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7259B5D-6A84-F917-CE6B-00FEE2698CFB}"/>
              </a:ext>
            </a:extLst>
          </p:cNvPr>
          <p:cNvSpPr/>
          <p:nvPr/>
        </p:nvSpPr>
        <p:spPr>
          <a:xfrm rot="17987894">
            <a:off x="7383684" y="810499"/>
            <a:ext cx="779901" cy="390106"/>
          </a:xfrm>
          <a:prstGeom prst="rightArrow">
            <a:avLst>
              <a:gd name="adj1" fmla="val 50000"/>
              <a:gd name="adj2" fmla="val 67895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073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1119</TotalTime>
  <Words>531</Words>
  <Application>Microsoft Office PowerPoint</Application>
  <PresentationFormat>画面に合わせる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詩帆里</dc:creator>
  <cp:lastModifiedBy>八島 梅乃</cp:lastModifiedBy>
  <cp:revision>24</cp:revision>
  <cp:lastPrinted>2026-04-02T02:39:21Z</cp:lastPrinted>
  <dcterms:created xsi:type="dcterms:W3CDTF">2025-11-17T09:17:18Z</dcterms:created>
  <dcterms:modified xsi:type="dcterms:W3CDTF">2026-04-27T03:05:25Z</dcterms:modified>
</cp:coreProperties>
</file>