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1" r:id="rId1"/>
    <p:sldMasterId id="2147483753" r:id="rId2"/>
  </p:sldMasterIdLst>
  <p:notesMasterIdLst>
    <p:notesMasterId r:id="rId14"/>
  </p:notesMasterIdLst>
  <p:handoutMasterIdLst>
    <p:handoutMasterId r:id="rId15"/>
  </p:handoutMasterIdLst>
  <p:sldIdLst>
    <p:sldId id="676" r:id="rId3"/>
    <p:sldId id="700" r:id="rId4"/>
    <p:sldId id="706" r:id="rId5"/>
    <p:sldId id="705" r:id="rId6"/>
    <p:sldId id="699" r:id="rId7"/>
    <p:sldId id="704" r:id="rId8"/>
    <p:sldId id="695" r:id="rId9"/>
    <p:sldId id="701" r:id="rId10"/>
    <p:sldId id="707" r:id="rId11"/>
    <p:sldId id="708" r:id="rId12"/>
    <p:sldId id="702" r:id="rId13"/>
  </p:sldIdLst>
  <p:sldSz cx="9906000" cy="6858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1pPr>
    <a:lvl2pPr marL="4572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2pPr>
    <a:lvl3pPr marL="9144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3pPr>
    <a:lvl4pPr marL="13716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4pPr>
    <a:lvl5pPr marL="18288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6pPr>
    <a:lvl7pPr marL="27432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7pPr>
    <a:lvl8pPr marL="32004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8pPr>
    <a:lvl9pPr marL="36576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9pPr>
  </p:defaultTextStyle>
  <p:extLst>
    <p:ext uri="{EFAFB233-063F-42B5-8137-9DF3F51BA10A}">
      <p15:sldGuideLst xmlns:p15="http://schemas.microsoft.com/office/powerpoint/2012/main">
        <p15:guide id="1" orient="horz" userDrawn="1">
          <p15:clr>
            <a:srgbClr val="A4A3A4"/>
          </p15:clr>
        </p15:guide>
        <p15:guide id="2" pos="3120">
          <p15:clr>
            <a:srgbClr val="A4A3A4"/>
          </p15:clr>
        </p15:guide>
      </p15:sldGuideLst>
    </p:ext>
    <p:ext uri="{2D200454-40CA-4A62-9FC3-DE9A4176ACB9}">
      <p15:notesGuideLst xmlns:p15="http://schemas.microsoft.com/office/powerpoint/2012/main">
        <p15:guide id="1" orient="horz" pos="3018" userDrawn="1">
          <p15:clr>
            <a:srgbClr val="A4A3A4"/>
          </p15:clr>
        </p15:guide>
        <p15:guide id="2" pos="2035" userDrawn="1">
          <p15:clr>
            <a:srgbClr val="A4A3A4"/>
          </p15:clr>
        </p15:guide>
        <p15:guide id="3" orient="horz" pos="3131" userDrawn="1">
          <p15:clr>
            <a:srgbClr val="A4A3A4"/>
          </p15:clr>
        </p15:guide>
        <p15:guide id="4"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29" autoAdjust="0"/>
    <p:restoredTop sz="96405" autoAdjust="0"/>
  </p:normalViewPr>
  <p:slideViewPr>
    <p:cSldViewPr>
      <p:cViewPr varScale="1">
        <p:scale>
          <a:sx n="95" d="100"/>
          <a:sy n="95" d="100"/>
        </p:scale>
        <p:origin x="1243" y="72"/>
      </p:cViewPr>
      <p:guideLst>
        <p:guide orient="horz"/>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1290"/>
    </p:cViewPr>
  </p:sorterViewPr>
  <p:notesViewPr>
    <p:cSldViewPr>
      <p:cViewPr>
        <p:scale>
          <a:sx n="90" d="100"/>
          <a:sy n="90" d="100"/>
        </p:scale>
        <p:origin x="-2064" y="-72"/>
      </p:cViewPr>
      <p:guideLst>
        <p:guide orient="horz" pos="3018"/>
        <p:guide pos="2035"/>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4"/>
            <a:ext cx="2950375" cy="497367"/>
          </a:xfrm>
          <a:prstGeom prst="rect">
            <a:avLst/>
          </a:prstGeom>
        </p:spPr>
        <p:txBody>
          <a:bodyPr vert="horz" lIns="92215" tIns="46108" rIns="92215" bIns="46108" rtlCol="0"/>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3" name="日付プレースホルダー 2"/>
          <p:cNvSpPr>
            <a:spLocks noGrp="1"/>
          </p:cNvSpPr>
          <p:nvPr>
            <p:ph type="dt" sz="quarter" idx="1"/>
          </p:nvPr>
        </p:nvSpPr>
        <p:spPr>
          <a:xfrm>
            <a:off x="3855221" y="4"/>
            <a:ext cx="2950374" cy="497367"/>
          </a:xfrm>
          <a:prstGeom prst="rect">
            <a:avLst/>
          </a:prstGeom>
        </p:spPr>
        <p:txBody>
          <a:bodyPr vert="horz" lIns="92215" tIns="46108" rIns="92215" bIns="46108"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r>
              <a:rPr lang="ja-JP" altLang="en-US" dirty="0"/>
              <a:t>機密性○</a:t>
            </a:r>
          </a:p>
        </p:txBody>
      </p:sp>
      <p:sp>
        <p:nvSpPr>
          <p:cNvPr id="4" name="フッター プレースホルダー 3"/>
          <p:cNvSpPr>
            <a:spLocks noGrp="1"/>
          </p:cNvSpPr>
          <p:nvPr>
            <p:ph type="ftr" sz="quarter" idx="2"/>
          </p:nvPr>
        </p:nvSpPr>
        <p:spPr>
          <a:xfrm>
            <a:off x="3" y="9440372"/>
            <a:ext cx="2950375" cy="497366"/>
          </a:xfrm>
          <a:prstGeom prst="rect">
            <a:avLst/>
          </a:prstGeom>
        </p:spPr>
        <p:txBody>
          <a:bodyPr vert="horz" lIns="92215" tIns="46108" rIns="92215" bIns="46108" rtlCol="0" anchor="b"/>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5" name="スライド番号プレースホルダー 4"/>
          <p:cNvSpPr>
            <a:spLocks noGrp="1"/>
          </p:cNvSpPr>
          <p:nvPr>
            <p:ph type="sldNum" sz="quarter" idx="3"/>
          </p:nvPr>
        </p:nvSpPr>
        <p:spPr>
          <a:xfrm>
            <a:off x="3855221" y="9440372"/>
            <a:ext cx="2950374" cy="497366"/>
          </a:xfrm>
          <a:prstGeom prst="rect">
            <a:avLst/>
          </a:prstGeom>
        </p:spPr>
        <p:txBody>
          <a:bodyPr vert="horz" lIns="92215" tIns="46108" rIns="92215" bIns="46108" rtlCol="0" anchor="b"/>
          <a:lstStyle>
            <a:lvl1pPr algn="r" eaLnBrk="1" fontAlgn="auto" hangingPunct="1">
              <a:spcBef>
                <a:spcPts val="0"/>
              </a:spcBef>
              <a:spcAft>
                <a:spcPts val="0"/>
              </a:spcAft>
              <a:defRPr sz="1300">
                <a:latin typeface="+mn-lt"/>
                <a:ea typeface="+mn-ea"/>
              </a:defRPr>
            </a:lvl1pPr>
          </a:lstStyle>
          <a:p>
            <a:pPr>
              <a:defRPr/>
            </a:pPr>
            <a:fld id="{1EC4FBD0-7633-4554-A01D-57EBE408A745}" type="slidenum">
              <a:rPr lang="ja-JP" altLang="en-US"/>
              <a:pPr>
                <a:defRPr/>
              </a:pPr>
              <a:t>‹#›</a:t>
            </a:fld>
            <a:endParaRPr lang="ja-JP" altLang="en-US" dirty="0"/>
          </a:p>
        </p:txBody>
      </p:sp>
    </p:spTree>
    <p:extLst>
      <p:ext uri="{BB962C8B-B14F-4D97-AF65-F5344CB8AC3E}">
        <p14:creationId xmlns:p14="http://schemas.microsoft.com/office/powerpoint/2010/main" val="267950727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4"/>
            <a:ext cx="2950375" cy="497367"/>
          </a:xfrm>
          <a:prstGeom prst="rect">
            <a:avLst/>
          </a:prstGeom>
        </p:spPr>
        <p:txBody>
          <a:bodyPr vert="horz" lIns="92215" tIns="46108" rIns="92215" bIns="46108" rtlCol="0"/>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3" name="日付プレースホルダー 2"/>
          <p:cNvSpPr>
            <a:spLocks noGrp="1"/>
          </p:cNvSpPr>
          <p:nvPr>
            <p:ph type="dt" idx="1"/>
          </p:nvPr>
        </p:nvSpPr>
        <p:spPr>
          <a:xfrm>
            <a:off x="3855221" y="4"/>
            <a:ext cx="2950374" cy="497367"/>
          </a:xfrm>
          <a:prstGeom prst="rect">
            <a:avLst/>
          </a:prstGeom>
        </p:spPr>
        <p:txBody>
          <a:bodyPr vert="horz" lIns="92215" tIns="46108" rIns="92215" bIns="46108"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r>
              <a:rPr lang="ja-JP" altLang="en-US" dirty="0"/>
              <a:t>機密性○</a:t>
            </a:r>
            <a:endParaRPr lang="en-US" altLang="ja-JP" dirty="0"/>
          </a:p>
        </p:txBody>
      </p:sp>
      <p:sp>
        <p:nvSpPr>
          <p:cNvPr id="4" name="スライド イメージ プレースホルダー 3"/>
          <p:cNvSpPr>
            <a:spLocks noGrp="1" noRot="1" noChangeAspect="1"/>
          </p:cNvSpPr>
          <p:nvPr>
            <p:ph type="sldImg" idx="2"/>
          </p:nvPr>
        </p:nvSpPr>
        <p:spPr>
          <a:xfrm>
            <a:off x="709613" y="744538"/>
            <a:ext cx="5387975" cy="3729037"/>
          </a:xfrm>
          <a:prstGeom prst="rect">
            <a:avLst/>
          </a:prstGeom>
          <a:noFill/>
          <a:ln w="12700">
            <a:solidFill>
              <a:prstClr val="black"/>
            </a:solidFill>
          </a:ln>
        </p:spPr>
        <p:txBody>
          <a:bodyPr vert="horz" lIns="92215" tIns="46108" rIns="92215" bIns="46108" rtlCol="0" anchor="ctr"/>
          <a:lstStyle/>
          <a:p>
            <a:pPr lvl="0"/>
            <a:endParaRPr lang="ja-JP" altLang="en-US" noProof="0" dirty="0"/>
          </a:p>
        </p:txBody>
      </p:sp>
      <p:sp>
        <p:nvSpPr>
          <p:cNvPr id="5" name="ノート プレースホルダー 4"/>
          <p:cNvSpPr>
            <a:spLocks noGrp="1"/>
          </p:cNvSpPr>
          <p:nvPr>
            <p:ph type="body" sz="quarter" idx="3"/>
          </p:nvPr>
        </p:nvSpPr>
        <p:spPr>
          <a:xfrm>
            <a:off x="680240" y="4720986"/>
            <a:ext cx="5446723" cy="4473102"/>
          </a:xfrm>
          <a:prstGeom prst="rect">
            <a:avLst/>
          </a:prstGeom>
        </p:spPr>
        <p:txBody>
          <a:bodyPr vert="horz" lIns="92215" tIns="46108" rIns="92215" bIns="46108"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3" y="9440372"/>
            <a:ext cx="2950375" cy="497366"/>
          </a:xfrm>
          <a:prstGeom prst="rect">
            <a:avLst/>
          </a:prstGeom>
        </p:spPr>
        <p:txBody>
          <a:bodyPr vert="horz" lIns="92215" tIns="46108" rIns="92215" bIns="46108" rtlCol="0" anchor="b"/>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15" tIns="46108" rIns="92215" bIns="46108" rtlCol="0" anchor="b"/>
          <a:lstStyle>
            <a:lvl1pPr algn="r" eaLnBrk="1" fontAlgn="auto" hangingPunct="1">
              <a:spcBef>
                <a:spcPts val="0"/>
              </a:spcBef>
              <a:spcAft>
                <a:spcPts val="0"/>
              </a:spcAft>
              <a:defRPr sz="1300">
                <a:latin typeface="+mn-lt"/>
                <a:ea typeface="+mn-ea"/>
              </a:defRPr>
            </a:lvl1pPr>
          </a:lstStyle>
          <a:p>
            <a:pPr>
              <a:defRPr/>
            </a:pPr>
            <a:fld id="{9AE3D2EF-E1DA-43A1-AAB5-1C750E1C4922}" type="slidenum">
              <a:rPr lang="ja-JP" altLang="en-US"/>
              <a:pPr>
                <a:defRPr/>
              </a:pPr>
              <a:t>‹#›</a:t>
            </a:fld>
            <a:endParaRPr lang="ja-JP" altLang="en-US" dirty="0"/>
          </a:p>
        </p:txBody>
      </p:sp>
    </p:spTree>
    <p:extLst>
      <p:ext uri="{BB962C8B-B14F-4D97-AF65-F5344CB8AC3E}">
        <p14:creationId xmlns:p14="http://schemas.microsoft.com/office/powerpoint/2010/main" val="69292799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dirty="0"/>
              <a:t>●事業計画策定の策定</a:t>
            </a:r>
          </a:p>
        </p:txBody>
      </p:sp>
    </p:spTree>
    <p:extLst>
      <p:ext uri="{BB962C8B-B14F-4D97-AF65-F5344CB8AC3E}">
        <p14:creationId xmlns:p14="http://schemas.microsoft.com/office/powerpoint/2010/main" val="1068808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8565" y="1052736"/>
            <a:ext cx="8420100" cy="1470025"/>
          </a:xfrm>
          <a:prstGeom prst="rect">
            <a:avLst/>
          </a:prstGeom>
        </p:spPr>
        <p:txBody>
          <a:bodyPr/>
          <a:lstStyle>
            <a:lvl1pPr>
              <a:defRPr>
                <a:latin typeface="メイリオ" panose="020B0604030504040204" pitchFamily="50" charset="-128"/>
                <a:ea typeface="メイリオ" panose="020B0604030504040204" pitchFamily="50" charset="-128"/>
              </a:defRPr>
            </a:lvl1pPr>
          </a:lstStyle>
          <a:p>
            <a:r>
              <a:rPr lang="ja-JP" altLang="en-US"/>
              <a:t>マスター タイトルの書式設定</a:t>
            </a:r>
          </a:p>
        </p:txBody>
      </p:sp>
      <p:sp>
        <p:nvSpPr>
          <p:cNvPr id="7" name="正方形/長方形 6"/>
          <p:cNvSpPr/>
          <p:nvPr userDrawn="1"/>
        </p:nvSpPr>
        <p:spPr>
          <a:xfrm>
            <a:off x="165528" y="3573016"/>
            <a:ext cx="9540000" cy="72000"/>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Tree>
    <p:extLst>
      <p:ext uri="{BB962C8B-B14F-4D97-AF65-F5344CB8AC3E}">
        <p14:creationId xmlns:p14="http://schemas.microsoft.com/office/powerpoint/2010/main" val="53177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44285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499535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2643500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8"/>
            <a:ext cx="65341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791469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正方形/長方形 3"/>
          <p:cNvSpPr/>
          <p:nvPr userDrawn="1"/>
        </p:nvSpPr>
        <p:spPr>
          <a:xfrm>
            <a:off x="165528" y="539750"/>
            <a:ext cx="9540000" cy="72000"/>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2" name="タイトル 1"/>
          <p:cNvSpPr>
            <a:spLocks noGrp="1"/>
          </p:cNvSpPr>
          <p:nvPr>
            <p:ph type="title"/>
          </p:nvPr>
        </p:nvSpPr>
        <p:spPr>
          <a:xfrm>
            <a:off x="128464" y="39688"/>
            <a:ext cx="8915400" cy="500062"/>
          </a:xfrm>
          <a:prstGeom prst="rect">
            <a:avLst/>
          </a:prstGeom>
        </p:spPr>
        <p:txBody>
          <a:bodyPr/>
          <a:lstStyle>
            <a:lvl1pPr algn="l">
              <a:defRPr sz="1800">
                <a:latin typeface="メイリオ" panose="020B0604030504040204" pitchFamily="50" charset="-128"/>
                <a:ea typeface="メイリオ" panose="020B0604030504040204" pitchFamily="50" charset="-128"/>
              </a:defRPr>
            </a:lvl1pPr>
          </a:lstStyle>
          <a:p>
            <a:r>
              <a:rPr lang="ja-JP" altLang="en-US" dirty="0"/>
              <a:t>マスター タイトルの書式設定</a:t>
            </a:r>
          </a:p>
        </p:txBody>
      </p:sp>
      <p:sp>
        <p:nvSpPr>
          <p:cNvPr id="7" name="スライド番号プレースホルダー 5"/>
          <p:cNvSpPr>
            <a:spLocks noGrp="1"/>
          </p:cNvSpPr>
          <p:nvPr>
            <p:ph type="sldNum" sz="quarter" idx="12"/>
          </p:nvPr>
        </p:nvSpPr>
        <p:spPr>
          <a:xfrm>
            <a:off x="8337376" y="6488697"/>
            <a:ext cx="1043563" cy="365125"/>
          </a:xfrm>
          <a:prstGeom prst="rect">
            <a:avLst/>
          </a:prstGeom>
        </p:spPr>
        <p:txBody>
          <a:bodyPr/>
          <a:lstStyle>
            <a:lvl1pPr algn="r" eaLnBrk="1" fontAlgn="auto" hangingPunct="1">
              <a:spcBef>
                <a:spcPts val="0"/>
              </a:spcBef>
              <a:spcAft>
                <a:spcPts val="0"/>
              </a:spcAft>
              <a:defRPr>
                <a:solidFill>
                  <a:prstClr val="black">
                    <a:tint val="75000"/>
                  </a:prstClr>
                </a:solidFill>
                <a:latin typeface="メイリオ" panose="020B0604030504040204" pitchFamily="50" charset="-128"/>
                <a:ea typeface="メイリオ" panose="020B0604030504040204" pitchFamily="50" charset="-128"/>
              </a:defRPr>
            </a:lvl1pPr>
          </a:lstStyle>
          <a:p>
            <a:pPr>
              <a:defRPr/>
            </a:pPr>
            <a:fld id="{CA8D4A6D-85F2-41B7-A27E-54BD60322951}" type="slidenum">
              <a:rPr lang="ja-JP" altLang="en-US" smtClean="0"/>
              <a:pPr>
                <a:defRPr/>
              </a:pPr>
              <a:t>‹#›</a:t>
            </a:fld>
            <a:endParaRPr lang="ja-JP" altLang="en-US" dirty="0"/>
          </a:p>
        </p:txBody>
      </p:sp>
    </p:spTree>
    <p:extLst>
      <p:ext uri="{BB962C8B-B14F-4D97-AF65-F5344CB8AC3E}">
        <p14:creationId xmlns:p14="http://schemas.microsoft.com/office/powerpoint/2010/main" val="4292290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5797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232597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799724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1646150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148551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977128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9438852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1" r:id="rId1"/>
    <p:sldLayoutId id="2147483752" r:id="rId2"/>
  </p:sldLayoutIdLst>
  <p:hf hdr="0" ftr="0" dt="0"/>
  <p:txStyles>
    <p:titleStyle>
      <a:lvl1pPr algn="ctr" rtl="0" eaLnBrk="0" fontAlgn="base" hangingPunct="0">
        <a:spcBef>
          <a:spcPct val="0"/>
        </a:spcBef>
        <a:spcAft>
          <a:spcPct val="0"/>
        </a:spcAft>
        <a:defRPr kumimoji="1" sz="4400" kern="1200">
          <a:solidFill>
            <a:schemeClr val="tx1"/>
          </a:solidFill>
          <a:latin typeface="メイリオ" panose="020B0604030504040204" pitchFamily="50" charset="-128"/>
          <a:ea typeface="メイリオ" panose="020B0604030504040204" pitchFamily="50" charset="-128"/>
          <a:cs typeface="+mj-cs"/>
        </a:defRPr>
      </a:lvl1pPr>
      <a:lvl2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2pPr>
      <a:lvl3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3pPr>
      <a:lvl4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4pPr>
      <a:lvl5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5pPr>
      <a:lvl6pPr marL="4572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6pPr>
      <a:lvl7pPr marL="9144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7pPr>
      <a:lvl8pPr marL="13716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8pPr>
      <a:lvl9pPr marL="18288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メイリオ" panose="020B0604030504040204" pitchFamily="50" charset="-128"/>
          <a:ea typeface="メイリオ" panose="020B0604030504040204" pitchFamily="50"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0"/>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dirty="0"/>
          </a:p>
        </p:txBody>
      </p:sp>
      <p:sp>
        <p:nvSpPr>
          <p:cNvPr id="5" name="フッター プレースホルダー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325747622"/>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1569351584"/>
              </p:ext>
            </p:extLst>
          </p:nvPr>
        </p:nvGraphicFramePr>
        <p:xfrm>
          <a:off x="1424508" y="4149200"/>
          <a:ext cx="6804639" cy="1260000"/>
        </p:xfrm>
        <a:graphic>
          <a:graphicData uri="http://schemas.openxmlformats.org/drawingml/2006/table">
            <a:tbl>
              <a:tblPr firstRow="1" bandRow="1">
                <a:tableStyleId>{5C22544A-7EE6-4342-B048-85BDC9FD1C3A}</a:tableStyleId>
              </a:tblPr>
              <a:tblGrid>
                <a:gridCol w="1692000">
                  <a:extLst>
                    <a:ext uri="{9D8B030D-6E8A-4147-A177-3AD203B41FA5}">
                      <a16:colId xmlns:a16="http://schemas.microsoft.com/office/drawing/2014/main" val="20001"/>
                    </a:ext>
                  </a:extLst>
                </a:gridCol>
                <a:gridCol w="5112639">
                  <a:extLst>
                    <a:ext uri="{9D8B030D-6E8A-4147-A177-3AD203B41FA5}">
                      <a16:colId xmlns:a16="http://schemas.microsoft.com/office/drawing/2014/main" val="20002"/>
                    </a:ext>
                  </a:extLst>
                </a:gridCol>
              </a:tblGrid>
              <a:tr h="42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mn-ea"/>
                          <a:ea typeface="+mn-ea"/>
                        </a:rPr>
                        <a:t>所在地</a:t>
                      </a:r>
                      <a:endParaRPr kumimoji="1" lang="en-US" altLang="ja-JP" sz="1400" b="1" dirty="0">
                        <a:solidFill>
                          <a:schemeClr val="tx1"/>
                        </a:solidFill>
                        <a:latin typeface="+mn-ea"/>
                        <a:ea typeface="+mn-ea"/>
                      </a:endParaRPr>
                    </a:p>
                  </a:txBody>
                  <a:tcPr marL="91441" marR="91441" marT="45713" marB="457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dirty="0">
                        <a:solidFill>
                          <a:srgbClr val="0070C0"/>
                        </a:solidFill>
                        <a:latin typeface="+mn-ea"/>
                        <a:ea typeface="+mn-ea"/>
                      </a:endParaRPr>
                    </a:p>
                  </a:txBody>
                  <a:tcPr marL="91441" marR="91441" marT="45713" marB="457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42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tx1"/>
                          </a:solidFill>
                          <a:latin typeface="+mn-ea"/>
                          <a:ea typeface="+mn-ea"/>
                        </a:rPr>
                        <a:t>名称</a:t>
                      </a:r>
                      <a:endParaRPr lang="en-US" altLang="ja-JP" sz="1400" b="1" dirty="0">
                        <a:solidFill>
                          <a:schemeClr val="tx1"/>
                        </a:solidFill>
                        <a:latin typeface="+mn-ea"/>
                        <a:ea typeface="+mn-ea"/>
                      </a:endParaRPr>
                    </a:p>
                  </a:txBody>
                  <a:tcPr marL="91441" marR="91441" marT="45713" marB="457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400" b="1" dirty="0">
                        <a:solidFill>
                          <a:srgbClr val="0070C0"/>
                        </a:solidFill>
                        <a:latin typeface="+mn-ea"/>
                        <a:ea typeface="+mn-ea"/>
                      </a:endParaRPr>
                    </a:p>
                  </a:txBody>
                  <a:tcPr marL="91441" marR="91441" marT="45713" marB="457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2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tx1"/>
                          </a:solidFill>
                          <a:latin typeface="+mn-ea"/>
                          <a:ea typeface="+mn-ea"/>
                        </a:rPr>
                        <a:t>代表者（職 氏名）</a:t>
                      </a:r>
                      <a:endParaRPr lang="en-US" altLang="ja-JP" sz="1400" b="1" dirty="0">
                        <a:solidFill>
                          <a:schemeClr val="tx1"/>
                        </a:solidFill>
                        <a:latin typeface="+mn-ea"/>
                        <a:ea typeface="+mn-ea"/>
                      </a:endParaRPr>
                    </a:p>
                  </a:txBody>
                  <a:tcPr marL="91441" marR="91441" marT="45713" marB="457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400" b="1" dirty="0">
                        <a:solidFill>
                          <a:srgbClr val="0070C0"/>
                        </a:solidFill>
                        <a:latin typeface="+mn-ea"/>
                        <a:ea typeface="+mn-ea"/>
                      </a:endParaRPr>
                    </a:p>
                  </a:txBody>
                  <a:tcPr marL="91441" marR="91441" marT="45713" marB="457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2670514"/>
                  </a:ext>
                </a:extLst>
              </a:tr>
            </a:tbl>
          </a:graphicData>
        </a:graphic>
      </p:graphicFrame>
      <p:sp>
        <p:nvSpPr>
          <p:cNvPr id="3" name="タイトル 2"/>
          <p:cNvSpPr>
            <a:spLocks noGrp="1"/>
          </p:cNvSpPr>
          <p:nvPr>
            <p:ph type="ctrTitle"/>
          </p:nvPr>
        </p:nvSpPr>
        <p:spPr>
          <a:xfrm>
            <a:off x="742950" y="2810638"/>
            <a:ext cx="8420100" cy="546354"/>
          </a:xfrm>
        </p:spPr>
        <p:txBody>
          <a:bodyPr/>
          <a:lstStyle/>
          <a:p>
            <a:r>
              <a:rPr lang="ja-JP" altLang="en-US" sz="2800" b="1" dirty="0">
                <a:latin typeface="+mn-ea"/>
                <a:ea typeface="+mn-ea"/>
              </a:rPr>
              <a:t>研究開発のテーマ</a:t>
            </a:r>
            <a:endParaRPr kumimoji="1" lang="ja-JP" altLang="en-US" sz="2800" b="1" dirty="0">
              <a:latin typeface="+mn-ea"/>
              <a:ea typeface="+mn-ea"/>
            </a:endParaRPr>
          </a:p>
        </p:txBody>
      </p:sp>
      <p:sp>
        <p:nvSpPr>
          <p:cNvPr id="2" name="テキスト ボックス 1"/>
          <p:cNvSpPr txBox="1"/>
          <p:nvPr/>
        </p:nvSpPr>
        <p:spPr>
          <a:xfrm>
            <a:off x="6377608" y="251356"/>
            <a:ext cx="3528392" cy="369332"/>
          </a:xfrm>
          <a:prstGeom prst="rect">
            <a:avLst/>
          </a:prstGeom>
          <a:noFill/>
        </p:spPr>
        <p:txBody>
          <a:bodyPr wrap="square" rtlCol="0">
            <a:spAutoFit/>
          </a:bodyPr>
          <a:lstStyle/>
          <a:p>
            <a:pPr algn="ctr"/>
            <a:r>
              <a:rPr kumimoji="1" lang="ja-JP" altLang="en-US" b="1" dirty="0"/>
              <a:t>提</a:t>
            </a:r>
            <a:r>
              <a:rPr lang="ja-JP" altLang="en-US" b="1" dirty="0"/>
              <a:t>出</a:t>
            </a:r>
            <a:r>
              <a:rPr kumimoji="1" lang="ja-JP" altLang="en-US" b="1" dirty="0"/>
              <a:t>日：令和８年</a:t>
            </a:r>
            <a:r>
              <a:rPr lang="ja-JP" altLang="en-US" b="1" dirty="0">
                <a:solidFill>
                  <a:srgbClr val="0070C0"/>
                </a:solidFill>
              </a:rPr>
              <a:t>　　</a:t>
            </a:r>
            <a:r>
              <a:rPr kumimoji="1" lang="ja-JP" altLang="en-US" b="1" dirty="0"/>
              <a:t>月</a:t>
            </a:r>
            <a:r>
              <a:rPr lang="ja-JP" altLang="en-US" b="1" dirty="0">
                <a:solidFill>
                  <a:srgbClr val="0070C0"/>
                </a:solidFill>
              </a:rPr>
              <a:t>　　</a:t>
            </a:r>
            <a:r>
              <a:rPr kumimoji="1" lang="ja-JP" altLang="en-US" b="1" dirty="0"/>
              <a:t>日</a:t>
            </a:r>
          </a:p>
        </p:txBody>
      </p:sp>
      <p:sp>
        <p:nvSpPr>
          <p:cNvPr id="4" name="テキスト ボックス 3"/>
          <p:cNvSpPr txBox="1"/>
          <p:nvPr/>
        </p:nvSpPr>
        <p:spPr>
          <a:xfrm>
            <a:off x="1280592" y="1268760"/>
            <a:ext cx="7344816" cy="954107"/>
          </a:xfrm>
          <a:prstGeom prst="rect">
            <a:avLst/>
          </a:prstGeom>
          <a:noFill/>
        </p:spPr>
        <p:txBody>
          <a:bodyPr wrap="square" rtlCol="0">
            <a:spAutoFit/>
          </a:bodyPr>
          <a:lstStyle/>
          <a:p>
            <a:pPr algn="ctr"/>
            <a:r>
              <a:rPr lang="ja-JP" altLang="en-US" sz="2800" b="1" dirty="0"/>
              <a:t>令和８年度ロボット関連産業基盤強化事業</a:t>
            </a:r>
            <a:endParaRPr lang="en-US" altLang="ja-JP" sz="2800" b="1" dirty="0"/>
          </a:p>
          <a:p>
            <a:pPr algn="ctr"/>
            <a:r>
              <a:rPr lang="en-US" altLang="ja-JP" sz="2800" b="1" dirty="0"/>
              <a:t>【</a:t>
            </a:r>
            <a:r>
              <a:rPr lang="ja-JP" altLang="en-US" sz="2800" b="1" dirty="0"/>
              <a:t>事業提案書</a:t>
            </a:r>
            <a:r>
              <a:rPr lang="en-US" altLang="ja-JP" sz="2800" b="1" dirty="0"/>
              <a:t>】</a:t>
            </a:r>
            <a:endParaRPr lang="ja-JP" alt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5887A-4F14-CCDD-503F-F398FE7A362D}"/>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54094975-455C-8185-442A-BE5E1AA5541F}"/>
              </a:ext>
            </a:extLst>
          </p:cNvPr>
          <p:cNvSpPr txBox="1"/>
          <p:nvPr/>
        </p:nvSpPr>
        <p:spPr>
          <a:xfrm>
            <a:off x="128587" y="748581"/>
            <a:ext cx="9648825" cy="604909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latin typeface="+mn-ea"/>
              <a:ea typeface="+mn-ea"/>
            </a:endParaRPr>
          </a:p>
        </p:txBody>
      </p:sp>
      <p:sp>
        <p:nvSpPr>
          <p:cNvPr id="2" name="タイトル 1">
            <a:extLst>
              <a:ext uri="{FF2B5EF4-FFF2-40B4-BE49-F238E27FC236}">
                <a16:creationId xmlns:a16="http://schemas.microsoft.com/office/drawing/2014/main" id="{8ABF3EDC-5323-8E43-5AD2-C3F604ACB71D}"/>
              </a:ext>
            </a:extLst>
          </p:cNvPr>
          <p:cNvSpPr>
            <a:spLocks noGrp="1"/>
          </p:cNvSpPr>
          <p:nvPr>
            <p:ph type="title"/>
          </p:nvPr>
        </p:nvSpPr>
        <p:spPr>
          <a:xfrm>
            <a:off x="344488" y="192635"/>
            <a:ext cx="3312368" cy="500061"/>
          </a:xfrm>
        </p:spPr>
        <p:txBody>
          <a:bodyPr/>
          <a:lstStyle/>
          <a:p>
            <a:r>
              <a:rPr kumimoji="1" lang="ja-JP" altLang="en-US" sz="2000" b="1" dirty="0">
                <a:latin typeface="+mn-ea"/>
                <a:ea typeface="+mn-ea"/>
              </a:rPr>
              <a:t>実用化による地域への貢献</a:t>
            </a:r>
          </a:p>
        </p:txBody>
      </p:sp>
      <p:sp>
        <p:nvSpPr>
          <p:cNvPr id="3" name="スライド番号プレースホルダー 2">
            <a:extLst>
              <a:ext uri="{FF2B5EF4-FFF2-40B4-BE49-F238E27FC236}">
                <a16:creationId xmlns:a16="http://schemas.microsoft.com/office/drawing/2014/main" id="{319983E3-563E-D22E-D799-2992DFB8AF40}"/>
              </a:ext>
            </a:extLst>
          </p:cNvPr>
          <p:cNvSpPr>
            <a:spLocks noGrp="1"/>
          </p:cNvSpPr>
          <p:nvPr>
            <p:ph type="sldNum" sz="quarter" idx="12"/>
          </p:nvPr>
        </p:nvSpPr>
        <p:spPr/>
        <p:txBody>
          <a:bodyPr/>
          <a:lstStyle/>
          <a:p>
            <a:pPr>
              <a:defRPr/>
            </a:pPr>
            <a:fld id="{CA8D4A6D-85F2-41B7-A27E-54BD60322951}" type="slidenum">
              <a:rPr lang="ja-JP" altLang="en-US" smtClean="0"/>
              <a:pPr>
                <a:defRPr/>
              </a:pPr>
              <a:t>9</a:t>
            </a:fld>
            <a:endParaRPr lang="ja-JP" altLang="en-US" dirty="0"/>
          </a:p>
        </p:txBody>
      </p:sp>
      <p:sp>
        <p:nvSpPr>
          <p:cNvPr id="5" name="テキスト ボックス 4">
            <a:extLst>
              <a:ext uri="{FF2B5EF4-FFF2-40B4-BE49-F238E27FC236}">
                <a16:creationId xmlns:a16="http://schemas.microsoft.com/office/drawing/2014/main" id="{126BE6DA-B603-2F73-1755-958434F0322B}"/>
              </a:ext>
            </a:extLst>
          </p:cNvPr>
          <p:cNvSpPr txBox="1"/>
          <p:nvPr/>
        </p:nvSpPr>
        <p:spPr>
          <a:xfrm>
            <a:off x="1136576" y="1268760"/>
            <a:ext cx="7560840" cy="3600400"/>
          </a:xfrm>
          <a:prstGeom prst="rect">
            <a:avLst/>
          </a:prstGeom>
          <a:noFill/>
          <a:ln w="3175">
            <a:solidFill>
              <a:srgbClr val="0070C0"/>
            </a:solidFill>
            <a:prstDash val="sysDash"/>
          </a:ln>
          <a:effectLst/>
        </p:spPr>
        <p:txBody>
          <a:bodyPr wrap="square" rtlCol="0" anchor="t">
            <a:noAutofit/>
          </a:bodyPr>
          <a:lstStyle/>
          <a:p>
            <a:endParaRPr lang="en-US" altLang="ja-JP" b="1" dirty="0">
              <a:solidFill>
                <a:srgbClr val="0070C0"/>
              </a:solidFill>
              <a:latin typeface="+mn-ea"/>
            </a:endParaRPr>
          </a:p>
          <a:p>
            <a:r>
              <a:rPr lang="ja-JP" altLang="en-US" b="1" dirty="0">
                <a:solidFill>
                  <a:srgbClr val="0070C0"/>
                </a:solidFill>
                <a:latin typeface="+mn-ea"/>
              </a:rPr>
              <a:t>　</a:t>
            </a:r>
            <a:r>
              <a:rPr lang="en-US" altLang="ja-JP" b="1" dirty="0">
                <a:solidFill>
                  <a:srgbClr val="0070C0"/>
                </a:solidFill>
                <a:latin typeface="+mn-ea"/>
              </a:rPr>
              <a:t>【</a:t>
            </a:r>
            <a:r>
              <a:rPr lang="ja-JP" altLang="en-US" b="1" dirty="0">
                <a:solidFill>
                  <a:srgbClr val="0070C0"/>
                </a:solidFill>
                <a:latin typeface="+mn-ea"/>
              </a:rPr>
              <a:t>留意事項</a:t>
            </a:r>
            <a:r>
              <a:rPr lang="en-US" altLang="ja-JP" b="1" dirty="0">
                <a:solidFill>
                  <a:srgbClr val="0070C0"/>
                </a:solidFill>
                <a:latin typeface="+mn-ea"/>
              </a:rPr>
              <a:t>】</a:t>
            </a:r>
          </a:p>
          <a:p>
            <a:endParaRPr lang="en-US" altLang="ja-JP" sz="1600" dirty="0">
              <a:latin typeface="+mn-ea"/>
            </a:endParaRPr>
          </a:p>
          <a:p>
            <a:r>
              <a:rPr lang="ja-JP" altLang="en-US" sz="1600" dirty="0">
                <a:solidFill>
                  <a:srgbClr val="0070C0"/>
                </a:solidFill>
                <a:latin typeface="+mn-ea"/>
              </a:rPr>
              <a:t> 　</a:t>
            </a:r>
            <a:r>
              <a:rPr lang="en-US" altLang="ja-JP" sz="1600" dirty="0">
                <a:solidFill>
                  <a:srgbClr val="0070C0"/>
                </a:solidFill>
                <a:latin typeface="+mn-ea"/>
              </a:rPr>
              <a:t>①</a:t>
            </a:r>
            <a:r>
              <a:rPr lang="ja-JP" altLang="en-US" sz="1600" dirty="0">
                <a:solidFill>
                  <a:srgbClr val="0070C0"/>
                </a:solidFill>
                <a:latin typeface="+mn-ea"/>
              </a:rPr>
              <a:t>県内企業等との連携</a:t>
            </a:r>
            <a:endParaRPr lang="en-US" altLang="ja-JP" sz="1600" dirty="0">
              <a:solidFill>
                <a:srgbClr val="0070C0"/>
              </a:solidFill>
              <a:latin typeface="+mn-ea"/>
            </a:endParaRPr>
          </a:p>
          <a:p>
            <a:r>
              <a:rPr lang="ja-JP" altLang="en-US" sz="1600" dirty="0">
                <a:solidFill>
                  <a:srgbClr val="0070C0"/>
                </a:solidFill>
                <a:latin typeface="+mn-ea"/>
              </a:rPr>
              <a:t>　 　 実用化に当たり、県内企業や研究機関等との連携について、現時点の計画を</a:t>
            </a:r>
            <a:endParaRPr lang="en-US" altLang="ja-JP" sz="1600" dirty="0">
              <a:solidFill>
                <a:srgbClr val="0070C0"/>
              </a:solidFill>
              <a:latin typeface="+mn-ea"/>
            </a:endParaRPr>
          </a:p>
          <a:p>
            <a:r>
              <a:rPr lang="ja-JP" altLang="en-US" sz="1600" dirty="0">
                <a:solidFill>
                  <a:srgbClr val="0070C0"/>
                </a:solidFill>
                <a:latin typeface="+mn-ea"/>
              </a:rPr>
              <a:t>　　　具体的に記載してください。</a:t>
            </a: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②経済効果</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実用化が達成された場合の、県内経済への波及効果について、現時点の想定を</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具体的に記載してください。</a:t>
            </a:r>
            <a:endParaRPr lang="en-US" altLang="ja-JP" sz="1600" dirty="0">
              <a:solidFill>
                <a:srgbClr val="0070C0"/>
              </a:solidFill>
              <a:latin typeface="+mn-ea"/>
            </a:endParaRPr>
          </a:p>
          <a:p>
            <a:r>
              <a:rPr lang="ja-JP" altLang="en-US" sz="1600" dirty="0">
                <a:solidFill>
                  <a:srgbClr val="0070C0"/>
                </a:solidFill>
                <a:latin typeface="+mn-ea"/>
              </a:rPr>
              <a:t>　　　</a:t>
            </a:r>
            <a:endParaRPr lang="en-US" altLang="ja-JP" sz="1600" dirty="0">
              <a:solidFill>
                <a:srgbClr val="0070C0"/>
              </a:solidFill>
              <a:latin typeface="+mn-ea"/>
            </a:endParaRPr>
          </a:p>
          <a:p>
            <a:pPr marL="358775" indent="-358775"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a:t>
            </a:r>
            <a:r>
              <a:rPr lang="en-US" altLang="ja-JP" sz="1600" dirty="0">
                <a:solidFill>
                  <a:srgbClr val="0070C0"/>
                </a:solidFill>
                <a:latin typeface="+mn-ea"/>
              </a:rPr>
              <a:t>※</a:t>
            </a:r>
            <a:r>
              <a:rPr lang="ja-JP" altLang="en-US" sz="1600" dirty="0">
                <a:solidFill>
                  <a:srgbClr val="0070C0"/>
                </a:solidFill>
                <a:latin typeface="+mn-ea"/>
              </a:rPr>
              <a:t>本項目のスライドの枚数は、最大２枚までとしてください。</a:t>
            </a:r>
          </a:p>
          <a:p>
            <a:pPr eaLnBrk="1" fontAlgn="auto" hangingPunct="1">
              <a:spcBef>
                <a:spcPts val="0"/>
              </a:spcBef>
              <a:spcAft>
                <a:spcPts val="0"/>
              </a:spcAft>
              <a:defRPr/>
            </a:pPr>
            <a:endParaRPr lang="en-US" altLang="ja-JP" sz="1600" dirty="0">
              <a:solidFill>
                <a:srgbClr val="0070C0"/>
              </a:solidFill>
              <a:latin typeface="+mn-ea"/>
            </a:endParaRPr>
          </a:p>
        </p:txBody>
      </p:sp>
    </p:spTree>
    <p:extLst>
      <p:ext uri="{BB962C8B-B14F-4D97-AF65-F5344CB8AC3E}">
        <p14:creationId xmlns:p14="http://schemas.microsoft.com/office/powerpoint/2010/main" val="369922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D1E67-BB45-30E2-DD90-BC07E24B1236}"/>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1E82B96A-EA23-C9E4-991C-B2E93218888B}"/>
              </a:ext>
            </a:extLst>
          </p:cNvPr>
          <p:cNvSpPr txBox="1"/>
          <p:nvPr/>
        </p:nvSpPr>
        <p:spPr>
          <a:xfrm>
            <a:off x="5097016" y="5612106"/>
            <a:ext cx="4730003" cy="87659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latin typeface="+mn-ea"/>
            </a:endParaRPr>
          </a:p>
        </p:txBody>
      </p:sp>
      <p:sp>
        <p:nvSpPr>
          <p:cNvPr id="7" name="テキスト ボックス 6">
            <a:extLst>
              <a:ext uri="{FF2B5EF4-FFF2-40B4-BE49-F238E27FC236}">
                <a16:creationId xmlns:a16="http://schemas.microsoft.com/office/drawing/2014/main" id="{E17C2043-67CE-2C53-3941-F1DCCC375521}"/>
              </a:ext>
            </a:extLst>
          </p:cNvPr>
          <p:cNvSpPr txBox="1"/>
          <p:nvPr/>
        </p:nvSpPr>
        <p:spPr>
          <a:xfrm>
            <a:off x="5097016" y="764704"/>
            <a:ext cx="4730003" cy="474003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latin typeface="+mn-ea"/>
            </a:endParaRPr>
          </a:p>
        </p:txBody>
      </p:sp>
      <p:sp>
        <p:nvSpPr>
          <p:cNvPr id="2" name="タイトル 1">
            <a:extLst>
              <a:ext uri="{FF2B5EF4-FFF2-40B4-BE49-F238E27FC236}">
                <a16:creationId xmlns:a16="http://schemas.microsoft.com/office/drawing/2014/main" id="{EA614A51-04B9-F0EC-7D54-9185D631C5DC}"/>
              </a:ext>
            </a:extLst>
          </p:cNvPr>
          <p:cNvSpPr>
            <a:spLocks noGrp="1"/>
          </p:cNvSpPr>
          <p:nvPr>
            <p:ph type="title"/>
          </p:nvPr>
        </p:nvSpPr>
        <p:spPr>
          <a:xfrm>
            <a:off x="128464" y="171501"/>
            <a:ext cx="4464496" cy="377179"/>
          </a:xfrm>
        </p:spPr>
        <p:txBody>
          <a:bodyPr/>
          <a:lstStyle/>
          <a:p>
            <a:r>
              <a:rPr lang="ja-JP" altLang="en-US" sz="2000" b="1" dirty="0">
                <a:latin typeface="+mn-ea"/>
                <a:ea typeface="+mn-ea"/>
              </a:rPr>
              <a:t>その他評価項目</a:t>
            </a:r>
            <a:endParaRPr kumimoji="1" lang="ja-JP" altLang="en-US" sz="2000" b="1" dirty="0">
              <a:latin typeface="+mn-ea"/>
              <a:ea typeface="+mn-ea"/>
            </a:endParaRPr>
          </a:p>
        </p:txBody>
      </p:sp>
      <p:sp>
        <p:nvSpPr>
          <p:cNvPr id="15" name="テキスト ボックス 14">
            <a:extLst>
              <a:ext uri="{FF2B5EF4-FFF2-40B4-BE49-F238E27FC236}">
                <a16:creationId xmlns:a16="http://schemas.microsoft.com/office/drawing/2014/main" id="{660F0CCE-3F82-2E5E-71A7-9328E7923FB9}"/>
              </a:ext>
            </a:extLst>
          </p:cNvPr>
          <p:cNvSpPr txBox="1"/>
          <p:nvPr/>
        </p:nvSpPr>
        <p:spPr>
          <a:xfrm>
            <a:off x="128464" y="764704"/>
            <a:ext cx="4858873" cy="572399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latin typeface="+mn-ea"/>
            </a:endParaRPr>
          </a:p>
        </p:txBody>
      </p:sp>
      <p:sp>
        <p:nvSpPr>
          <p:cNvPr id="3" name="スライド番号プレースホルダー 2">
            <a:extLst>
              <a:ext uri="{FF2B5EF4-FFF2-40B4-BE49-F238E27FC236}">
                <a16:creationId xmlns:a16="http://schemas.microsoft.com/office/drawing/2014/main" id="{584EDE37-2A98-1CB3-AD16-1439F94A117F}"/>
              </a:ext>
            </a:extLst>
          </p:cNvPr>
          <p:cNvSpPr>
            <a:spLocks noGrp="1"/>
          </p:cNvSpPr>
          <p:nvPr>
            <p:ph type="sldNum" sz="quarter" idx="12"/>
          </p:nvPr>
        </p:nvSpPr>
        <p:spPr/>
        <p:txBody>
          <a:bodyPr/>
          <a:lstStyle/>
          <a:p>
            <a:pPr>
              <a:defRPr/>
            </a:pPr>
            <a:fld id="{CA8D4A6D-85F2-41B7-A27E-54BD60322951}" type="slidenum">
              <a:rPr lang="ja-JP" altLang="en-US" smtClean="0"/>
              <a:pPr>
                <a:defRPr/>
              </a:pPr>
              <a:t>10</a:t>
            </a:fld>
            <a:endParaRPr lang="ja-JP" altLang="en-US" dirty="0"/>
          </a:p>
        </p:txBody>
      </p:sp>
      <p:graphicFrame>
        <p:nvGraphicFramePr>
          <p:cNvPr id="6" name="表 5">
            <a:extLst>
              <a:ext uri="{FF2B5EF4-FFF2-40B4-BE49-F238E27FC236}">
                <a16:creationId xmlns:a16="http://schemas.microsoft.com/office/drawing/2014/main" id="{97425CD3-61B9-6EFA-4151-AA523F6CB788}"/>
              </a:ext>
            </a:extLst>
          </p:cNvPr>
          <p:cNvGraphicFramePr>
            <a:graphicFrameLocks noGrp="1"/>
          </p:cNvGraphicFramePr>
          <p:nvPr>
            <p:extLst>
              <p:ext uri="{D42A27DB-BD31-4B8C-83A1-F6EECF244321}">
                <p14:modId xmlns:p14="http://schemas.microsoft.com/office/powerpoint/2010/main" val="3658406690"/>
              </p:ext>
            </p:extLst>
          </p:nvPr>
        </p:nvGraphicFramePr>
        <p:xfrm>
          <a:off x="5255064" y="6021328"/>
          <a:ext cx="4464000" cy="360000"/>
        </p:xfrm>
        <a:graphic>
          <a:graphicData uri="http://schemas.openxmlformats.org/drawingml/2006/table">
            <a:tbl>
              <a:tblPr firstRow="1" bandRow="1">
                <a:tableStyleId>{5C22544A-7EE6-4342-B048-85BDC9FD1C3A}</a:tableStyleId>
              </a:tblPr>
              <a:tblGrid>
                <a:gridCol w="1265535">
                  <a:extLst>
                    <a:ext uri="{9D8B030D-6E8A-4147-A177-3AD203B41FA5}">
                      <a16:colId xmlns:a16="http://schemas.microsoft.com/office/drawing/2014/main" val="3502029196"/>
                    </a:ext>
                  </a:extLst>
                </a:gridCol>
                <a:gridCol w="3198465">
                  <a:extLst>
                    <a:ext uri="{9D8B030D-6E8A-4147-A177-3AD203B41FA5}">
                      <a16:colId xmlns:a16="http://schemas.microsoft.com/office/drawing/2014/main" val="2838208038"/>
                    </a:ext>
                  </a:extLst>
                </a:gridCol>
              </a:tblGrid>
              <a:tr h="360000">
                <a:tc>
                  <a:txBody>
                    <a:bodyPr/>
                    <a:lstStyle/>
                    <a:p>
                      <a:pPr algn="ctr"/>
                      <a:r>
                        <a:rPr kumimoji="1" lang="ja-JP" altLang="en-US" sz="1200" b="0" dirty="0">
                          <a:solidFill>
                            <a:schemeClr val="tx1"/>
                          </a:solidFill>
                        </a:rPr>
                        <a:t>宣言の有無</a:t>
                      </a:r>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5305761"/>
                  </a:ext>
                </a:extLst>
              </a:tr>
            </a:tbl>
          </a:graphicData>
        </a:graphic>
      </p:graphicFrame>
      <p:sp>
        <p:nvSpPr>
          <p:cNvPr id="9" name="正方形/長方形 8">
            <a:extLst>
              <a:ext uri="{FF2B5EF4-FFF2-40B4-BE49-F238E27FC236}">
                <a16:creationId xmlns:a16="http://schemas.microsoft.com/office/drawing/2014/main" id="{5D5A574D-4D73-ED95-E804-AA365C5323D6}"/>
              </a:ext>
            </a:extLst>
          </p:cNvPr>
          <p:cNvSpPr/>
          <p:nvPr/>
        </p:nvSpPr>
        <p:spPr>
          <a:xfrm>
            <a:off x="4987337" y="764704"/>
            <a:ext cx="2125903" cy="307777"/>
          </a:xfrm>
          <a:prstGeom prst="rect">
            <a:avLst/>
          </a:prstGeom>
        </p:spPr>
        <p:txBody>
          <a:bodyPr wrap="none">
            <a:spAutoFit/>
          </a:bodyPr>
          <a:lstStyle/>
          <a:p>
            <a:r>
              <a:rPr lang="ja-JP" altLang="en-US" sz="1400" dirty="0">
                <a:latin typeface="+mn-ea"/>
                <a:ea typeface="+mn-ea"/>
              </a:rPr>
              <a:t>（２）研究開発の体制図</a:t>
            </a:r>
            <a:endParaRPr lang="en-US" altLang="ja-JP" sz="1400" dirty="0">
              <a:latin typeface="+mn-ea"/>
              <a:ea typeface="+mn-ea"/>
            </a:endParaRPr>
          </a:p>
        </p:txBody>
      </p:sp>
      <p:sp>
        <p:nvSpPr>
          <p:cNvPr id="10" name="正方形/長方形 9">
            <a:extLst>
              <a:ext uri="{FF2B5EF4-FFF2-40B4-BE49-F238E27FC236}">
                <a16:creationId xmlns:a16="http://schemas.microsoft.com/office/drawing/2014/main" id="{F29CF966-083E-8E15-EE10-874FE1A343DD}"/>
              </a:ext>
            </a:extLst>
          </p:cNvPr>
          <p:cNvSpPr/>
          <p:nvPr/>
        </p:nvSpPr>
        <p:spPr>
          <a:xfrm>
            <a:off x="5025008" y="5661248"/>
            <a:ext cx="3240360" cy="307777"/>
          </a:xfrm>
          <a:prstGeom prst="rect">
            <a:avLst/>
          </a:prstGeom>
        </p:spPr>
        <p:txBody>
          <a:bodyPr wrap="square">
            <a:spAutoFit/>
          </a:bodyPr>
          <a:lstStyle/>
          <a:p>
            <a:r>
              <a:rPr lang="ja-JP" altLang="en-US" sz="1400" dirty="0">
                <a:latin typeface="+mn-ea"/>
                <a:ea typeface="+mn-ea"/>
              </a:rPr>
              <a:t>（３）パートナーシップ構築宣言の有無</a:t>
            </a:r>
            <a:endParaRPr lang="en-US" altLang="ja-JP" sz="1400" dirty="0">
              <a:latin typeface="+mn-ea"/>
              <a:ea typeface="+mn-ea"/>
            </a:endParaRPr>
          </a:p>
        </p:txBody>
      </p:sp>
      <p:graphicFrame>
        <p:nvGraphicFramePr>
          <p:cNvPr id="11" name="表 10">
            <a:extLst>
              <a:ext uri="{FF2B5EF4-FFF2-40B4-BE49-F238E27FC236}">
                <a16:creationId xmlns:a16="http://schemas.microsoft.com/office/drawing/2014/main" id="{4898832A-AA05-1217-C27C-92B5D848372E}"/>
              </a:ext>
            </a:extLst>
          </p:cNvPr>
          <p:cNvGraphicFramePr>
            <a:graphicFrameLocks noGrp="1"/>
          </p:cNvGraphicFramePr>
          <p:nvPr>
            <p:extLst>
              <p:ext uri="{D42A27DB-BD31-4B8C-83A1-F6EECF244321}">
                <p14:modId xmlns:p14="http://schemas.microsoft.com/office/powerpoint/2010/main" val="1448585376"/>
              </p:ext>
            </p:extLst>
          </p:nvPr>
        </p:nvGraphicFramePr>
        <p:xfrm>
          <a:off x="229132" y="1052736"/>
          <a:ext cx="4687556" cy="4312080"/>
        </p:xfrm>
        <a:graphic>
          <a:graphicData uri="http://schemas.openxmlformats.org/drawingml/2006/table">
            <a:tbl>
              <a:tblPr firstRow="1" bandRow="1">
                <a:tableStyleId>{5C22544A-7EE6-4342-B048-85BDC9FD1C3A}</a:tableStyleId>
              </a:tblPr>
              <a:tblGrid>
                <a:gridCol w="331380">
                  <a:extLst>
                    <a:ext uri="{9D8B030D-6E8A-4147-A177-3AD203B41FA5}">
                      <a16:colId xmlns:a16="http://schemas.microsoft.com/office/drawing/2014/main" val="3502029196"/>
                    </a:ext>
                  </a:extLst>
                </a:gridCol>
                <a:gridCol w="504000">
                  <a:extLst>
                    <a:ext uri="{9D8B030D-6E8A-4147-A177-3AD203B41FA5}">
                      <a16:colId xmlns:a16="http://schemas.microsoft.com/office/drawing/2014/main" val="2838208038"/>
                    </a:ext>
                  </a:extLst>
                </a:gridCol>
                <a:gridCol w="1080176">
                  <a:extLst>
                    <a:ext uri="{9D8B030D-6E8A-4147-A177-3AD203B41FA5}">
                      <a16:colId xmlns:a16="http://schemas.microsoft.com/office/drawing/2014/main" val="1051481441"/>
                    </a:ext>
                  </a:extLst>
                </a:gridCol>
                <a:gridCol w="1080000">
                  <a:extLst>
                    <a:ext uri="{9D8B030D-6E8A-4147-A177-3AD203B41FA5}">
                      <a16:colId xmlns:a16="http://schemas.microsoft.com/office/drawing/2014/main" val="3241062655"/>
                    </a:ext>
                  </a:extLst>
                </a:gridCol>
                <a:gridCol w="1692000">
                  <a:extLst>
                    <a:ext uri="{9D8B030D-6E8A-4147-A177-3AD203B41FA5}">
                      <a16:colId xmlns:a16="http://schemas.microsoft.com/office/drawing/2014/main" val="3416320117"/>
                    </a:ext>
                  </a:extLst>
                </a:gridCol>
              </a:tblGrid>
              <a:tr h="360000">
                <a:tc>
                  <a:txBody>
                    <a:bodyPr/>
                    <a:lstStyle/>
                    <a:p>
                      <a:endParaRPr kumimoji="1" lang="ja-JP" altLang="en-US" sz="8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主な従事場所</a:t>
                      </a:r>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役職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具体的な役割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9613874"/>
                  </a:ext>
                </a:extLst>
              </a:tr>
              <a:tr h="612000">
                <a:tc>
                  <a:txBody>
                    <a:bodyPr/>
                    <a:lstStyle/>
                    <a:p>
                      <a:r>
                        <a:rPr kumimoji="1" lang="ja-JP" altLang="en-US" sz="12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県内</a:t>
                      </a:r>
                      <a:endParaRPr kumimoji="1" lang="en-US" altLang="ja-JP" sz="1200" b="0" dirty="0">
                        <a:solidFill>
                          <a:schemeClr val="tx1"/>
                        </a:solidFill>
                      </a:endParaRPr>
                    </a:p>
                    <a:p>
                      <a:pPr algn="ctr"/>
                      <a:r>
                        <a:rPr kumimoji="1" lang="ja-JP" altLang="en-US" sz="800" b="1" dirty="0">
                          <a:solidFill>
                            <a:schemeClr val="tx1"/>
                          </a:solidFill>
                        </a:rPr>
                        <a:t>・</a:t>
                      </a:r>
                      <a:endParaRPr kumimoji="1" lang="en-US" altLang="ja-JP" sz="800" b="1" dirty="0">
                        <a:solidFill>
                          <a:schemeClr val="tx1"/>
                        </a:solidFill>
                      </a:endParaRPr>
                    </a:p>
                    <a:p>
                      <a:pPr algn="ctr"/>
                      <a:r>
                        <a:rPr kumimoji="1" lang="ja-JP" altLang="en-US" sz="1200" b="0" dirty="0">
                          <a:solidFill>
                            <a:schemeClr val="tx1"/>
                          </a:solidFill>
                        </a:rPr>
                        <a:t>県外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5305761"/>
                  </a:ext>
                </a:extLst>
              </a:tr>
              <a:tr h="612000">
                <a:tc>
                  <a:txBody>
                    <a:bodyPr/>
                    <a:lstStyle/>
                    <a:p>
                      <a:r>
                        <a:rPr kumimoji="1" lang="ja-JP" altLang="en-US" sz="1200" b="0" dirty="0">
                          <a:solidFill>
                            <a:schemeClr val="tx1"/>
                          </a:solidFill>
                        </a:rPr>
                        <a:t>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県内</a:t>
                      </a:r>
                      <a:endParaRPr kumimoji="1" lang="en-US" altLang="ja-JP" sz="1200" b="0" dirty="0">
                        <a:solidFill>
                          <a:schemeClr val="tx1"/>
                        </a:solidFill>
                      </a:endParaRPr>
                    </a:p>
                    <a:p>
                      <a:pPr algn="ctr"/>
                      <a:r>
                        <a:rPr kumimoji="1" lang="ja-JP" altLang="en-US" sz="800" b="1" dirty="0">
                          <a:solidFill>
                            <a:schemeClr val="tx1"/>
                          </a:solidFill>
                        </a:rPr>
                        <a:t>・</a:t>
                      </a:r>
                      <a:endParaRPr kumimoji="1" lang="en-US" altLang="ja-JP" sz="800" b="1" dirty="0">
                        <a:solidFill>
                          <a:schemeClr val="tx1"/>
                        </a:solidFill>
                      </a:endParaRPr>
                    </a:p>
                    <a:p>
                      <a:pPr algn="ctr"/>
                      <a:r>
                        <a:rPr kumimoji="1" lang="ja-JP" altLang="en-US" sz="1200" b="0" dirty="0">
                          <a:solidFill>
                            <a:schemeClr val="tx1"/>
                          </a:solidFill>
                        </a:rPr>
                        <a:t>県外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9329058"/>
                  </a:ext>
                </a:extLst>
              </a:tr>
              <a:tr h="612000">
                <a:tc>
                  <a:txBody>
                    <a:bodyPr/>
                    <a:lstStyle/>
                    <a:p>
                      <a:r>
                        <a:rPr kumimoji="1" lang="ja-JP" altLang="en-US" sz="1200" b="0" dirty="0">
                          <a:solidFill>
                            <a:schemeClr val="tx1"/>
                          </a:solidFill>
                        </a:rPr>
                        <a:t>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県内</a:t>
                      </a:r>
                      <a:endParaRPr kumimoji="1" lang="en-US" altLang="ja-JP" sz="1200" b="0" dirty="0">
                        <a:solidFill>
                          <a:schemeClr val="tx1"/>
                        </a:solidFill>
                      </a:endParaRPr>
                    </a:p>
                    <a:p>
                      <a:pPr algn="ctr"/>
                      <a:r>
                        <a:rPr kumimoji="1" lang="ja-JP" altLang="en-US" sz="800" b="1" dirty="0">
                          <a:solidFill>
                            <a:schemeClr val="tx1"/>
                          </a:solidFill>
                        </a:rPr>
                        <a:t>・</a:t>
                      </a:r>
                      <a:endParaRPr kumimoji="1" lang="en-US" altLang="ja-JP" sz="800" b="1" dirty="0">
                        <a:solidFill>
                          <a:schemeClr val="tx1"/>
                        </a:solidFill>
                      </a:endParaRPr>
                    </a:p>
                    <a:p>
                      <a:pPr algn="ctr"/>
                      <a:r>
                        <a:rPr kumimoji="1" lang="ja-JP" altLang="en-US" sz="1200" b="0" dirty="0">
                          <a:solidFill>
                            <a:schemeClr val="tx1"/>
                          </a:solidFill>
                        </a:rPr>
                        <a:t>県外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63359053"/>
                  </a:ext>
                </a:extLst>
              </a:tr>
              <a:tr h="612000">
                <a:tc>
                  <a:txBody>
                    <a:bodyPr/>
                    <a:lstStyle/>
                    <a:p>
                      <a:r>
                        <a:rPr kumimoji="1" lang="ja-JP" altLang="en-US" sz="1200" b="0" dirty="0">
                          <a:solidFill>
                            <a:schemeClr val="tx1"/>
                          </a:solidFill>
                        </a:rPr>
                        <a:t>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県内</a:t>
                      </a:r>
                      <a:endParaRPr kumimoji="1" lang="en-US" altLang="ja-JP" sz="1200" b="0" dirty="0">
                        <a:solidFill>
                          <a:schemeClr val="tx1"/>
                        </a:solidFill>
                      </a:endParaRPr>
                    </a:p>
                    <a:p>
                      <a:pPr algn="ctr"/>
                      <a:r>
                        <a:rPr kumimoji="1" lang="ja-JP" altLang="en-US" sz="800" b="1" dirty="0">
                          <a:solidFill>
                            <a:schemeClr val="tx1"/>
                          </a:solidFill>
                        </a:rPr>
                        <a:t>・</a:t>
                      </a:r>
                      <a:endParaRPr kumimoji="1" lang="en-US" altLang="ja-JP" sz="800" b="1" dirty="0">
                        <a:solidFill>
                          <a:schemeClr val="tx1"/>
                        </a:solidFill>
                      </a:endParaRPr>
                    </a:p>
                    <a:p>
                      <a:pPr algn="ctr"/>
                      <a:r>
                        <a:rPr kumimoji="1" lang="ja-JP" altLang="en-US" sz="1200" b="0" dirty="0">
                          <a:solidFill>
                            <a:schemeClr val="tx1"/>
                          </a:solidFill>
                        </a:rPr>
                        <a:t>県外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8992915"/>
                  </a:ext>
                </a:extLst>
              </a:tr>
              <a:tr h="612000">
                <a:tc>
                  <a:txBody>
                    <a:bodyPr/>
                    <a:lstStyle/>
                    <a:p>
                      <a:r>
                        <a:rPr kumimoji="1" lang="ja-JP" altLang="en-US" sz="1200" b="0" dirty="0">
                          <a:solidFill>
                            <a:schemeClr val="tx1"/>
                          </a:solidFill>
                        </a:rPr>
                        <a:t>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県内</a:t>
                      </a:r>
                      <a:endParaRPr kumimoji="1" lang="en-US" altLang="ja-JP" sz="1200" b="0" dirty="0">
                        <a:solidFill>
                          <a:schemeClr val="tx1"/>
                        </a:solidFill>
                      </a:endParaRPr>
                    </a:p>
                    <a:p>
                      <a:pPr algn="ctr"/>
                      <a:r>
                        <a:rPr kumimoji="1" lang="ja-JP" altLang="en-US" sz="800" b="1" dirty="0">
                          <a:solidFill>
                            <a:schemeClr val="tx1"/>
                          </a:solidFill>
                        </a:rPr>
                        <a:t>・</a:t>
                      </a:r>
                      <a:endParaRPr kumimoji="1" lang="en-US" altLang="ja-JP" sz="800" b="1" dirty="0">
                        <a:solidFill>
                          <a:schemeClr val="tx1"/>
                        </a:solidFill>
                      </a:endParaRPr>
                    </a:p>
                    <a:p>
                      <a:pPr algn="ctr"/>
                      <a:r>
                        <a:rPr kumimoji="1" lang="ja-JP" altLang="en-US" sz="1200" b="0" dirty="0">
                          <a:solidFill>
                            <a:schemeClr val="tx1"/>
                          </a:solidFill>
                        </a:rPr>
                        <a:t>県外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0970022"/>
                  </a:ext>
                </a:extLst>
              </a:tr>
              <a:tr h="612000">
                <a:tc>
                  <a:txBody>
                    <a:bodyPr/>
                    <a:lstStyle/>
                    <a:p>
                      <a:r>
                        <a:rPr kumimoji="1" lang="ja-JP" altLang="en-US" sz="1200" b="0" dirty="0">
                          <a:solidFill>
                            <a:schemeClr val="tx1"/>
                          </a:solidFill>
                        </a:rPr>
                        <a:t>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県内</a:t>
                      </a:r>
                      <a:endParaRPr kumimoji="1" lang="en-US" altLang="ja-JP" sz="1200" b="0" dirty="0">
                        <a:solidFill>
                          <a:schemeClr val="tx1"/>
                        </a:solidFill>
                      </a:endParaRPr>
                    </a:p>
                    <a:p>
                      <a:pPr algn="ctr"/>
                      <a:r>
                        <a:rPr kumimoji="1" lang="ja-JP" altLang="en-US" sz="800" b="1" dirty="0">
                          <a:solidFill>
                            <a:schemeClr val="tx1"/>
                          </a:solidFill>
                        </a:rPr>
                        <a:t>・</a:t>
                      </a:r>
                      <a:endParaRPr kumimoji="1" lang="en-US" altLang="ja-JP" sz="800" b="1" dirty="0">
                        <a:solidFill>
                          <a:schemeClr val="tx1"/>
                        </a:solidFill>
                      </a:endParaRPr>
                    </a:p>
                    <a:p>
                      <a:pPr algn="ctr"/>
                      <a:r>
                        <a:rPr kumimoji="1" lang="ja-JP" altLang="en-US" sz="1200" b="0" dirty="0">
                          <a:solidFill>
                            <a:schemeClr val="tx1"/>
                          </a:solidFill>
                        </a:rPr>
                        <a:t>県外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36398693"/>
                  </a:ext>
                </a:extLst>
              </a:tr>
            </a:tbl>
          </a:graphicData>
        </a:graphic>
      </p:graphicFrame>
      <p:sp>
        <p:nvSpPr>
          <p:cNvPr id="12" name="正方形/長方形 11">
            <a:extLst>
              <a:ext uri="{FF2B5EF4-FFF2-40B4-BE49-F238E27FC236}">
                <a16:creationId xmlns:a16="http://schemas.microsoft.com/office/drawing/2014/main" id="{7F793030-C516-6A91-8E6B-B0DFD8B8AA7B}"/>
              </a:ext>
            </a:extLst>
          </p:cNvPr>
          <p:cNvSpPr/>
          <p:nvPr/>
        </p:nvSpPr>
        <p:spPr>
          <a:xfrm>
            <a:off x="91760" y="744959"/>
            <a:ext cx="2484976" cy="307777"/>
          </a:xfrm>
          <a:prstGeom prst="rect">
            <a:avLst/>
          </a:prstGeom>
        </p:spPr>
        <p:txBody>
          <a:bodyPr wrap="none">
            <a:spAutoFit/>
          </a:bodyPr>
          <a:lstStyle/>
          <a:p>
            <a:r>
              <a:rPr lang="ja-JP" altLang="en-US" sz="1400" dirty="0">
                <a:latin typeface="+mn-ea"/>
                <a:ea typeface="+mn-ea"/>
              </a:rPr>
              <a:t>（１）研究開発の従事者名簿</a:t>
            </a:r>
            <a:endParaRPr lang="en-US" altLang="ja-JP" sz="1400" dirty="0">
              <a:latin typeface="+mn-ea"/>
              <a:ea typeface="+mn-ea"/>
            </a:endParaRPr>
          </a:p>
        </p:txBody>
      </p:sp>
      <p:sp>
        <p:nvSpPr>
          <p:cNvPr id="4" name="テキスト ボックス 3">
            <a:extLst>
              <a:ext uri="{FF2B5EF4-FFF2-40B4-BE49-F238E27FC236}">
                <a16:creationId xmlns:a16="http://schemas.microsoft.com/office/drawing/2014/main" id="{8C340DC6-89E5-E31A-0704-7A3F2235908C}"/>
              </a:ext>
            </a:extLst>
          </p:cNvPr>
          <p:cNvSpPr txBox="1"/>
          <p:nvPr/>
        </p:nvSpPr>
        <p:spPr>
          <a:xfrm>
            <a:off x="229132" y="5648752"/>
            <a:ext cx="4687555" cy="660568"/>
          </a:xfrm>
          <a:prstGeom prst="rect">
            <a:avLst/>
          </a:prstGeom>
          <a:noFill/>
          <a:ln w="3175">
            <a:solidFill>
              <a:srgbClr val="0070C0"/>
            </a:solidFill>
            <a:prstDash val="sysDash"/>
          </a:ln>
          <a:effectLst/>
        </p:spPr>
        <p:txBody>
          <a:bodyPr wrap="square" rtlCol="0" anchor="t">
            <a:noAutofit/>
          </a:bodyPr>
          <a:lstStyle/>
          <a:p>
            <a:r>
              <a:rPr lang="ja-JP" altLang="en-US" sz="1200" b="1" dirty="0">
                <a:solidFill>
                  <a:srgbClr val="0070C0"/>
                </a:solidFill>
                <a:latin typeface="+mn-ea"/>
              </a:rPr>
              <a:t>　</a:t>
            </a:r>
            <a:r>
              <a:rPr lang="en-US" altLang="ja-JP" sz="1200" b="1" dirty="0">
                <a:solidFill>
                  <a:srgbClr val="0070C0"/>
                </a:solidFill>
                <a:latin typeface="+mn-ea"/>
              </a:rPr>
              <a:t>【</a:t>
            </a:r>
            <a:r>
              <a:rPr lang="ja-JP" altLang="en-US" sz="1200" b="1" dirty="0">
                <a:solidFill>
                  <a:srgbClr val="0070C0"/>
                </a:solidFill>
                <a:latin typeface="+mn-ea"/>
              </a:rPr>
              <a:t>留意事項</a:t>
            </a:r>
            <a:r>
              <a:rPr lang="en-US" altLang="ja-JP" sz="1200" b="1" dirty="0">
                <a:solidFill>
                  <a:srgbClr val="0070C0"/>
                </a:solidFill>
                <a:latin typeface="+mn-ea"/>
              </a:rPr>
              <a:t>】</a:t>
            </a:r>
          </a:p>
          <a:p>
            <a:r>
              <a:rPr lang="ja-JP" altLang="en-US" sz="1200" dirty="0">
                <a:solidFill>
                  <a:srgbClr val="0070C0"/>
                </a:solidFill>
                <a:latin typeface="+mn-ea"/>
              </a:rPr>
              <a:t> 主な従事場所については、月の半分以上を県内・県外のいずれの拠点で従事しているかを記載してください。</a:t>
            </a:r>
            <a:endParaRPr lang="en-US" altLang="ja-JP" sz="1200" dirty="0">
              <a:solidFill>
                <a:srgbClr val="0070C0"/>
              </a:solidFill>
              <a:latin typeface="+mn-ea"/>
            </a:endParaRPr>
          </a:p>
        </p:txBody>
      </p:sp>
    </p:spTree>
    <p:extLst>
      <p:ext uri="{BB962C8B-B14F-4D97-AF65-F5344CB8AC3E}">
        <p14:creationId xmlns:p14="http://schemas.microsoft.com/office/powerpoint/2010/main" val="186505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27B29-B1E9-5138-D074-51F4DF5C139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E6F4F2C-8DF0-3C14-E181-32EE5A22DD0D}"/>
              </a:ext>
            </a:extLst>
          </p:cNvPr>
          <p:cNvSpPr>
            <a:spLocks noGrp="1"/>
          </p:cNvSpPr>
          <p:nvPr>
            <p:ph type="title"/>
          </p:nvPr>
        </p:nvSpPr>
        <p:spPr>
          <a:xfrm>
            <a:off x="128464" y="171501"/>
            <a:ext cx="4464496" cy="377179"/>
          </a:xfrm>
        </p:spPr>
        <p:txBody>
          <a:bodyPr/>
          <a:lstStyle/>
          <a:p>
            <a:r>
              <a:rPr kumimoji="1" lang="ja-JP" altLang="en-US" sz="2000" b="1" dirty="0">
                <a:latin typeface="+mn-ea"/>
                <a:ea typeface="+mn-ea"/>
              </a:rPr>
              <a:t>申請企業概要</a:t>
            </a:r>
          </a:p>
        </p:txBody>
      </p:sp>
      <p:sp>
        <p:nvSpPr>
          <p:cNvPr id="15" name="テキスト ボックス 14">
            <a:extLst>
              <a:ext uri="{FF2B5EF4-FFF2-40B4-BE49-F238E27FC236}">
                <a16:creationId xmlns:a16="http://schemas.microsoft.com/office/drawing/2014/main" id="{B85E303E-92AA-61EB-2520-57C38846F650}"/>
              </a:ext>
            </a:extLst>
          </p:cNvPr>
          <p:cNvSpPr txBox="1"/>
          <p:nvPr/>
        </p:nvSpPr>
        <p:spPr>
          <a:xfrm>
            <a:off x="128464" y="764704"/>
            <a:ext cx="9649071" cy="6032971"/>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latin typeface="+mn-ea"/>
            </a:endParaRPr>
          </a:p>
        </p:txBody>
      </p:sp>
      <p:sp>
        <p:nvSpPr>
          <p:cNvPr id="3" name="スライド番号プレースホルダー 2">
            <a:extLst>
              <a:ext uri="{FF2B5EF4-FFF2-40B4-BE49-F238E27FC236}">
                <a16:creationId xmlns:a16="http://schemas.microsoft.com/office/drawing/2014/main" id="{893ABD82-CB91-F475-280C-6CA0516F8401}"/>
              </a:ext>
            </a:extLst>
          </p:cNvPr>
          <p:cNvSpPr>
            <a:spLocks noGrp="1"/>
          </p:cNvSpPr>
          <p:nvPr>
            <p:ph type="sldNum" sz="quarter" idx="12"/>
          </p:nvPr>
        </p:nvSpPr>
        <p:spPr/>
        <p:txBody>
          <a:bodyPr/>
          <a:lstStyle/>
          <a:p>
            <a:pPr>
              <a:defRPr/>
            </a:pPr>
            <a:fld id="{CA8D4A6D-85F2-41B7-A27E-54BD60322951}" type="slidenum">
              <a:rPr lang="ja-JP" altLang="en-US" smtClean="0"/>
              <a:pPr>
                <a:defRPr/>
              </a:pPr>
              <a:t>1</a:t>
            </a:fld>
            <a:endParaRPr lang="ja-JP" altLang="en-US" dirty="0"/>
          </a:p>
        </p:txBody>
      </p:sp>
      <p:graphicFrame>
        <p:nvGraphicFramePr>
          <p:cNvPr id="5" name="表 4">
            <a:extLst>
              <a:ext uri="{FF2B5EF4-FFF2-40B4-BE49-F238E27FC236}">
                <a16:creationId xmlns:a16="http://schemas.microsoft.com/office/drawing/2014/main" id="{7BDF38E2-9EE7-906E-C708-DE0E1D63922F}"/>
              </a:ext>
            </a:extLst>
          </p:cNvPr>
          <p:cNvGraphicFramePr>
            <a:graphicFrameLocks noGrp="1"/>
          </p:cNvGraphicFramePr>
          <p:nvPr>
            <p:extLst>
              <p:ext uri="{D42A27DB-BD31-4B8C-83A1-F6EECF244321}">
                <p14:modId xmlns:p14="http://schemas.microsoft.com/office/powerpoint/2010/main" val="1147945517"/>
              </p:ext>
            </p:extLst>
          </p:nvPr>
        </p:nvGraphicFramePr>
        <p:xfrm>
          <a:off x="214504" y="836712"/>
          <a:ext cx="4572000" cy="5724000"/>
        </p:xfrm>
        <a:graphic>
          <a:graphicData uri="http://schemas.openxmlformats.org/drawingml/2006/table">
            <a:tbl>
              <a:tblPr firstRow="1" bandRow="1">
                <a:tableStyleId>{5C22544A-7EE6-4342-B048-85BDC9FD1C3A}</a:tableStyleId>
              </a:tblPr>
              <a:tblGrid>
                <a:gridCol w="1296153">
                  <a:extLst>
                    <a:ext uri="{9D8B030D-6E8A-4147-A177-3AD203B41FA5}">
                      <a16:colId xmlns:a16="http://schemas.microsoft.com/office/drawing/2014/main" val="3502029196"/>
                    </a:ext>
                  </a:extLst>
                </a:gridCol>
                <a:gridCol w="3275847">
                  <a:extLst>
                    <a:ext uri="{9D8B030D-6E8A-4147-A177-3AD203B41FA5}">
                      <a16:colId xmlns:a16="http://schemas.microsoft.com/office/drawing/2014/main" val="2838208038"/>
                    </a:ext>
                  </a:extLst>
                </a:gridCol>
              </a:tblGrid>
              <a:tr h="360000">
                <a:tc>
                  <a:txBody>
                    <a:bodyPr/>
                    <a:lstStyle/>
                    <a:p>
                      <a:r>
                        <a:rPr kumimoji="1" lang="ja-JP" altLang="en-US" sz="1200" b="0" dirty="0">
                          <a:solidFill>
                            <a:schemeClr val="tx1"/>
                          </a:solidFill>
                        </a:rPr>
                        <a:t>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6559083"/>
                  </a:ext>
                </a:extLst>
              </a:tr>
              <a:tr h="540000">
                <a:tc>
                  <a:txBody>
                    <a:bodyPr/>
                    <a:lstStyle/>
                    <a:p>
                      <a:r>
                        <a:rPr kumimoji="1" lang="ja-JP" altLang="en-US" sz="1200" b="0" dirty="0">
                          <a:solidFill>
                            <a:schemeClr val="tx1"/>
                          </a:solidFill>
                        </a:rPr>
                        <a:t>本社所在地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a:solidFill>
                            <a:schemeClr val="tx1"/>
                          </a:solidFill>
                        </a:rPr>
                        <a:t>〒</a:t>
                      </a:r>
                      <a:endParaRPr kumimoji="1" lang="en-US" altLang="ja-JP" sz="1200" b="0" dirty="0">
                        <a:solidFill>
                          <a:schemeClr val="tx1"/>
                        </a:solidFill>
                      </a:endParaRPr>
                    </a:p>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9613874"/>
                  </a:ext>
                </a:extLst>
              </a:tr>
              <a:tr h="540000">
                <a:tc>
                  <a:txBody>
                    <a:bodyPr/>
                    <a:lstStyle/>
                    <a:p>
                      <a:r>
                        <a:rPr kumimoji="1" lang="ja-JP" altLang="en-US" sz="1200" b="0" dirty="0">
                          <a:solidFill>
                            <a:schemeClr val="tx1"/>
                          </a:solidFill>
                        </a:rPr>
                        <a:t>県内事業所の</a:t>
                      </a:r>
                      <a:endParaRPr kumimoji="1" lang="en-US" altLang="ja-JP" sz="1200" b="0" dirty="0">
                        <a:solidFill>
                          <a:schemeClr val="tx1"/>
                        </a:solidFill>
                      </a:endParaRPr>
                    </a:p>
                    <a:p>
                      <a:r>
                        <a:rPr kumimoji="1" lang="ja-JP" altLang="en-US" sz="1200" b="0" dirty="0">
                          <a:solidFill>
                            <a:schemeClr val="tx1"/>
                          </a:solidFill>
                        </a:rPr>
                        <a:t>所在地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a:solidFill>
                            <a:schemeClr val="tx1"/>
                          </a:solidFill>
                        </a:rPr>
                        <a:t>〒</a:t>
                      </a:r>
                      <a:endParaRPr kumimoji="1" lang="en-US" altLang="ja-JP" sz="1200" b="0" dirty="0">
                        <a:solidFill>
                          <a:schemeClr val="tx1"/>
                        </a:solidFill>
                      </a:endParaRPr>
                    </a:p>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5305761"/>
                  </a:ext>
                </a:extLst>
              </a:tr>
              <a:tr h="720000">
                <a:tc>
                  <a:txBody>
                    <a:bodyPr/>
                    <a:lstStyle/>
                    <a:p>
                      <a:r>
                        <a:rPr kumimoji="1" lang="ja-JP" altLang="en-US" sz="1200" b="0" dirty="0">
                          <a:solidFill>
                            <a:schemeClr val="tx1"/>
                          </a:solidFill>
                        </a:rPr>
                        <a:t>県内事業所の</a:t>
                      </a:r>
                      <a:endParaRPr kumimoji="1" lang="en-US" altLang="ja-JP" sz="1200" b="0" dirty="0">
                        <a:solidFill>
                          <a:schemeClr val="tx1"/>
                        </a:solidFill>
                      </a:endParaRPr>
                    </a:p>
                    <a:p>
                      <a:r>
                        <a:rPr kumimoji="1" lang="ja-JP" altLang="en-US" sz="1200" b="0" dirty="0">
                          <a:solidFill>
                            <a:schemeClr val="tx1"/>
                          </a:solidFill>
                        </a:rPr>
                        <a:t>種別（該当するものに 「〇」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a:solidFill>
                            <a:schemeClr val="tx1"/>
                          </a:solidFill>
                        </a:rPr>
                        <a:t>本社　　　試験・評価センター　　　研究開発拠点　</a:t>
                      </a:r>
                      <a:endParaRPr kumimoji="1" lang="en-US" altLang="ja-JP" sz="1200" b="0" dirty="0">
                        <a:solidFill>
                          <a:schemeClr val="tx1"/>
                        </a:solidFill>
                      </a:endParaRPr>
                    </a:p>
                    <a:p>
                      <a:r>
                        <a:rPr kumimoji="1" lang="ja-JP" altLang="en-US" sz="1200" b="0" dirty="0">
                          <a:solidFill>
                            <a:schemeClr val="tx1"/>
                          </a:solidFill>
                        </a:rPr>
                        <a:t>生産拠点　　　その他（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9329058"/>
                  </a:ext>
                </a:extLst>
              </a:tr>
              <a:tr h="360000">
                <a:tc>
                  <a:txBody>
                    <a:bodyPr/>
                    <a:lstStyle/>
                    <a:p>
                      <a:r>
                        <a:rPr kumimoji="1" lang="ja-JP" altLang="en-US" sz="1200" b="0" dirty="0">
                          <a:solidFill>
                            <a:schemeClr val="tx1"/>
                          </a:solidFill>
                        </a:rPr>
                        <a:t>代表者</a:t>
                      </a:r>
                      <a:r>
                        <a:rPr kumimoji="1" lang="en-US" altLang="ja-JP" sz="1200" b="0" dirty="0">
                          <a:solidFill>
                            <a:schemeClr val="tx1"/>
                          </a:solidFill>
                        </a:rPr>
                        <a:t>(</a:t>
                      </a:r>
                      <a:r>
                        <a:rPr kumimoji="1" lang="ja-JP" altLang="en-US" sz="1200" b="0" dirty="0">
                          <a:solidFill>
                            <a:schemeClr val="tx1"/>
                          </a:solidFill>
                        </a:rPr>
                        <a:t>職氏名</a:t>
                      </a:r>
                      <a:r>
                        <a:rPr kumimoji="1" lang="en-US" altLang="ja-JP" sz="1200" b="0" dirty="0">
                          <a:solidFill>
                            <a:schemeClr val="tx1"/>
                          </a:solidFill>
                        </a:rPr>
                        <a:t>)</a:t>
                      </a: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8992915"/>
                  </a:ext>
                </a:extLst>
              </a:tr>
              <a:tr h="360000">
                <a:tc>
                  <a:txBody>
                    <a:bodyPr/>
                    <a:lstStyle/>
                    <a:p>
                      <a:r>
                        <a:rPr kumimoji="1" lang="ja-JP" altLang="en-US" sz="1200" b="0" dirty="0">
                          <a:solidFill>
                            <a:schemeClr val="tx1"/>
                          </a:solidFill>
                        </a:rPr>
                        <a:t>資本金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0970022"/>
                  </a:ext>
                </a:extLst>
              </a:tr>
              <a:tr h="468000">
                <a:tc>
                  <a:txBody>
                    <a:bodyPr/>
                    <a:lstStyle/>
                    <a:p>
                      <a:r>
                        <a:rPr kumimoji="1" lang="ja-JP" altLang="en-US" sz="1200" b="0" dirty="0">
                          <a:solidFill>
                            <a:schemeClr val="tx1"/>
                          </a:solidFill>
                        </a:rPr>
                        <a:t>主な出資者</a:t>
                      </a:r>
                      <a:endParaRPr kumimoji="1" lang="en-US" altLang="ja-JP" sz="1200" b="0" dirty="0">
                        <a:solidFill>
                          <a:schemeClr val="tx1"/>
                        </a:solidFill>
                      </a:endParaRPr>
                    </a:p>
                    <a:p>
                      <a:r>
                        <a:rPr kumimoji="1" lang="ja-JP" altLang="en-US" sz="1200" b="0" dirty="0">
                          <a:solidFill>
                            <a:schemeClr val="tx1"/>
                          </a:solidFill>
                        </a:rPr>
                        <a:t>（出資割合）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36398693"/>
                  </a:ext>
                </a:extLst>
              </a:tr>
              <a:tr h="360000">
                <a:tc>
                  <a:txBody>
                    <a:bodyPr/>
                    <a:lstStyle/>
                    <a:p>
                      <a:r>
                        <a:rPr kumimoji="1" lang="ja-JP" altLang="en-US" sz="1200" b="0" dirty="0">
                          <a:solidFill>
                            <a:schemeClr val="tx1"/>
                          </a:solidFill>
                        </a:rPr>
                        <a:t>設立年月日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508935"/>
                  </a:ext>
                </a:extLst>
              </a:tr>
              <a:tr h="468000">
                <a:tc>
                  <a:txBody>
                    <a:bodyPr/>
                    <a:lstStyle/>
                    <a:p>
                      <a:r>
                        <a:rPr kumimoji="1" lang="ja-JP" altLang="en-US" sz="1200" b="0" dirty="0">
                          <a:solidFill>
                            <a:schemeClr val="tx1"/>
                          </a:solidFill>
                        </a:rPr>
                        <a:t>従業員総数</a:t>
                      </a:r>
                      <a:endParaRPr kumimoji="1" lang="en-US" altLang="ja-JP" sz="1200" b="0" dirty="0">
                        <a:solidFill>
                          <a:schemeClr val="tx1"/>
                        </a:solidFill>
                      </a:endParaRPr>
                    </a:p>
                    <a:p>
                      <a:r>
                        <a:rPr kumimoji="1" lang="en-US" altLang="ja-JP" sz="1200" b="0" dirty="0">
                          <a:solidFill>
                            <a:schemeClr val="tx1"/>
                          </a:solidFill>
                        </a:rPr>
                        <a:t>(</a:t>
                      </a:r>
                      <a:r>
                        <a:rPr kumimoji="1" lang="ja-JP" altLang="en-US" sz="1200" b="0" dirty="0">
                          <a:solidFill>
                            <a:schemeClr val="tx1"/>
                          </a:solidFill>
                        </a:rPr>
                        <a:t>うち、研究員数</a:t>
                      </a:r>
                      <a:r>
                        <a:rPr kumimoji="1" lang="en-US" altLang="ja-JP" sz="1200" b="0" dirty="0">
                          <a:solidFill>
                            <a:schemeClr val="tx1"/>
                          </a:solidFill>
                        </a:rPr>
                        <a:t>)</a:t>
                      </a: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3995802"/>
                  </a:ext>
                </a:extLst>
              </a:tr>
              <a:tr h="468000">
                <a:tc>
                  <a:txBody>
                    <a:bodyPr/>
                    <a:lstStyle/>
                    <a:p>
                      <a:r>
                        <a:rPr kumimoji="1" lang="ja-JP" altLang="en-US" sz="1200" b="0" dirty="0">
                          <a:solidFill>
                            <a:schemeClr val="tx1"/>
                          </a:solidFill>
                        </a:rPr>
                        <a:t>県内の従業員数</a:t>
                      </a:r>
                      <a:endParaRPr kumimoji="1" lang="en-US" altLang="ja-JP" sz="1200" b="0" dirty="0">
                        <a:solidFill>
                          <a:schemeClr val="tx1"/>
                        </a:solidFill>
                      </a:endParaRPr>
                    </a:p>
                    <a:p>
                      <a:r>
                        <a:rPr kumimoji="1" lang="en-US" altLang="ja-JP" sz="1200" b="0" dirty="0">
                          <a:solidFill>
                            <a:schemeClr val="tx1"/>
                          </a:solidFill>
                        </a:rPr>
                        <a:t>(</a:t>
                      </a:r>
                      <a:r>
                        <a:rPr kumimoji="1" lang="ja-JP" altLang="en-US" sz="1200" b="0" dirty="0">
                          <a:solidFill>
                            <a:schemeClr val="tx1"/>
                          </a:solidFill>
                        </a:rPr>
                        <a:t>うち、研究員数</a:t>
                      </a:r>
                      <a:r>
                        <a:rPr kumimoji="1" lang="en-US" altLang="ja-JP" sz="1200" b="0" dirty="0">
                          <a:solidFill>
                            <a:schemeClr val="tx1"/>
                          </a:solidFill>
                        </a:rPr>
                        <a:t>)</a:t>
                      </a: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84957363"/>
                  </a:ext>
                </a:extLst>
              </a:tr>
              <a:tr h="360000">
                <a:tc>
                  <a:txBody>
                    <a:bodyPr/>
                    <a:lstStyle/>
                    <a:p>
                      <a:r>
                        <a:rPr kumimoji="1" lang="ja-JP" altLang="en-US" sz="1200" b="0" dirty="0">
                          <a:solidFill>
                            <a:schemeClr val="tx1"/>
                          </a:solidFill>
                        </a:rPr>
                        <a:t>主な事業の業種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2813501"/>
                  </a:ext>
                </a:extLst>
              </a:tr>
              <a:tr h="360000">
                <a:tc>
                  <a:txBody>
                    <a:bodyPr/>
                    <a:lstStyle/>
                    <a:p>
                      <a:r>
                        <a:rPr kumimoji="1" lang="ja-JP" altLang="en-US" sz="1100" b="0" dirty="0">
                          <a:solidFill>
                            <a:schemeClr val="tx1"/>
                          </a:solidFill>
                        </a:rPr>
                        <a:t>主な製品･サービス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5460564"/>
                  </a:ext>
                </a:extLst>
              </a:tr>
              <a:tr h="360000">
                <a:tc>
                  <a:txBody>
                    <a:bodyPr/>
                    <a:lstStyle/>
                    <a:p>
                      <a:r>
                        <a:rPr kumimoji="1" lang="ja-JP" altLang="en-US" sz="1200" b="0" dirty="0">
                          <a:solidFill>
                            <a:schemeClr val="tx1"/>
                          </a:solidFill>
                        </a:rPr>
                        <a:t>主なグループ会社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1086053"/>
                  </a:ext>
                </a:extLst>
              </a:tr>
            </a:tbl>
          </a:graphicData>
        </a:graphic>
      </p:graphicFrame>
      <p:graphicFrame>
        <p:nvGraphicFramePr>
          <p:cNvPr id="6" name="表 5">
            <a:extLst>
              <a:ext uri="{FF2B5EF4-FFF2-40B4-BE49-F238E27FC236}">
                <a16:creationId xmlns:a16="http://schemas.microsoft.com/office/drawing/2014/main" id="{F227676C-7EDD-DB77-F84E-01D09ACA6199}"/>
              </a:ext>
            </a:extLst>
          </p:cNvPr>
          <p:cNvGraphicFramePr>
            <a:graphicFrameLocks noGrp="1"/>
          </p:cNvGraphicFramePr>
          <p:nvPr>
            <p:extLst>
              <p:ext uri="{D42A27DB-BD31-4B8C-83A1-F6EECF244321}">
                <p14:modId xmlns:p14="http://schemas.microsoft.com/office/powerpoint/2010/main" val="3684526545"/>
              </p:ext>
            </p:extLst>
          </p:nvPr>
        </p:nvGraphicFramePr>
        <p:xfrm>
          <a:off x="4996019" y="837320"/>
          <a:ext cx="4522472" cy="5718204"/>
        </p:xfrm>
        <a:graphic>
          <a:graphicData uri="http://schemas.openxmlformats.org/drawingml/2006/table">
            <a:tbl>
              <a:tblPr firstRow="1" bandRow="1">
                <a:tableStyleId>{5C22544A-7EE6-4342-B048-85BDC9FD1C3A}</a:tableStyleId>
              </a:tblPr>
              <a:tblGrid>
                <a:gridCol w="1282112">
                  <a:extLst>
                    <a:ext uri="{9D8B030D-6E8A-4147-A177-3AD203B41FA5}">
                      <a16:colId xmlns:a16="http://schemas.microsoft.com/office/drawing/2014/main" val="3502029196"/>
                    </a:ext>
                  </a:extLst>
                </a:gridCol>
                <a:gridCol w="3240360">
                  <a:extLst>
                    <a:ext uri="{9D8B030D-6E8A-4147-A177-3AD203B41FA5}">
                      <a16:colId xmlns:a16="http://schemas.microsoft.com/office/drawing/2014/main" val="2838208038"/>
                    </a:ext>
                  </a:extLst>
                </a:gridCol>
              </a:tblGrid>
              <a:tr h="2601288">
                <a:tc>
                  <a:txBody>
                    <a:bodyPr/>
                    <a:lstStyle/>
                    <a:p>
                      <a:r>
                        <a:rPr kumimoji="1" lang="ja-JP" altLang="en-US" sz="1200" b="0">
                          <a:solidFill>
                            <a:schemeClr val="tx1"/>
                          </a:solidFill>
                        </a:rPr>
                        <a:t>企業概要</a:t>
                      </a:r>
                      <a:endParaRPr kumimoji="1" lang="en-US" altLang="ja-JP" sz="1200" b="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6559083"/>
                  </a:ext>
                </a:extLst>
              </a:tr>
              <a:tr h="1532916">
                <a:tc>
                  <a:txBody>
                    <a:bodyPr/>
                    <a:lstStyle/>
                    <a:p>
                      <a:r>
                        <a:rPr kumimoji="1" lang="ja-JP" altLang="en-US" sz="1200" b="0" dirty="0">
                          <a:solidFill>
                            <a:schemeClr val="tx1"/>
                          </a:solidFill>
                        </a:rPr>
                        <a:t>経営上の強み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9613874"/>
                  </a:ext>
                </a:extLst>
              </a:tr>
              <a:tr h="1584000">
                <a:tc>
                  <a:txBody>
                    <a:bodyPr/>
                    <a:lstStyle/>
                    <a:p>
                      <a:r>
                        <a:rPr kumimoji="1" lang="ja-JP" altLang="en-US" sz="1200" b="0" dirty="0">
                          <a:solidFill>
                            <a:schemeClr val="tx1"/>
                          </a:solidFill>
                        </a:rPr>
                        <a:t>経営環境及び</a:t>
                      </a:r>
                      <a:endParaRPr kumimoji="1" lang="en-US" altLang="ja-JP" sz="1200" b="0" dirty="0">
                        <a:solidFill>
                          <a:schemeClr val="tx1"/>
                        </a:solidFill>
                      </a:endParaRPr>
                    </a:p>
                    <a:p>
                      <a:r>
                        <a:rPr kumimoji="1" lang="ja-JP" altLang="en-US" sz="1200" b="0" dirty="0">
                          <a:solidFill>
                            <a:schemeClr val="tx1"/>
                          </a:solidFill>
                        </a:rPr>
                        <a:t>経営課題</a:t>
                      </a:r>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5305761"/>
                  </a:ext>
                </a:extLst>
              </a:tr>
            </a:tbl>
          </a:graphicData>
        </a:graphic>
      </p:graphicFrame>
    </p:spTree>
    <p:extLst>
      <p:ext uri="{BB962C8B-B14F-4D97-AF65-F5344CB8AC3E}">
        <p14:creationId xmlns:p14="http://schemas.microsoft.com/office/powerpoint/2010/main" val="4049602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7FD26-1735-87FF-A8D7-8E054DE4C22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805C6A1-41A1-E4D9-E95A-78A181FA4ADA}"/>
              </a:ext>
            </a:extLst>
          </p:cNvPr>
          <p:cNvSpPr>
            <a:spLocks noGrp="1"/>
          </p:cNvSpPr>
          <p:nvPr>
            <p:ph type="title"/>
          </p:nvPr>
        </p:nvSpPr>
        <p:spPr>
          <a:xfrm>
            <a:off x="272480" y="171501"/>
            <a:ext cx="2952328" cy="377179"/>
          </a:xfrm>
        </p:spPr>
        <p:txBody>
          <a:bodyPr/>
          <a:lstStyle/>
          <a:p>
            <a:r>
              <a:rPr lang="ja-JP" altLang="en-US" sz="2000" b="1" dirty="0">
                <a:latin typeface="+mn-ea"/>
                <a:ea typeface="+mn-ea"/>
              </a:rPr>
              <a:t>研究開発の</a:t>
            </a:r>
            <a:r>
              <a:rPr kumimoji="1" lang="ja-JP" altLang="en-US" sz="2000" b="1" dirty="0">
                <a:latin typeface="+mn-ea"/>
                <a:ea typeface="+mn-ea"/>
              </a:rPr>
              <a:t>要旨</a:t>
            </a:r>
            <a:r>
              <a:rPr lang="ja-JP" altLang="en-US" sz="2000" b="1" dirty="0">
                <a:latin typeface="+mn-ea"/>
                <a:ea typeface="+mn-ea"/>
              </a:rPr>
              <a:t>①</a:t>
            </a:r>
            <a:endParaRPr kumimoji="1" lang="ja-JP" altLang="en-US" sz="2000" b="1" dirty="0">
              <a:latin typeface="+mn-ea"/>
              <a:ea typeface="+mn-ea"/>
            </a:endParaRPr>
          </a:p>
        </p:txBody>
      </p:sp>
      <p:sp>
        <p:nvSpPr>
          <p:cNvPr id="34" name="正方形/長方形 33">
            <a:extLst>
              <a:ext uri="{FF2B5EF4-FFF2-40B4-BE49-F238E27FC236}">
                <a16:creationId xmlns:a16="http://schemas.microsoft.com/office/drawing/2014/main" id="{15E81A00-6D03-3E19-8CF5-9067F8B6FC85}"/>
              </a:ext>
            </a:extLst>
          </p:cNvPr>
          <p:cNvSpPr/>
          <p:nvPr/>
        </p:nvSpPr>
        <p:spPr>
          <a:xfrm>
            <a:off x="-8656" y="679996"/>
            <a:ext cx="2053767" cy="307777"/>
          </a:xfrm>
          <a:prstGeom prst="rect">
            <a:avLst/>
          </a:prstGeom>
        </p:spPr>
        <p:txBody>
          <a:bodyPr wrap="none">
            <a:spAutoFit/>
          </a:bodyPr>
          <a:lstStyle/>
          <a:p>
            <a:r>
              <a:rPr lang="ja-JP" altLang="en-US" sz="1400" dirty="0">
                <a:latin typeface="+mn-ea"/>
                <a:ea typeface="+mn-ea"/>
              </a:rPr>
              <a:t>（１）研究開発のテーマ</a:t>
            </a:r>
            <a:endParaRPr lang="ja-JP" altLang="en-US" sz="1200" dirty="0">
              <a:latin typeface="+mn-ea"/>
              <a:ea typeface="+mn-ea"/>
            </a:endParaRPr>
          </a:p>
        </p:txBody>
      </p:sp>
      <p:sp>
        <p:nvSpPr>
          <p:cNvPr id="36" name="テキスト ボックス 35">
            <a:extLst>
              <a:ext uri="{FF2B5EF4-FFF2-40B4-BE49-F238E27FC236}">
                <a16:creationId xmlns:a16="http://schemas.microsoft.com/office/drawing/2014/main" id="{80CBBA66-753E-7EF0-3B28-A57894A91957}"/>
              </a:ext>
            </a:extLst>
          </p:cNvPr>
          <p:cNvSpPr txBox="1"/>
          <p:nvPr/>
        </p:nvSpPr>
        <p:spPr>
          <a:xfrm>
            <a:off x="5084444" y="1002637"/>
            <a:ext cx="4713606" cy="3938531"/>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ja-JP" altLang="en-US" sz="1400" dirty="0">
                <a:latin typeface="+mn-ea"/>
                <a:ea typeface="+mn-ea"/>
              </a:rPr>
              <a:t>　</a:t>
            </a:r>
            <a:endParaRPr lang="en-US" altLang="ja-JP" sz="1400" dirty="0">
              <a:latin typeface="+mn-ea"/>
              <a:ea typeface="+mn-ea"/>
            </a:endParaRPr>
          </a:p>
          <a:p>
            <a:pPr eaLnBrk="1" fontAlgn="auto" hangingPunct="1">
              <a:spcBef>
                <a:spcPts val="0"/>
              </a:spcBef>
              <a:spcAft>
                <a:spcPts val="0"/>
              </a:spcAft>
              <a:defRPr/>
            </a:pPr>
            <a:r>
              <a:rPr lang="ja-JP" altLang="en-US" sz="1400" dirty="0">
                <a:latin typeface="+mn-ea"/>
                <a:ea typeface="+mn-ea"/>
              </a:rPr>
              <a:t>　該当する番号に「〇」を付すこと（複数選択可）。</a:t>
            </a:r>
            <a:endParaRPr lang="en-US" altLang="ja-JP" sz="1400" dirty="0">
              <a:latin typeface="+mn-ea"/>
              <a:ea typeface="+mn-ea"/>
            </a:endParaRPr>
          </a:p>
          <a:p>
            <a:pPr eaLnBrk="1" fontAlgn="auto" hangingPunct="1">
              <a:spcBef>
                <a:spcPts val="0"/>
              </a:spcBef>
              <a:spcAft>
                <a:spcPts val="0"/>
              </a:spcAft>
              <a:defRPr/>
            </a:pPr>
            <a:endParaRPr lang="en-US" altLang="ja-JP" sz="1400" dirty="0">
              <a:latin typeface="+mn-ea"/>
              <a:ea typeface="+mn-ea"/>
            </a:endParaRPr>
          </a:p>
          <a:p>
            <a:pPr eaLnBrk="1" fontAlgn="auto" hangingPunct="1">
              <a:spcBef>
                <a:spcPts val="0"/>
              </a:spcBef>
              <a:spcAft>
                <a:spcPts val="0"/>
              </a:spcAft>
              <a:defRPr/>
            </a:pPr>
            <a:endParaRPr lang="en-US" altLang="ja-JP" sz="1400" dirty="0">
              <a:latin typeface="+mn-ea"/>
              <a:ea typeface="+mn-ea"/>
            </a:endParaRPr>
          </a:p>
          <a:p>
            <a:pPr eaLnBrk="1" fontAlgn="auto" hangingPunct="1">
              <a:spcBef>
                <a:spcPts val="0"/>
              </a:spcBef>
              <a:spcAft>
                <a:spcPts val="0"/>
              </a:spcAft>
              <a:defRPr/>
            </a:pPr>
            <a:r>
              <a:rPr lang="ja-JP" altLang="en-US" sz="1400" dirty="0">
                <a:latin typeface="+mn-ea"/>
                <a:ea typeface="+mn-ea"/>
              </a:rPr>
              <a:t>　　　①　　要素技術開発（センサ）</a:t>
            </a:r>
            <a:endParaRPr lang="en-US" altLang="ja-JP" sz="1400" dirty="0">
              <a:latin typeface="+mn-ea"/>
              <a:ea typeface="+mn-ea"/>
            </a:endParaRPr>
          </a:p>
          <a:p>
            <a:pPr eaLnBrk="1" fontAlgn="auto" hangingPunct="1">
              <a:spcBef>
                <a:spcPts val="0"/>
              </a:spcBef>
              <a:spcAft>
                <a:spcPts val="0"/>
              </a:spcAft>
              <a:defRPr/>
            </a:pPr>
            <a:endParaRPr lang="en-US" altLang="ja-JP" sz="1400" dirty="0">
              <a:latin typeface="+mn-ea"/>
              <a:ea typeface="+mn-ea"/>
            </a:endParaRPr>
          </a:p>
          <a:p>
            <a:pPr eaLnBrk="1" fontAlgn="auto" hangingPunct="1">
              <a:spcBef>
                <a:spcPts val="0"/>
              </a:spcBef>
              <a:spcAft>
                <a:spcPts val="0"/>
              </a:spcAft>
              <a:defRPr/>
            </a:pPr>
            <a:r>
              <a:rPr lang="ja-JP" altLang="en-US" sz="1400" dirty="0">
                <a:latin typeface="+mn-ea"/>
                <a:ea typeface="+mn-ea"/>
              </a:rPr>
              <a:t>　　　②　　要素技術開発（知能・制御系）</a:t>
            </a:r>
            <a:endParaRPr lang="en-US" altLang="ja-JP" sz="1400" dirty="0">
              <a:latin typeface="+mn-ea"/>
              <a:ea typeface="+mn-ea"/>
            </a:endParaRPr>
          </a:p>
          <a:p>
            <a:pPr eaLnBrk="1" fontAlgn="auto" hangingPunct="1">
              <a:spcBef>
                <a:spcPts val="0"/>
              </a:spcBef>
              <a:spcAft>
                <a:spcPts val="0"/>
              </a:spcAft>
              <a:defRPr/>
            </a:pPr>
            <a:endParaRPr lang="en-US" altLang="ja-JP" sz="1400" dirty="0">
              <a:latin typeface="+mn-ea"/>
              <a:ea typeface="+mn-ea"/>
            </a:endParaRPr>
          </a:p>
          <a:p>
            <a:pPr eaLnBrk="1" fontAlgn="auto" hangingPunct="1">
              <a:spcBef>
                <a:spcPts val="0"/>
              </a:spcBef>
              <a:spcAft>
                <a:spcPts val="0"/>
              </a:spcAft>
              <a:defRPr/>
            </a:pPr>
            <a:r>
              <a:rPr lang="ja-JP" altLang="en-US" sz="1400" dirty="0">
                <a:latin typeface="+mn-ea"/>
                <a:ea typeface="+mn-ea"/>
              </a:rPr>
              <a:t>　　　③　　要素技術開発（駆動・構造系）</a:t>
            </a:r>
            <a:endParaRPr lang="en-US" altLang="ja-JP" sz="1400" dirty="0">
              <a:latin typeface="+mn-ea"/>
              <a:ea typeface="+mn-ea"/>
            </a:endParaRPr>
          </a:p>
          <a:p>
            <a:pPr eaLnBrk="1" fontAlgn="auto" hangingPunct="1">
              <a:spcBef>
                <a:spcPts val="0"/>
              </a:spcBef>
              <a:spcAft>
                <a:spcPts val="0"/>
              </a:spcAft>
              <a:defRPr/>
            </a:pPr>
            <a:endParaRPr lang="en-US" altLang="ja-JP" sz="1400" dirty="0">
              <a:latin typeface="+mn-ea"/>
              <a:ea typeface="+mn-ea"/>
            </a:endParaRPr>
          </a:p>
          <a:p>
            <a:pPr eaLnBrk="1" fontAlgn="auto" hangingPunct="1">
              <a:spcBef>
                <a:spcPts val="0"/>
              </a:spcBef>
              <a:spcAft>
                <a:spcPts val="0"/>
              </a:spcAft>
              <a:defRPr/>
            </a:pPr>
            <a:r>
              <a:rPr lang="ja-JP" altLang="en-US" sz="1400" dirty="0">
                <a:latin typeface="+mn-ea"/>
                <a:ea typeface="+mn-ea"/>
              </a:rPr>
              <a:t>　　　④　　要素技術開発（その他）</a:t>
            </a:r>
            <a:endParaRPr lang="en-US" altLang="ja-JP" sz="1400" dirty="0">
              <a:latin typeface="+mn-ea"/>
              <a:ea typeface="+mn-ea"/>
            </a:endParaRPr>
          </a:p>
          <a:p>
            <a:pPr eaLnBrk="1" fontAlgn="auto" hangingPunct="1">
              <a:spcBef>
                <a:spcPts val="0"/>
              </a:spcBef>
              <a:spcAft>
                <a:spcPts val="0"/>
              </a:spcAft>
              <a:defRPr/>
            </a:pPr>
            <a:r>
              <a:rPr lang="ja-JP" altLang="en-US" sz="1400" dirty="0">
                <a:latin typeface="+mn-ea"/>
                <a:ea typeface="+mn-ea"/>
              </a:rPr>
              <a:t>　　　　　　 </a:t>
            </a:r>
            <a:r>
              <a:rPr lang="en-US" altLang="ja-JP" sz="1400" dirty="0">
                <a:latin typeface="+mn-ea"/>
                <a:ea typeface="+mn-ea"/>
              </a:rPr>
              <a:t>※</a:t>
            </a:r>
            <a:r>
              <a:rPr lang="ja-JP" altLang="en-US" sz="1400" dirty="0">
                <a:latin typeface="+mn-ea"/>
                <a:ea typeface="+mn-ea"/>
              </a:rPr>
              <a:t>具体的な内容（　　　　　　　　　　　　　　　　　　）</a:t>
            </a:r>
            <a:endParaRPr lang="en-US" altLang="ja-JP" sz="1400" dirty="0">
              <a:latin typeface="+mn-ea"/>
              <a:ea typeface="+mn-ea"/>
            </a:endParaRPr>
          </a:p>
          <a:p>
            <a:pPr eaLnBrk="1" fontAlgn="auto" hangingPunct="1">
              <a:spcBef>
                <a:spcPts val="0"/>
              </a:spcBef>
              <a:spcAft>
                <a:spcPts val="0"/>
              </a:spcAft>
              <a:defRPr/>
            </a:pPr>
            <a:endParaRPr lang="en-US" altLang="ja-JP" sz="1400" dirty="0">
              <a:latin typeface="+mn-ea"/>
              <a:ea typeface="+mn-ea"/>
            </a:endParaRPr>
          </a:p>
          <a:p>
            <a:pPr eaLnBrk="1" fontAlgn="auto" hangingPunct="1">
              <a:spcBef>
                <a:spcPts val="0"/>
              </a:spcBef>
              <a:spcAft>
                <a:spcPts val="0"/>
              </a:spcAft>
              <a:defRPr/>
            </a:pPr>
            <a:r>
              <a:rPr lang="ja-JP" altLang="en-US" sz="1400" dirty="0">
                <a:latin typeface="+mn-ea"/>
                <a:ea typeface="+mn-ea"/>
              </a:rPr>
              <a:t>　　　⑤　　ロボット開発</a:t>
            </a:r>
            <a:endParaRPr lang="en-US" altLang="ja-JP" sz="1400" dirty="0">
              <a:latin typeface="+mn-ea"/>
              <a:ea typeface="+mn-ea"/>
            </a:endParaRPr>
          </a:p>
          <a:p>
            <a:pPr eaLnBrk="1" fontAlgn="auto" hangingPunct="1">
              <a:spcBef>
                <a:spcPts val="0"/>
              </a:spcBef>
              <a:spcAft>
                <a:spcPts val="0"/>
              </a:spcAft>
              <a:defRPr/>
            </a:pPr>
            <a:endParaRPr lang="en-US" altLang="ja-JP" sz="1400" dirty="0">
              <a:latin typeface="+mn-ea"/>
              <a:ea typeface="+mn-ea"/>
            </a:endParaRPr>
          </a:p>
          <a:p>
            <a:pPr eaLnBrk="1" fontAlgn="auto" hangingPunct="1">
              <a:spcBef>
                <a:spcPts val="0"/>
              </a:spcBef>
              <a:spcAft>
                <a:spcPts val="0"/>
              </a:spcAft>
              <a:defRPr/>
            </a:pPr>
            <a:endParaRPr lang="en-US" altLang="ja-JP" sz="1400" dirty="0">
              <a:latin typeface="+mn-ea"/>
              <a:ea typeface="+mn-ea"/>
            </a:endParaRPr>
          </a:p>
          <a:p>
            <a:pPr eaLnBrk="1" fontAlgn="auto" hangingPunct="1">
              <a:spcBef>
                <a:spcPts val="0"/>
              </a:spcBef>
              <a:spcAft>
                <a:spcPts val="0"/>
              </a:spcAft>
              <a:defRPr/>
            </a:pPr>
            <a:r>
              <a:rPr lang="ja-JP" altLang="en-US" sz="1400" dirty="0">
                <a:latin typeface="+mn-ea"/>
                <a:ea typeface="+mn-ea"/>
              </a:rPr>
              <a:t> 　</a:t>
            </a:r>
            <a:r>
              <a:rPr lang="en-US" altLang="ja-JP" sz="1400" dirty="0">
                <a:latin typeface="+mn-ea"/>
                <a:ea typeface="+mn-ea"/>
              </a:rPr>
              <a:t>※</a:t>
            </a:r>
            <a:r>
              <a:rPr lang="ja-JP" altLang="en-US" sz="1400" dirty="0">
                <a:latin typeface="+mn-ea"/>
                <a:ea typeface="+mn-ea"/>
              </a:rPr>
              <a:t>⑤については、①～③の技術を組み合わせたものとする。</a:t>
            </a:r>
          </a:p>
        </p:txBody>
      </p:sp>
      <p:sp>
        <p:nvSpPr>
          <p:cNvPr id="38" name="正方形/長方形 37">
            <a:extLst>
              <a:ext uri="{FF2B5EF4-FFF2-40B4-BE49-F238E27FC236}">
                <a16:creationId xmlns:a16="http://schemas.microsoft.com/office/drawing/2014/main" id="{906BE73C-7A1F-B8D6-0153-46A14DDF6A94}"/>
              </a:ext>
            </a:extLst>
          </p:cNvPr>
          <p:cNvSpPr/>
          <p:nvPr/>
        </p:nvSpPr>
        <p:spPr>
          <a:xfrm>
            <a:off x="5084281" y="662826"/>
            <a:ext cx="1946367" cy="307777"/>
          </a:xfrm>
          <a:prstGeom prst="rect">
            <a:avLst/>
          </a:prstGeom>
        </p:spPr>
        <p:txBody>
          <a:bodyPr wrap="none">
            <a:spAutoFit/>
          </a:bodyPr>
          <a:lstStyle/>
          <a:p>
            <a:r>
              <a:rPr lang="ja-JP" altLang="en-US" sz="1400" dirty="0">
                <a:latin typeface="+mn-ea"/>
                <a:ea typeface="+mn-ea"/>
              </a:rPr>
              <a:t>（３）研究開発の区分</a:t>
            </a:r>
          </a:p>
        </p:txBody>
      </p:sp>
      <p:sp>
        <p:nvSpPr>
          <p:cNvPr id="15" name="テキスト ボックス 14">
            <a:extLst>
              <a:ext uri="{FF2B5EF4-FFF2-40B4-BE49-F238E27FC236}">
                <a16:creationId xmlns:a16="http://schemas.microsoft.com/office/drawing/2014/main" id="{F8C87EE8-ED0D-DF8C-BE64-1CCBDBB90B48}"/>
              </a:ext>
            </a:extLst>
          </p:cNvPr>
          <p:cNvSpPr txBox="1"/>
          <p:nvPr/>
        </p:nvSpPr>
        <p:spPr>
          <a:xfrm>
            <a:off x="128465" y="992059"/>
            <a:ext cx="4824536" cy="636741"/>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400" dirty="0">
              <a:latin typeface="+mn-ea"/>
              <a:ea typeface="+mn-ea"/>
            </a:endParaRPr>
          </a:p>
          <a:p>
            <a:pPr eaLnBrk="1" fontAlgn="auto" hangingPunct="1">
              <a:spcBef>
                <a:spcPts val="0"/>
              </a:spcBef>
              <a:spcAft>
                <a:spcPts val="0"/>
              </a:spcAft>
              <a:defRPr/>
            </a:pPr>
            <a:endParaRPr lang="en-US" altLang="ja-JP" sz="1400" dirty="0">
              <a:latin typeface="+mn-ea"/>
              <a:ea typeface="+mn-ea"/>
            </a:endParaRPr>
          </a:p>
        </p:txBody>
      </p:sp>
      <p:sp>
        <p:nvSpPr>
          <p:cNvPr id="16" name="正方形/長方形 15">
            <a:extLst>
              <a:ext uri="{FF2B5EF4-FFF2-40B4-BE49-F238E27FC236}">
                <a16:creationId xmlns:a16="http://schemas.microsoft.com/office/drawing/2014/main" id="{1E6F1A61-EAEB-1ED0-0EAF-48F518898972}"/>
              </a:ext>
            </a:extLst>
          </p:cNvPr>
          <p:cNvSpPr/>
          <p:nvPr/>
        </p:nvSpPr>
        <p:spPr>
          <a:xfrm>
            <a:off x="-8656" y="1800628"/>
            <a:ext cx="2417650" cy="307777"/>
          </a:xfrm>
          <a:prstGeom prst="rect">
            <a:avLst/>
          </a:prstGeom>
        </p:spPr>
        <p:txBody>
          <a:bodyPr wrap="none">
            <a:spAutoFit/>
          </a:bodyPr>
          <a:lstStyle/>
          <a:p>
            <a:r>
              <a:rPr lang="ja-JP" altLang="en-US" sz="1400" dirty="0">
                <a:latin typeface="+mn-ea"/>
                <a:ea typeface="+mn-ea"/>
              </a:rPr>
              <a:t>（２）研究開発の背景と目的</a:t>
            </a:r>
          </a:p>
        </p:txBody>
      </p:sp>
      <p:sp>
        <p:nvSpPr>
          <p:cNvPr id="18" name="正方形/長方形 17">
            <a:extLst>
              <a:ext uri="{FF2B5EF4-FFF2-40B4-BE49-F238E27FC236}">
                <a16:creationId xmlns:a16="http://schemas.microsoft.com/office/drawing/2014/main" id="{9848DBC2-C926-02B1-8462-1F1B0397937F}"/>
              </a:ext>
            </a:extLst>
          </p:cNvPr>
          <p:cNvSpPr/>
          <p:nvPr/>
        </p:nvSpPr>
        <p:spPr>
          <a:xfrm>
            <a:off x="5084281" y="5065439"/>
            <a:ext cx="1978427" cy="307777"/>
          </a:xfrm>
          <a:prstGeom prst="rect">
            <a:avLst/>
          </a:prstGeom>
        </p:spPr>
        <p:txBody>
          <a:bodyPr wrap="none">
            <a:spAutoFit/>
          </a:bodyPr>
          <a:lstStyle/>
          <a:p>
            <a:r>
              <a:rPr lang="ja-JP" altLang="en-US" sz="1400" dirty="0">
                <a:latin typeface="+mn-ea"/>
                <a:ea typeface="+mn-ea"/>
              </a:rPr>
              <a:t>（４）事業の実施場所</a:t>
            </a:r>
          </a:p>
        </p:txBody>
      </p:sp>
      <p:sp>
        <p:nvSpPr>
          <p:cNvPr id="23" name="テキスト ボックス 22">
            <a:extLst>
              <a:ext uri="{FF2B5EF4-FFF2-40B4-BE49-F238E27FC236}">
                <a16:creationId xmlns:a16="http://schemas.microsoft.com/office/drawing/2014/main" id="{26E3C473-1231-D798-ECF1-0E8DAA055F94}"/>
              </a:ext>
            </a:extLst>
          </p:cNvPr>
          <p:cNvSpPr txBox="1"/>
          <p:nvPr/>
        </p:nvSpPr>
        <p:spPr>
          <a:xfrm>
            <a:off x="122785" y="2168343"/>
            <a:ext cx="4824537" cy="4320354"/>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400" dirty="0">
              <a:solidFill>
                <a:srgbClr val="0070C0"/>
              </a:solidFill>
              <a:latin typeface="+mn-ea"/>
              <a:ea typeface="+mn-ea"/>
            </a:endParaRPr>
          </a:p>
        </p:txBody>
      </p:sp>
      <p:sp>
        <p:nvSpPr>
          <p:cNvPr id="24" name="テキスト ボックス 23">
            <a:extLst>
              <a:ext uri="{FF2B5EF4-FFF2-40B4-BE49-F238E27FC236}">
                <a16:creationId xmlns:a16="http://schemas.microsoft.com/office/drawing/2014/main" id="{AAC70500-5A11-022C-E183-135D48592281}"/>
              </a:ext>
            </a:extLst>
          </p:cNvPr>
          <p:cNvSpPr txBox="1"/>
          <p:nvPr/>
        </p:nvSpPr>
        <p:spPr>
          <a:xfrm>
            <a:off x="5084281" y="5420523"/>
            <a:ext cx="4699339" cy="1068174"/>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ja-JP" altLang="en-US" sz="1400" dirty="0">
                <a:latin typeface="+mn-ea"/>
              </a:rPr>
              <a:t>〒</a:t>
            </a:r>
            <a:endParaRPr lang="en-US" altLang="ja-JP" sz="1400" dirty="0">
              <a:latin typeface="+mn-ea"/>
            </a:endParaRPr>
          </a:p>
        </p:txBody>
      </p:sp>
      <p:sp>
        <p:nvSpPr>
          <p:cNvPr id="3" name="スライド番号プレースホルダー 2">
            <a:extLst>
              <a:ext uri="{FF2B5EF4-FFF2-40B4-BE49-F238E27FC236}">
                <a16:creationId xmlns:a16="http://schemas.microsoft.com/office/drawing/2014/main" id="{CD4AF527-F4AE-4D7F-C77E-77B8A95B42FB}"/>
              </a:ext>
            </a:extLst>
          </p:cNvPr>
          <p:cNvSpPr>
            <a:spLocks noGrp="1"/>
          </p:cNvSpPr>
          <p:nvPr>
            <p:ph type="sldNum" sz="quarter" idx="12"/>
          </p:nvPr>
        </p:nvSpPr>
        <p:spPr/>
        <p:txBody>
          <a:bodyPr/>
          <a:lstStyle/>
          <a:p>
            <a:pPr>
              <a:defRPr/>
            </a:pPr>
            <a:fld id="{CA8D4A6D-85F2-41B7-A27E-54BD60322951}" type="slidenum">
              <a:rPr lang="ja-JP" altLang="en-US" smtClean="0"/>
              <a:pPr>
                <a:defRPr/>
              </a:pPr>
              <a:t>2</a:t>
            </a:fld>
            <a:endParaRPr lang="ja-JP" altLang="en-US" dirty="0"/>
          </a:p>
        </p:txBody>
      </p:sp>
    </p:spTree>
    <p:extLst>
      <p:ext uri="{BB962C8B-B14F-4D97-AF65-F5344CB8AC3E}">
        <p14:creationId xmlns:p14="http://schemas.microsoft.com/office/powerpoint/2010/main" val="2182484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24931A-19D9-B206-10F3-92D5F034067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A133CCE-75B1-C4E9-2D8C-EDA1D0922D3C}"/>
              </a:ext>
            </a:extLst>
          </p:cNvPr>
          <p:cNvSpPr>
            <a:spLocks noGrp="1"/>
          </p:cNvSpPr>
          <p:nvPr>
            <p:ph type="title"/>
          </p:nvPr>
        </p:nvSpPr>
        <p:spPr>
          <a:xfrm>
            <a:off x="272480" y="171501"/>
            <a:ext cx="2952328" cy="377179"/>
          </a:xfrm>
        </p:spPr>
        <p:txBody>
          <a:bodyPr/>
          <a:lstStyle/>
          <a:p>
            <a:r>
              <a:rPr lang="ja-JP" altLang="en-US" sz="2000" b="1" dirty="0">
                <a:latin typeface="+mn-ea"/>
                <a:ea typeface="+mn-ea"/>
              </a:rPr>
              <a:t>研究開発の</a:t>
            </a:r>
            <a:r>
              <a:rPr kumimoji="1" lang="ja-JP" altLang="en-US" sz="2000" b="1" dirty="0">
                <a:latin typeface="+mn-ea"/>
                <a:ea typeface="+mn-ea"/>
              </a:rPr>
              <a:t>要旨②</a:t>
            </a:r>
          </a:p>
        </p:txBody>
      </p:sp>
      <p:sp>
        <p:nvSpPr>
          <p:cNvPr id="34" name="正方形/長方形 33">
            <a:extLst>
              <a:ext uri="{FF2B5EF4-FFF2-40B4-BE49-F238E27FC236}">
                <a16:creationId xmlns:a16="http://schemas.microsoft.com/office/drawing/2014/main" id="{7AA61993-8BD6-5557-D8A7-CA8CAE45DCE4}"/>
              </a:ext>
            </a:extLst>
          </p:cNvPr>
          <p:cNvSpPr/>
          <p:nvPr/>
        </p:nvSpPr>
        <p:spPr>
          <a:xfrm>
            <a:off x="90793" y="679996"/>
            <a:ext cx="2125903" cy="307777"/>
          </a:xfrm>
          <a:prstGeom prst="rect">
            <a:avLst/>
          </a:prstGeom>
        </p:spPr>
        <p:txBody>
          <a:bodyPr wrap="none">
            <a:spAutoFit/>
          </a:bodyPr>
          <a:lstStyle/>
          <a:p>
            <a:r>
              <a:rPr lang="ja-JP" altLang="en-US" sz="1400" dirty="0">
                <a:latin typeface="+mn-ea"/>
                <a:ea typeface="+mn-ea"/>
              </a:rPr>
              <a:t>（５）研究開発の説明図</a:t>
            </a:r>
            <a:endParaRPr lang="en-US" altLang="ja-JP" sz="1400" dirty="0">
              <a:latin typeface="+mn-ea"/>
              <a:ea typeface="+mn-ea"/>
            </a:endParaRPr>
          </a:p>
        </p:txBody>
      </p:sp>
      <p:sp>
        <p:nvSpPr>
          <p:cNvPr id="36" name="テキスト ボックス 35">
            <a:extLst>
              <a:ext uri="{FF2B5EF4-FFF2-40B4-BE49-F238E27FC236}">
                <a16:creationId xmlns:a16="http://schemas.microsoft.com/office/drawing/2014/main" id="{ECA6B59C-C66D-39D5-5913-A1D1AC2C14A0}"/>
              </a:ext>
            </a:extLst>
          </p:cNvPr>
          <p:cNvSpPr txBox="1"/>
          <p:nvPr/>
        </p:nvSpPr>
        <p:spPr>
          <a:xfrm>
            <a:off x="5025008" y="1002637"/>
            <a:ext cx="4752000" cy="5496638"/>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ja-JP" altLang="en-US" sz="1400" dirty="0">
                <a:latin typeface="+mn-ea"/>
                <a:ea typeface="+mn-ea"/>
              </a:rPr>
              <a:t>　</a:t>
            </a:r>
            <a:endParaRPr lang="en-US" altLang="ja-JP" sz="1400" dirty="0">
              <a:latin typeface="+mn-ea"/>
              <a:ea typeface="+mn-ea"/>
            </a:endParaRPr>
          </a:p>
          <a:p>
            <a:pPr eaLnBrk="1" fontAlgn="auto" hangingPunct="1">
              <a:spcBef>
                <a:spcPts val="0"/>
              </a:spcBef>
              <a:spcAft>
                <a:spcPts val="0"/>
              </a:spcAft>
              <a:defRPr/>
            </a:pPr>
            <a:r>
              <a:rPr lang="ja-JP" altLang="en-US" sz="1400" dirty="0">
                <a:latin typeface="+mn-ea"/>
                <a:ea typeface="+mn-ea"/>
              </a:rPr>
              <a:t>　</a:t>
            </a:r>
          </a:p>
        </p:txBody>
      </p:sp>
      <p:sp>
        <p:nvSpPr>
          <p:cNvPr id="38" name="正方形/長方形 37">
            <a:extLst>
              <a:ext uri="{FF2B5EF4-FFF2-40B4-BE49-F238E27FC236}">
                <a16:creationId xmlns:a16="http://schemas.microsoft.com/office/drawing/2014/main" id="{A68093CB-37B8-4868-0CF6-0042AD5AC69F}"/>
              </a:ext>
            </a:extLst>
          </p:cNvPr>
          <p:cNvSpPr/>
          <p:nvPr/>
        </p:nvSpPr>
        <p:spPr>
          <a:xfrm>
            <a:off x="4987337" y="672951"/>
            <a:ext cx="2125903" cy="307777"/>
          </a:xfrm>
          <a:prstGeom prst="rect">
            <a:avLst/>
          </a:prstGeom>
        </p:spPr>
        <p:txBody>
          <a:bodyPr wrap="none">
            <a:spAutoFit/>
          </a:bodyPr>
          <a:lstStyle/>
          <a:p>
            <a:r>
              <a:rPr lang="ja-JP" altLang="en-US" sz="1400" dirty="0">
                <a:latin typeface="+mn-ea"/>
                <a:ea typeface="+mn-ea"/>
              </a:rPr>
              <a:t>（６）研究開発の説明文</a:t>
            </a:r>
          </a:p>
        </p:txBody>
      </p:sp>
      <p:sp>
        <p:nvSpPr>
          <p:cNvPr id="15" name="テキスト ボックス 14">
            <a:extLst>
              <a:ext uri="{FF2B5EF4-FFF2-40B4-BE49-F238E27FC236}">
                <a16:creationId xmlns:a16="http://schemas.microsoft.com/office/drawing/2014/main" id="{85AB8B7E-B70B-8CE5-0844-8593B68E082C}"/>
              </a:ext>
            </a:extLst>
          </p:cNvPr>
          <p:cNvSpPr txBox="1"/>
          <p:nvPr/>
        </p:nvSpPr>
        <p:spPr>
          <a:xfrm>
            <a:off x="128465" y="992059"/>
            <a:ext cx="4752000" cy="5496638"/>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400" dirty="0">
              <a:latin typeface="+mn-ea"/>
              <a:ea typeface="+mn-ea"/>
            </a:endParaRPr>
          </a:p>
          <a:p>
            <a:pPr eaLnBrk="1" fontAlgn="auto" hangingPunct="1">
              <a:spcBef>
                <a:spcPts val="0"/>
              </a:spcBef>
              <a:spcAft>
                <a:spcPts val="0"/>
              </a:spcAft>
              <a:defRPr/>
            </a:pPr>
            <a:endParaRPr lang="en-US" altLang="ja-JP" sz="1400" dirty="0">
              <a:latin typeface="+mn-ea"/>
              <a:ea typeface="+mn-ea"/>
            </a:endParaRPr>
          </a:p>
        </p:txBody>
      </p:sp>
      <p:sp>
        <p:nvSpPr>
          <p:cNvPr id="3" name="スライド番号プレースホルダー 2">
            <a:extLst>
              <a:ext uri="{FF2B5EF4-FFF2-40B4-BE49-F238E27FC236}">
                <a16:creationId xmlns:a16="http://schemas.microsoft.com/office/drawing/2014/main" id="{B7BD96E0-062D-83ED-2740-8D1A1B567735}"/>
              </a:ext>
            </a:extLst>
          </p:cNvPr>
          <p:cNvSpPr>
            <a:spLocks noGrp="1"/>
          </p:cNvSpPr>
          <p:nvPr>
            <p:ph type="sldNum" sz="quarter" idx="12"/>
          </p:nvPr>
        </p:nvSpPr>
        <p:spPr/>
        <p:txBody>
          <a:bodyPr/>
          <a:lstStyle/>
          <a:p>
            <a:pPr>
              <a:defRPr/>
            </a:pPr>
            <a:fld id="{CA8D4A6D-85F2-41B7-A27E-54BD60322951}" type="slidenum">
              <a:rPr lang="ja-JP" altLang="en-US" smtClean="0"/>
              <a:pPr>
                <a:defRPr/>
              </a:pPr>
              <a:t>3</a:t>
            </a:fld>
            <a:endParaRPr lang="ja-JP" altLang="en-US" dirty="0"/>
          </a:p>
        </p:txBody>
      </p:sp>
      <p:sp>
        <p:nvSpPr>
          <p:cNvPr id="4" name="テキスト ボックス 3">
            <a:extLst>
              <a:ext uri="{FF2B5EF4-FFF2-40B4-BE49-F238E27FC236}">
                <a16:creationId xmlns:a16="http://schemas.microsoft.com/office/drawing/2014/main" id="{0DE3C2EB-33DF-C88A-1571-10098ACDBDFA}"/>
              </a:ext>
            </a:extLst>
          </p:cNvPr>
          <p:cNvSpPr txBox="1"/>
          <p:nvPr/>
        </p:nvSpPr>
        <p:spPr>
          <a:xfrm>
            <a:off x="1136576" y="2456892"/>
            <a:ext cx="7632848" cy="1944216"/>
          </a:xfrm>
          <a:prstGeom prst="rect">
            <a:avLst/>
          </a:prstGeom>
          <a:noFill/>
          <a:ln w="3175">
            <a:solidFill>
              <a:srgbClr val="0070C0"/>
            </a:solidFill>
            <a:prstDash val="sysDash"/>
          </a:ln>
          <a:effectLst/>
        </p:spPr>
        <p:txBody>
          <a:bodyPr wrap="square" rtlCol="0" anchor="t">
            <a:noAutofit/>
          </a:bodyPr>
          <a:lstStyle/>
          <a:p>
            <a:endParaRPr lang="en-US" altLang="ja-JP" b="1" dirty="0">
              <a:solidFill>
                <a:srgbClr val="0070C0"/>
              </a:solidFill>
              <a:latin typeface="+mn-ea"/>
            </a:endParaRPr>
          </a:p>
          <a:p>
            <a:r>
              <a:rPr lang="ja-JP" altLang="en-US" b="1" dirty="0">
                <a:solidFill>
                  <a:srgbClr val="0070C0"/>
                </a:solidFill>
                <a:latin typeface="+mn-ea"/>
              </a:rPr>
              <a:t>　</a:t>
            </a:r>
            <a:r>
              <a:rPr lang="en-US" altLang="ja-JP" b="1" dirty="0">
                <a:solidFill>
                  <a:srgbClr val="0070C0"/>
                </a:solidFill>
                <a:latin typeface="+mn-ea"/>
              </a:rPr>
              <a:t>【</a:t>
            </a:r>
            <a:r>
              <a:rPr lang="ja-JP" altLang="en-US" b="1" dirty="0">
                <a:solidFill>
                  <a:srgbClr val="0070C0"/>
                </a:solidFill>
                <a:latin typeface="+mn-ea"/>
              </a:rPr>
              <a:t>留意事項</a:t>
            </a:r>
            <a:r>
              <a:rPr lang="en-US" altLang="ja-JP" b="1" dirty="0">
                <a:solidFill>
                  <a:srgbClr val="0070C0"/>
                </a:solidFill>
                <a:latin typeface="+mn-ea"/>
              </a:rPr>
              <a:t>】</a:t>
            </a:r>
          </a:p>
          <a:p>
            <a:endParaRPr lang="en-US" altLang="ja-JP" sz="1600" dirty="0">
              <a:latin typeface="+mn-ea"/>
            </a:endParaRPr>
          </a:p>
          <a:p>
            <a:r>
              <a:rPr lang="ja-JP" altLang="en-US" sz="1600" dirty="0">
                <a:solidFill>
                  <a:srgbClr val="0070C0"/>
                </a:solidFill>
                <a:latin typeface="+mn-ea"/>
              </a:rPr>
              <a:t> 　</a:t>
            </a:r>
            <a:r>
              <a:rPr lang="en-US" altLang="ja-JP" sz="1600" dirty="0">
                <a:solidFill>
                  <a:srgbClr val="0070C0"/>
                </a:solidFill>
                <a:latin typeface="+mn-ea"/>
              </a:rPr>
              <a:t>※</a:t>
            </a:r>
            <a:r>
              <a:rPr lang="ja-JP" altLang="en-US" sz="1600" dirty="0">
                <a:solidFill>
                  <a:srgbClr val="0070C0"/>
                </a:solidFill>
                <a:latin typeface="+mn-ea"/>
              </a:rPr>
              <a:t>画像や動画、イラスト等を適宜使用していただいて結構です。</a:t>
            </a: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a:t>
            </a:r>
            <a:r>
              <a:rPr lang="en-US" altLang="ja-JP" sz="1600" dirty="0">
                <a:solidFill>
                  <a:srgbClr val="0070C0"/>
                </a:solidFill>
                <a:latin typeface="+mn-ea"/>
              </a:rPr>
              <a:t>※</a:t>
            </a:r>
            <a:r>
              <a:rPr lang="ja-JP" altLang="en-US" sz="1600" dirty="0">
                <a:solidFill>
                  <a:srgbClr val="0070C0"/>
                </a:solidFill>
                <a:latin typeface="+mn-ea"/>
              </a:rPr>
              <a:t>本項目のスライドの枚数は、①と②を合わせて最大６枚までとしてください。</a:t>
            </a: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a:p>
            <a:endParaRPr lang="en-US" altLang="ja-JP" sz="1600" dirty="0">
              <a:solidFill>
                <a:srgbClr val="0070C0"/>
              </a:solidFill>
              <a:latin typeface="+mn-ea"/>
            </a:endParaRPr>
          </a:p>
          <a:p>
            <a:pPr marL="358775" indent="-358775"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p:txBody>
      </p:sp>
    </p:spTree>
    <p:extLst>
      <p:ext uri="{BB962C8B-B14F-4D97-AF65-F5344CB8AC3E}">
        <p14:creationId xmlns:p14="http://schemas.microsoft.com/office/powerpoint/2010/main" val="2068899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3ECB2-F1C5-0290-A7BA-757DB5B7859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6932F30-C5F6-157B-65CC-0AC0B7DF4D7C}"/>
              </a:ext>
            </a:extLst>
          </p:cNvPr>
          <p:cNvSpPr>
            <a:spLocks noGrp="1"/>
          </p:cNvSpPr>
          <p:nvPr>
            <p:ph type="title"/>
          </p:nvPr>
        </p:nvSpPr>
        <p:spPr>
          <a:xfrm>
            <a:off x="272480" y="132754"/>
            <a:ext cx="7128792" cy="415926"/>
          </a:xfrm>
        </p:spPr>
        <p:txBody>
          <a:bodyPr/>
          <a:lstStyle/>
          <a:p>
            <a:r>
              <a:rPr lang="ja-JP" altLang="en-US" sz="2000" b="1" dirty="0">
                <a:latin typeface="+mn-ea"/>
                <a:ea typeface="+mn-ea"/>
              </a:rPr>
              <a:t>研究開発目標</a:t>
            </a:r>
            <a:endParaRPr kumimoji="1" lang="ja-JP" altLang="en-US" sz="2000" b="1" dirty="0">
              <a:latin typeface="+mn-ea"/>
              <a:ea typeface="+mn-ea"/>
            </a:endParaRPr>
          </a:p>
        </p:txBody>
      </p:sp>
      <p:sp>
        <p:nvSpPr>
          <p:cNvPr id="4" name="テキスト ボックス 3">
            <a:extLst>
              <a:ext uri="{FF2B5EF4-FFF2-40B4-BE49-F238E27FC236}">
                <a16:creationId xmlns:a16="http://schemas.microsoft.com/office/drawing/2014/main" id="{B06FA480-EE37-012A-917F-3C2BC2B35919}"/>
              </a:ext>
            </a:extLst>
          </p:cNvPr>
          <p:cNvSpPr txBox="1"/>
          <p:nvPr/>
        </p:nvSpPr>
        <p:spPr>
          <a:xfrm>
            <a:off x="128587" y="748581"/>
            <a:ext cx="9648825" cy="604909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latin typeface="+mn-ea"/>
              <a:ea typeface="+mn-ea"/>
            </a:endParaRPr>
          </a:p>
        </p:txBody>
      </p:sp>
      <p:sp>
        <p:nvSpPr>
          <p:cNvPr id="6" name="テキスト ボックス 5">
            <a:extLst>
              <a:ext uri="{FF2B5EF4-FFF2-40B4-BE49-F238E27FC236}">
                <a16:creationId xmlns:a16="http://schemas.microsoft.com/office/drawing/2014/main" id="{57219507-3F88-8AC8-5DB9-47F66471609E}"/>
              </a:ext>
            </a:extLst>
          </p:cNvPr>
          <p:cNvSpPr txBox="1"/>
          <p:nvPr/>
        </p:nvSpPr>
        <p:spPr>
          <a:xfrm>
            <a:off x="1136576" y="1412776"/>
            <a:ext cx="7632848" cy="3096344"/>
          </a:xfrm>
          <a:prstGeom prst="rect">
            <a:avLst/>
          </a:prstGeom>
          <a:noFill/>
          <a:ln w="3175">
            <a:solidFill>
              <a:srgbClr val="0070C0"/>
            </a:solidFill>
            <a:prstDash val="sysDash"/>
          </a:ln>
          <a:effectLst/>
        </p:spPr>
        <p:txBody>
          <a:bodyPr wrap="square" rtlCol="0" anchor="t">
            <a:noAutofit/>
          </a:bodyPr>
          <a:lstStyle/>
          <a:p>
            <a:endParaRPr lang="en-US" altLang="ja-JP" b="1" dirty="0">
              <a:solidFill>
                <a:srgbClr val="0070C0"/>
              </a:solidFill>
              <a:latin typeface="+mn-ea"/>
            </a:endParaRPr>
          </a:p>
          <a:p>
            <a:r>
              <a:rPr lang="ja-JP" altLang="en-US" b="1" dirty="0">
                <a:solidFill>
                  <a:srgbClr val="0070C0"/>
                </a:solidFill>
                <a:latin typeface="+mn-ea"/>
              </a:rPr>
              <a:t>　</a:t>
            </a:r>
            <a:r>
              <a:rPr lang="en-US" altLang="ja-JP" b="1" dirty="0">
                <a:solidFill>
                  <a:srgbClr val="0070C0"/>
                </a:solidFill>
                <a:latin typeface="+mn-ea"/>
              </a:rPr>
              <a:t>【</a:t>
            </a:r>
            <a:r>
              <a:rPr lang="ja-JP" altLang="en-US" b="1" dirty="0">
                <a:solidFill>
                  <a:srgbClr val="0070C0"/>
                </a:solidFill>
                <a:latin typeface="+mn-ea"/>
              </a:rPr>
              <a:t>留意事項</a:t>
            </a:r>
            <a:r>
              <a:rPr lang="en-US" altLang="ja-JP" b="1" dirty="0">
                <a:solidFill>
                  <a:srgbClr val="0070C0"/>
                </a:solidFill>
                <a:latin typeface="+mn-ea"/>
              </a:rPr>
              <a:t>】</a:t>
            </a:r>
          </a:p>
          <a:p>
            <a:endParaRPr lang="en-US" altLang="ja-JP" sz="1600" dirty="0">
              <a:latin typeface="+mn-ea"/>
            </a:endParaRPr>
          </a:p>
          <a:p>
            <a:r>
              <a:rPr lang="ja-JP" altLang="en-US" sz="1600" dirty="0">
                <a:solidFill>
                  <a:srgbClr val="0070C0"/>
                </a:solidFill>
                <a:latin typeface="+mn-ea"/>
              </a:rPr>
              <a:t> 　</a:t>
            </a:r>
            <a:r>
              <a:rPr lang="en-US" altLang="ja-JP" sz="1600" dirty="0">
                <a:solidFill>
                  <a:srgbClr val="0070C0"/>
                </a:solidFill>
                <a:latin typeface="+mn-ea"/>
              </a:rPr>
              <a:t>①</a:t>
            </a:r>
            <a:r>
              <a:rPr lang="ja-JP" altLang="en-US" sz="1600" dirty="0">
                <a:solidFill>
                  <a:srgbClr val="0070C0"/>
                </a:solidFill>
                <a:latin typeface="+mn-ea"/>
              </a:rPr>
              <a:t>達成目標　</a:t>
            </a:r>
            <a:endParaRPr lang="en-US" altLang="ja-JP" sz="1600" dirty="0">
              <a:solidFill>
                <a:srgbClr val="0070C0"/>
              </a:solidFill>
              <a:latin typeface="+mn-ea"/>
            </a:endParaRPr>
          </a:p>
          <a:p>
            <a:r>
              <a:rPr lang="ja-JP" altLang="en-US" sz="1600" dirty="0">
                <a:solidFill>
                  <a:srgbClr val="0070C0"/>
                </a:solidFill>
                <a:latin typeface="+mn-ea"/>
              </a:rPr>
              <a:t>　 　 研究開発において最終的に達成すべき目標、本事業において達成すべき目標を</a:t>
            </a:r>
            <a:endParaRPr lang="en-US" altLang="ja-JP" sz="1600" dirty="0">
              <a:solidFill>
                <a:srgbClr val="0070C0"/>
              </a:solidFill>
              <a:latin typeface="+mn-ea"/>
            </a:endParaRPr>
          </a:p>
          <a:p>
            <a:r>
              <a:rPr lang="ja-JP" altLang="en-US" sz="1600" dirty="0">
                <a:solidFill>
                  <a:srgbClr val="0070C0"/>
                </a:solidFill>
                <a:latin typeface="+mn-ea"/>
              </a:rPr>
              <a:t>　    それぞれ具体的に記載してください。</a:t>
            </a: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②研究開発の実施計画</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上記目標の達成に向けて、実行予定タスクごとに年間実施計画の表を作成してください。</a:t>
            </a: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a:t>
            </a:r>
            <a:r>
              <a:rPr lang="en-US" altLang="ja-JP" sz="1600" dirty="0">
                <a:solidFill>
                  <a:srgbClr val="0070C0"/>
                </a:solidFill>
                <a:latin typeface="+mn-ea"/>
              </a:rPr>
              <a:t>※</a:t>
            </a:r>
            <a:r>
              <a:rPr lang="ja-JP" altLang="en-US" sz="1600" dirty="0">
                <a:solidFill>
                  <a:srgbClr val="0070C0"/>
                </a:solidFill>
                <a:latin typeface="+mn-ea"/>
              </a:rPr>
              <a:t>本項目のスライドの枚数は、最大２枚までとしてください。</a:t>
            </a: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a:p>
            <a:endParaRPr lang="en-US" altLang="ja-JP" sz="1600" dirty="0">
              <a:solidFill>
                <a:srgbClr val="0070C0"/>
              </a:solidFill>
              <a:latin typeface="+mn-ea"/>
            </a:endParaRPr>
          </a:p>
          <a:p>
            <a:pPr marL="358775" indent="-358775"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p:txBody>
      </p:sp>
      <p:sp>
        <p:nvSpPr>
          <p:cNvPr id="3" name="スライド番号プレースホルダー 2">
            <a:extLst>
              <a:ext uri="{FF2B5EF4-FFF2-40B4-BE49-F238E27FC236}">
                <a16:creationId xmlns:a16="http://schemas.microsoft.com/office/drawing/2014/main" id="{720CF3EB-1222-7C8A-A0B0-B44E0E2248A9}"/>
              </a:ext>
            </a:extLst>
          </p:cNvPr>
          <p:cNvSpPr>
            <a:spLocks noGrp="1"/>
          </p:cNvSpPr>
          <p:nvPr>
            <p:ph type="sldNum" sz="quarter" idx="12"/>
          </p:nvPr>
        </p:nvSpPr>
        <p:spPr/>
        <p:txBody>
          <a:bodyPr/>
          <a:lstStyle/>
          <a:p>
            <a:pPr>
              <a:defRPr/>
            </a:pPr>
            <a:fld id="{CA8D4A6D-85F2-41B7-A27E-54BD60322951}" type="slidenum">
              <a:rPr lang="ja-JP" altLang="en-US" smtClean="0"/>
              <a:pPr>
                <a:defRPr/>
              </a:pPr>
              <a:t>4</a:t>
            </a:fld>
            <a:endParaRPr lang="ja-JP" altLang="en-US" dirty="0"/>
          </a:p>
        </p:txBody>
      </p:sp>
    </p:spTree>
    <p:extLst>
      <p:ext uri="{BB962C8B-B14F-4D97-AF65-F5344CB8AC3E}">
        <p14:creationId xmlns:p14="http://schemas.microsoft.com/office/powerpoint/2010/main" val="3278851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17E10-1DBF-6F52-4F05-0583C5CC7CE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7788E56-B383-3CEB-D2EE-972BEF3C6B6D}"/>
              </a:ext>
            </a:extLst>
          </p:cNvPr>
          <p:cNvSpPr>
            <a:spLocks noGrp="1"/>
          </p:cNvSpPr>
          <p:nvPr>
            <p:ph type="title"/>
          </p:nvPr>
        </p:nvSpPr>
        <p:spPr>
          <a:xfrm>
            <a:off x="272480" y="132754"/>
            <a:ext cx="7128792" cy="415926"/>
          </a:xfrm>
        </p:spPr>
        <p:txBody>
          <a:bodyPr/>
          <a:lstStyle/>
          <a:p>
            <a:r>
              <a:rPr lang="ja-JP" altLang="en-US" sz="2000" b="1" dirty="0">
                <a:latin typeface="+mn-ea"/>
                <a:ea typeface="+mn-ea"/>
              </a:rPr>
              <a:t>解決すべき課題</a:t>
            </a:r>
            <a:endParaRPr kumimoji="1" lang="ja-JP" altLang="en-US" sz="2000" b="1" dirty="0">
              <a:latin typeface="+mn-ea"/>
              <a:ea typeface="+mn-ea"/>
            </a:endParaRPr>
          </a:p>
        </p:txBody>
      </p:sp>
      <p:sp>
        <p:nvSpPr>
          <p:cNvPr id="4" name="テキスト ボックス 3">
            <a:extLst>
              <a:ext uri="{FF2B5EF4-FFF2-40B4-BE49-F238E27FC236}">
                <a16:creationId xmlns:a16="http://schemas.microsoft.com/office/drawing/2014/main" id="{0528EA14-8F04-62F0-7629-7B2C80BAE6F6}"/>
              </a:ext>
            </a:extLst>
          </p:cNvPr>
          <p:cNvSpPr txBox="1"/>
          <p:nvPr/>
        </p:nvSpPr>
        <p:spPr>
          <a:xfrm>
            <a:off x="128587" y="748581"/>
            <a:ext cx="9648825" cy="604909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latin typeface="+mn-ea"/>
              <a:ea typeface="+mn-ea"/>
            </a:endParaRPr>
          </a:p>
        </p:txBody>
      </p:sp>
      <p:sp>
        <p:nvSpPr>
          <p:cNvPr id="3" name="スライド番号プレースホルダー 2">
            <a:extLst>
              <a:ext uri="{FF2B5EF4-FFF2-40B4-BE49-F238E27FC236}">
                <a16:creationId xmlns:a16="http://schemas.microsoft.com/office/drawing/2014/main" id="{929D0516-50AB-D624-B52A-15B748A749D0}"/>
              </a:ext>
            </a:extLst>
          </p:cNvPr>
          <p:cNvSpPr>
            <a:spLocks noGrp="1"/>
          </p:cNvSpPr>
          <p:nvPr>
            <p:ph type="sldNum" sz="quarter" idx="12"/>
          </p:nvPr>
        </p:nvSpPr>
        <p:spPr/>
        <p:txBody>
          <a:bodyPr/>
          <a:lstStyle/>
          <a:p>
            <a:pPr>
              <a:defRPr/>
            </a:pPr>
            <a:fld id="{CA8D4A6D-85F2-41B7-A27E-54BD60322951}" type="slidenum">
              <a:rPr lang="ja-JP" altLang="en-US" smtClean="0"/>
              <a:pPr>
                <a:defRPr/>
              </a:pPr>
              <a:t>5</a:t>
            </a:fld>
            <a:endParaRPr lang="ja-JP" altLang="en-US" dirty="0"/>
          </a:p>
        </p:txBody>
      </p:sp>
      <p:sp>
        <p:nvSpPr>
          <p:cNvPr id="5" name="テキスト ボックス 4">
            <a:extLst>
              <a:ext uri="{FF2B5EF4-FFF2-40B4-BE49-F238E27FC236}">
                <a16:creationId xmlns:a16="http://schemas.microsoft.com/office/drawing/2014/main" id="{E2F46B81-64FA-DB4B-0AEA-979A9976C392}"/>
              </a:ext>
            </a:extLst>
          </p:cNvPr>
          <p:cNvSpPr txBox="1"/>
          <p:nvPr/>
        </p:nvSpPr>
        <p:spPr>
          <a:xfrm>
            <a:off x="1136576" y="1340768"/>
            <a:ext cx="7560840" cy="3384376"/>
          </a:xfrm>
          <a:prstGeom prst="rect">
            <a:avLst/>
          </a:prstGeom>
          <a:noFill/>
          <a:ln w="3175">
            <a:solidFill>
              <a:srgbClr val="0070C0"/>
            </a:solidFill>
            <a:prstDash val="sysDash"/>
          </a:ln>
          <a:effectLst/>
        </p:spPr>
        <p:txBody>
          <a:bodyPr wrap="square" rtlCol="0" anchor="t">
            <a:noAutofit/>
          </a:bodyPr>
          <a:lstStyle/>
          <a:p>
            <a:endParaRPr lang="en-US" altLang="ja-JP" b="1" dirty="0">
              <a:solidFill>
                <a:srgbClr val="0070C0"/>
              </a:solidFill>
              <a:latin typeface="+mn-ea"/>
            </a:endParaRPr>
          </a:p>
          <a:p>
            <a:r>
              <a:rPr lang="ja-JP" altLang="en-US" b="1" dirty="0">
                <a:solidFill>
                  <a:srgbClr val="0070C0"/>
                </a:solidFill>
                <a:latin typeface="+mn-ea"/>
              </a:rPr>
              <a:t>　</a:t>
            </a:r>
            <a:r>
              <a:rPr lang="en-US" altLang="ja-JP" b="1" dirty="0">
                <a:solidFill>
                  <a:srgbClr val="0070C0"/>
                </a:solidFill>
                <a:latin typeface="+mn-ea"/>
              </a:rPr>
              <a:t>【</a:t>
            </a:r>
            <a:r>
              <a:rPr lang="ja-JP" altLang="en-US" b="1" dirty="0">
                <a:solidFill>
                  <a:srgbClr val="0070C0"/>
                </a:solidFill>
                <a:latin typeface="+mn-ea"/>
              </a:rPr>
              <a:t>留意事項</a:t>
            </a:r>
            <a:r>
              <a:rPr lang="en-US" altLang="ja-JP" b="1" dirty="0">
                <a:solidFill>
                  <a:srgbClr val="0070C0"/>
                </a:solidFill>
                <a:latin typeface="+mn-ea"/>
              </a:rPr>
              <a:t>】</a:t>
            </a:r>
          </a:p>
          <a:p>
            <a:endParaRPr lang="en-US" altLang="ja-JP" sz="1600" dirty="0">
              <a:latin typeface="+mn-ea"/>
            </a:endParaRPr>
          </a:p>
          <a:p>
            <a:r>
              <a:rPr lang="ja-JP" altLang="en-US" sz="1600" dirty="0">
                <a:solidFill>
                  <a:srgbClr val="0070C0"/>
                </a:solidFill>
                <a:latin typeface="+mn-ea"/>
              </a:rPr>
              <a:t> 　</a:t>
            </a:r>
            <a:r>
              <a:rPr lang="en-US" altLang="ja-JP" sz="1600" dirty="0">
                <a:solidFill>
                  <a:srgbClr val="0070C0"/>
                </a:solidFill>
                <a:latin typeface="+mn-ea"/>
              </a:rPr>
              <a:t>①</a:t>
            </a:r>
            <a:r>
              <a:rPr lang="ja-JP" altLang="en-US" sz="1600" dirty="0">
                <a:solidFill>
                  <a:srgbClr val="0070C0"/>
                </a:solidFill>
                <a:latin typeface="+mn-ea"/>
              </a:rPr>
              <a:t>解決すべき課題　</a:t>
            </a:r>
            <a:endParaRPr lang="en-US" altLang="ja-JP" sz="1600" dirty="0">
              <a:solidFill>
                <a:srgbClr val="0070C0"/>
              </a:solidFill>
              <a:latin typeface="+mn-ea"/>
            </a:endParaRPr>
          </a:p>
          <a:p>
            <a:r>
              <a:rPr lang="ja-JP" altLang="en-US" sz="1600" dirty="0">
                <a:solidFill>
                  <a:srgbClr val="0070C0"/>
                </a:solidFill>
                <a:latin typeface="+mn-ea"/>
              </a:rPr>
              <a:t>　 　 研究開発における目標達成に向けて解決すべき課題を具体的に記載してください。</a:t>
            </a: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②課題の解決方法</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上記課題の解決方法を具体的に記載すること。</a:t>
            </a:r>
            <a:endParaRPr lang="en-US" altLang="ja-JP" sz="1600" dirty="0">
              <a:solidFill>
                <a:srgbClr val="0070C0"/>
              </a:solidFill>
              <a:latin typeface="+mn-ea"/>
            </a:endParaRPr>
          </a:p>
          <a:p>
            <a:r>
              <a:rPr lang="ja-JP" altLang="en-US" sz="1600" dirty="0">
                <a:solidFill>
                  <a:srgbClr val="0070C0"/>
                </a:solidFill>
                <a:latin typeface="+mn-ea"/>
              </a:rPr>
              <a:t>　　　解決方法の記載に当たっては、実施計画や研究開発の進め方、研究開発の体制など</a:t>
            </a:r>
            <a:endParaRPr lang="en-US" altLang="ja-JP" sz="1600" dirty="0">
              <a:solidFill>
                <a:srgbClr val="0070C0"/>
              </a:solidFill>
              <a:latin typeface="+mn-ea"/>
            </a:endParaRPr>
          </a:p>
          <a:p>
            <a:r>
              <a:rPr lang="ja-JP" altLang="en-US" sz="1600" dirty="0">
                <a:solidFill>
                  <a:srgbClr val="0070C0"/>
                </a:solidFill>
                <a:latin typeface="+mn-ea"/>
              </a:rPr>
              <a:t>　　　必要な情報を適宜補足してください。</a:t>
            </a:r>
            <a:endParaRPr lang="en-US" altLang="ja-JP" sz="1600" dirty="0">
              <a:solidFill>
                <a:srgbClr val="0070C0"/>
              </a:solidFill>
              <a:latin typeface="+mn-ea"/>
            </a:endParaRPr>
          </a:p>
          <a:p>
            <a:pPr marL="358775" indent="-358775"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a:t>
            </a:r>
            <a:r>
              <a:rPr lang="en-US" altLang="ja-JP" sz="1600" dirty="0">
                <a:solidFill>
                  <a:srgbClr val="0070C0"/>
                </a:solidFill>
                <a:latin typeface="+mn-ea"/>
              </a:rPr>
              <a:t>※</a:t>
            </a:r>
            <a:r>
              <a:rPr lang="ja-JP" altLang="en-US" sz="1600" dirty="0">
                <a:solidFill>
                  <a:srgbClr val="0070C0"/>
                </a:solidFill>
                <a:latin typeface="+mn-ea"/>
              </a:rPr>
              <a:t>本項目のスライドの枚数は、最大２枚までとしてください。</a:t>
            </a:r>
          </a:p>
          <a:p>
            <a:pPr eaLnBrk="1" fontAlgn="auto" hangingPunct="1">
              <a:spcBef>
                <a:spcPts val="0"/>
              </a:spcBef>
              <a:spcAft>
                <a:spcPts val="0"/>
              </a:spcAft>
              <a:defRPr/>
            </a:pPr>
            <a:endParaRPr lang="en-US" altLang="ja-JP" sz="1600" dirty="0">
              <a:solidFill>
                <a:srgbClr val="0070C0"/>
              </a:solidFill>
              <a:latin typeface="+mn-ea"/>
            </a:endParaRPr>
          </a:p>
        </p:txBody>
      </p:sp>
    </p:spTree>
    <p:extLst>
      <p:ext uri="{BB962C8B-B14F-4D97-AF65-F5344CB8AC3E}">
        <p14:creationId xmlns:p14="http://schemas.microsoft.com/office/powerpoint/2010/main" val="1941139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6E8317E4-3995-60D4-400C-E6EACECC49EF}"/>
              </a:ext>
            </a:extLst>
          </p:cNvPr>
          <p:cNvSpPr txBox="1"/>
          <p:nvPr/>
        </p:nvSpPr>
        <p:spPr>
          <a:xfrm>
            <a:off x="128587" y="748581"/>
            <a:ext cx="9648825" cy="604909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latin typeface="+mn-ea"/>
              <a:ea typeface="+mn-ea"/>
            </a:endParaRPr>
          </a:p>
        </p:txBody>
      </p:sp>
      <p:sp>
        <p:nvSpPr>
          <p:cNvPr id="2" name="タイトル 1"/>
          <p:cNvSpPr>
            <a:spLocks noGrp="1"/>
          </p:cNvSpPr>
          <p:nvPr>
            <p:ph type="title"/>
          </p:nvPr>
        </p:nvSpPr>
        <p:spPr>
          <a:xfrm>
            <a:off x="344488" y="192635"/>
            <a:ext cx="5112568" cy="500061"/>
          </a:xfrm>
        </p:spPr>
        <p:txBody>
          <a:bodyPr/>
          <a:lstStyle/>
          <a:p>
            <a:r>
              <a:rPr lang="ja-JP" altLang="en-US" sz="2000" b="1" dirty="0">
                <a:latin typeface="+mn-ea"/>
                <a:ea typeface="+mn-ea"/>
              </a:rPr>
              <a:t>研究開発内容の</a:t>
            </a:r>
            <a:r>
              <a:rPr lang="ja-JP" altLang="en-US" sz="2000" b="1" dirty="0">
                <a:latin typeface="+mn-ea"/>
              </a:rPr>
              <a:t>革新性・</a:t>
            </a:r>
            <a:r>
              <a:rPr lang="ja-JP" altLang="en-US" sz="2000" b="1" dirty="0">
                <a:latin typeface="+mn-ea"/>
                <a:ea typeface="+mn-ea"/>
              </a:rPr>
              <a:t>優位性</a:t>
            </a:r>
            <a:endParaRPr kumimoji="1" lang="ja-JP" altLang="en-US" sz="2000" b="1" dirty="0">
              <a:latin typeface="+mn-ea"/>
              <a:ea typeface="+mn-ea"/>
            </a:endParaRPr>
          </a:p>
        </p:txBody>
      </p:sp>
      <p:sp>
        <p:nvSpPr>
          <p:cNvPr id="3" name="スライド番号プレースホルダー 2">
            <a:extLst>
              <a:ext uri="{FF2B5EF4-FFF2-40B4-BE49-F238E27FC236}">
                <a16:creationId xmlns:a16="http://schemas.microsoft.com/office/drawing/2014/main" id="{C3C18FEC-B3F3-7989-7771-7D659CDE9F00}"/>
              </a:ext>
            </a:extLst>
          </p:cNvPr>
          <p:cNvSpPr>
            <a:spLocks noGrp="1"/>
          </p:cNvSpPr>
          <p:nvPr>
            <p:ph type="sldNum" sz="quarter" idx="12"/>
          </p:nvPr>
        </p:nvSpPr>
        <p:spPr/>
        <p:txBody>
          <a:bodyPr/>
          <a:lstStyle/>
          <a:p>
            <a:pPr>
              <a:defRPr/>
            </a:pPr>
            <a:fld id="{CA8D4A6D-85F2-41B7-A27E-54BD60322951}" type="slidenum">
              <a:rPr lang="ja-JP" altLang="en-US" smtClean="0"/>
              <a:pPr>
                <a:defRPr/>
              </a:pPr>
              <a:t>6</a:t>
            </a:fld>
            <a:endParaRPr lang="ja-JP" altLang="en-US" dirty="0"/>
          </a:p>
        </p:txBody>
      </p:sp>
      <p:sp>
        <p:nvSpPr>
          <p:cNvPr id="5" name="テキスト ボックス 4">
            <a:extLst>
              <a:ext uri="{FF2B5EF4-FFF2-40B4-BE49-F238E27FC236}">
                <a16:creationId xmlns:a16="http://schemas.microsoft.com/office/drawing/2014/main" id="{3682D016-FBA2-03A5-831D-1005599EA924}"/>
              </a:ext>
            </a:extLst>
          </p:cNvPr>
          <p:cNvSpPr txBox="1"/>
          <p:nvPr/>
        </p:nvSpPr>
        <p:spPr>
          <a:xfrm>
            <a:off x="1136576" y="1268760"/>
            <a:ext cx="7560840" cy="3456384"/>
          </a:xfrm>
          <a:prstGeom prst="rect">
            <a:avLst/>
          </a:prstGeom>
          <a:noFill/>
          <a:ln w="3175">
            <a:solidFill>
              <a:srgbClr val="0070C0"/>
            </a:solidFill>
            <a:prstDash val="sysDash"/>
          </a:ln>
          <a:effectLst/>
        </p:spPr>
        <p:txBody>
          <a:bodyPr wrap="square" rtlCol="0" anchor="t">
            <a:noAutofit/>
          </a:bodyPr>
          <a:lstStyle/>
          <a:p>
            <a:endParaRPr lang="en-US" altLang="ja-JP" b="1" dirty="0">
              <a:solidFill>
                <a:srgbClr val="0070C0"/>
              </a:solidFill>
              <a:latin typeface="+mn-ea"/>
            </a:endParaRPr>
          </a:p>
          <a:p>
            <a:r>
              <a:rPr lang="ja-JP" altLang="en-US" b="1" dirty="0">
                <a:solidFill>
                  <a:srgbClr val="0070C0"/>
                </a:solidFill>
                <a:latin typeface="+mn-ea"/>
              </a:rPr>
              <a:t>　</a:t>
            </a:r>
            <a:r>
              <a:rPr lang="en-US" altLang="ja-JP" b="1" dirty="0">
                <a:solidFill>
                  <a:srgbClr val="0070C0"/>
                </a:solidFill>
                <a:latin typeface="+mn-ea"/>
              </a:rPr>
              <a:t>【</a:t>
            </a:r>
            <a:r>
              <a:rPr lang="ja-JP" altLang="en-US" b="1" dirty="0">
                <a:solidFill>
                  <a:srgbClr val="0070C0"/>
                </a:solidFill>
                <a:latin typeface="+mn-ea"/>
              </a:rPr>
              <a:t>留意事項</a:t>
            </a:r>
            <a:r>
              <a:rPr lang="en-US" altLang="ja-JP" b="1" dirty="0">
                <a:solidFill>
                  <a:srgbClr val="0070C0"/>
                </a:solidFill>
                <a:latin typeface="+mn-ea"/>
              </a:rPr>
              <a:t>】</a:t>
            </a:r>
          </a:p>
          <a:p>
            <a:endParaRPr lang="en-US" altLang="ja-JP" sz="1600" dirty="0">
              <a:latin typeface="+mn-ea"/>
            </a:endParaRPr>
          </a:p>
          <a:p>
            <a:r>
              <a:rPr lang="ja-JP" altLang="en-US" sz="1600" dirty="0">
                <a:solidFill>
                  <a:srgbClr val="0070C0"/>
                </a:solidFill>
                <a:latin typeface="+mn-ea"/>
              </a:rPr>
              <a:t> 　</a:t>
            </a:r>
            <a:r>
              <a:rPr lang="en-US" altLang="ja-JP" sz="1600" dirty="0">
                <a:solidFill>
                  <a:srgbClr val="0070C0"/>
                </a:solidFill>
                <a:latin typeface="+mn-ea"/>
              </a:rPr>
              <a:t>①</a:t>
            </a:r>
            <a:r>
              <a:rPr lang="ja-JP" altLang="en-US" sz="1600" dirty="0">
                <a:solidFill>
                  <a:srgbClr val="0070C0"/>
                </a:solidFill>
                <a:latin typeface="+mn-ea"/>
              </a:rPr>
              <a:t>革新性　</a:t>
            </a:r>
            <a:endParaRPr lang="en-US" altLang="ja-JP" sz="1600" dirty="0">
              <a:solidFill>
                <a:srgbClr val="0070C0"/>
              </a:solidFill>
              <a:latin typeface="+mn-ea"/>
            </a:endParaRPr>
          </a:p>
          <a:p>
            <a:r>
              <a:rPr lang="ja-JP" altLang="en-US" sz="1600" dirty="0">
                <a:solidFill>
                  <a:srgbClr val="0070C0"/>
                </a:solidFill>
                <a:latin typeface="+mn-ea"/>
              </a:rPr>
              <a:t>　 　 既存のロボットや要素技術と比較して、どのような革新性を有しているか、</a:t>
            </a:r>
            <a:endParaRPr lang="en-US" altLang="ja-JP" sz="1600" dirty="0">
              <a:solidFill>
                <a:srgbClr val="0070C0"/>
              </a:solidFill>
              <a:latin typeface="+mn-ea"/>
            </a:endParaRPr>
          </a:p>
          <a:p>
            <a:r>
              <a:rPr lang="ja-JP" altLang="en-US" sz="1600" dirty="0">
                <a:solidFill>
                  <a:srgbClr val="0070C0"/>
                </a:solidFill>
                <a:latin typeface="+mn-ea"/>
              </a:rPr>
              <a:t>　　　具体的に記載してください。</a:t>
            </a: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②優位性</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本事業の研究開発で得られる成果は、市場においてどのような優位性を有しているか、</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具体的に記載してください。</a:t>
            </a: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r>
              <a:rPr lang="en-US" altLang="ja-JP" sz="1600" dirty="0">
                <a:solidFill>
                  <a:srgbClr val="0070C0"/>
                </a:solidFill>
                <a:latin typeface="+mn-ea"/>
              </a:rPr>
              <a:t>   ※</a:t>
            </a:r>
            <a:r>
              <a:rPr lang="ja-JP" altLang="en-US" sz="1600" dirty="0">
                <a:solidFill>
                  <a:srgbClr val="0070C0"/>
                </a:solidFill>
                <a:latin typeface="+mn-ea"/>
              </a:rPr>
              <a:t>本項目のスライドの枚数は、最大２枚までとしてください。</a:t>
            </a:r>
          </a:p>
          <a:p>
            <a:pPr eaLnBrk="1" fontAlgn="auto" hangingPunct="1">
              <a:spcBef>
                <a:spcPts val="0"/>
              </a:spcBef>
              <a:spcAft>
                <a:spcPts val="0"/>
              </a:spcAft>
              <a:defRPr/>
            </a:pPr>
            <a:endParaRPr lang="en-US" altLang="ja-JP" sz="1600" dirty="0">
              <a:solidFill>
                <a:srgbClr val="0070C0"/>
              </a:solidFill>
              <a:latin typeface="+mn-ea"/>
            </a:endParaRPr>
          </a:p>
          <a:p>
            <a:r>
              <a:rPr lang="ja-JP" altLang="en-US" sz="1600" dirty="0">
                <a:solidFill>
                  <a:srgbClr val="0070C0"/>
                </a:solidFill>
                <a:latin typeface="+mn-ea"/>
              </a:rPr>
              <a:t>　　　</a:t>
            </a:r>
            <a:endParaRPr lang="en-US" altLang="ja-JP" sz="1600" dirty="0">
              <a:solidFill>
                <a:srgbClr val="0070C0"/>
              </a:solidFill>
              <a:latin typeface="+mn-ea"/>
            </a:endParaRPr>
          </a:p>
          <a:p>
            <a:pPr marL="358775" indent="-358775"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p:txBody>
      </p:sp>
    </p:spTree>
    <p:extLst>
      <p:ext uri="{BB962C8B-B14F-4D97-AF65-F5344CB8AC3E}">
        <p14:creationId xmlns:p14="http://schemas.microsoft.com/office/powerpoint/2010/main" val="244319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6F493-BBEF-E23A-86A6-469EC14310F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D2CE719-3AD7-14E5-56C5-D64693E14496}"/>
              </a:ext>
            </a:extLst>
          </p:cNvPr>
          <p:cNvSpPr>
            <a:spLocks noGrp="1"/>
          </p:cNvSpPr>
          <p:nvPr>
            <p:ph type="title"/>
          </p:nvPr>
        </p:nvSpPr>
        <p:spPr>
          <a:xfrm>
            <a:off x="128464" y="171501"/>
            <a:ext cx="4464496" cy="377179"/>
          </a:xfrm>
        </p:spPr>
        <p:txBody>
          <a:bodyPr/>
          <a:lstStyle/>
          <a:p>
            <a:r>
              <a:rPr lang="ja-JP" altLang="en-US" sz="2000" b="1" dirty="0">
                <a:latin typeface="+mn-ea"/>
                <a:ea typeface="+mn-ea"/>
              </a:rPr>
              <a:t>経営的基礎力</a:t>
            </a:r>
            <a:endParaRPr kumimoji="1" lang="ja-JP" altLang="en-US" sz="2000" b="1" dirty="0">
              <a:latin typeface="+mn-ea"/>
              <a:ea typeface="+mn-ea"/>
            </a:endParaRPr>
          </a:p>
        </p:txBody>
      </p:sp>
      <p:sp>
        <p:nvSpPr>
          <p:cNvPr id="34" name="正方形/長方形 33">
            <a:extLst>
              <a:ext uri="{FF2B5EF4-FFF2-40B4-BE49-F238E27FC236}">
                <a16:creationId xmlns:a16="http://schemas.microsoft.com/office/drawing/2014/main" id="{3708C704-6EF8-32BA-B0C7-1B4E88EE0328}"/>
              </a:ext>
            </a:extLst>
          </p:cNvPr>
          <p:cNvSpPr/>
          <p:nvPr/>
        </p:nvSpPr>
        <p:spPr>
          <a:xfrm>
            <a:off x="131073" y="764704"/>
            <a:ext cx="2877711" cy="307777"/>
          </a:xfrm>
          <a:prstGeom prst="rect">
            <a:avLst/>
          </a:prstGeom>
        </p:spPr>
        <p:txBody>
          <a:bodyPr wrap="none">
            <a:spAutoFit/>
          </a:bodyPr>
          <a:lstStyle/>
          <a:p>
            <a:r>
              <a:rPr lang="ja-JP" altLang="en-US" sz="1400" dirty="0">
                <a:latin typeface="+mn-ea"/>
                <a:ea typeface="+mn-ea"/>
              </a:rPr>
              <a:t>（１）損益計算書（直近二期分）</a:t>
            </a:r>
            <a:endParaRPr lang="en-US" altLang="ja-JP" sz="1400" dirty="0">
              <a:latin typeface="+mn-ea"/>
              <a:ea typeface="+mn-ea"/>
            </a:endParaRPr>
          </a:p>
        </p:txBody>
      </p:sp>
      <p:sp>
        <p:nvSpPr>
          <p:cNvPr id="3" name="スライド番号プレースホルダー 2">
            <a:extLst>
              <a:ext uri="{FF2B5EF4-FFF2-40B4-BE49-F238E27FC236}">
                <a16:creationId xmlns:a16="http://schemas.microsoft.com/office/drawing/2014/main" id="{F7EFA2A3-0ECC-22C7-DEEF-6ABE0364BF50}"/>
              </a:ext>
            </a:extLst>
          </p:cNvPr>
          <p:cNvSpPr>
            <a:spLocks noGrp="1"/>
          </p:cNvSpPr>
          <p:nvPr>
            <p:ph type="sldNum" sz="quarter" idx="12"/>
          </p:nvPr>
        </p:nvSpPr>
        <p:spPr/>
        <p:txBody>
          <a:bodyPr/>
          <a:lstStyle/>
          <a:p>
            <a:pPr>
              <a:defRPr/>
            </a:pPr>
            <a:fld id="{CA8D4A6D-85F2-41B7-A27E-54BD60322951}" type="slidenum">
              <a:rPr lang="ja-JP" altLang="en-US" smtClean="0"/>
              <a:pPr>
                <a:defRPr/>
              </a:pPr>
              <a:t>7</a:t>
            </a:fld>
            <a:endParaRPr lang="ja-JP" altLang="en-US" dirty="0"/>
          </a:p>
        </p:txBody>
      </p:sp>
      <p:graphicFrame>
        <p:nvGraphicFramePr>
          <p:cNvPr id="5" name="表 4">
            <a:extLst>
              <a:ext uri="{FF2B5EF4-FFF2-40B4-BE49-F238E27FC236}">
                <a16:creationId xmlns:a16="http://schemas.microsoft.com/office/drawing/2014/main" id="{469C83FF-1235-F92C-CB46-2DD2FA14A7A8}"/>
              </a:ext>
            </a:extLst>
          </p:cNvPr>
          <p:cNvGraphicFramePr>
            <a:graphicFrameLocks noGrp="1"/>
          </p:cNvGraphicFramePr>
          <p:nvPr>
            <p:extLst>
              <p:ext uri="{D42A27DB-BD31-4B8C-83A1-F6EECF244321}">
                <p14:modId xmlns:p14="http://schemas.microsoft.com/office/powerpoint/2010/main" val="2722036891"/>
              </p:ext>
            </p:extLst>
          </p:nvPr>
        </p:nvGraphicFramePr>
        <p:xfrm>
          <a:off x="214504" y="1124744"/>
          <a:ext cx="4644384" cy="2052000"/>
        </p:xfrm>
        <a:graphic>
          <a:graphicData uri="http://schemas.openxmlformats.org/drawingml/2006/table">
            <a:tbl>
              <a:tblPr firstRow="1" bandRow="1">
                <a:tableStyleId>{5C22544A-7EE6-4342-B048-85BDC9FD1C3A}</a:tableStyleId>
              </a:tblPr>
              <a:tblGrid>
                <a:gridCol w="1210104">
                  <a:extLst>
                    <a:ext uri="{9D8B030D-6E8A-4147-A177-3AD203B41FA5}">
                      <a16:colId xmlns:a16="http://schemas.microsoft.com/office/drawing/2014/main" val="3502029196"/>
                    </a:ext>
                  </a:extLst>
                </a:gridCol>
                <a:gridCol w="1706088">
                  <a:extLst>
                    <a:ext uri="{9D8B030D-6E8A-4147-A177-3AD203B41FA5}">
                      <a16:colId xmlns:a16="http://schemas.microsoft.com/office/drawing/2014/main" val="2838208038"/>
                    </a:ext>
                  </a:extLst>
                </a:gridCol>
                <a:gridCol w="1728192">
                  <a:extLst>
                    <a:ext uri="{9D8B030D-6E8A-4147-A177-3AD203B41FA5}">
                      <a16:colId xmlns:a16="http://schemas.microsoft.com/office/drawing/2014/main" val="3910902896"/>
                    </a:ext>
                  </a:extLst>
                </a:gridCol>
              </a:tblGrid>
              <a:tr h="410400">
                <a:tc>
                  <a:txBody>
                    <a:bodyPr/>
                    <a:lstStyle/>
                    <a:p>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年　　月期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年　　月期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0022655"/>
                  </a:ext>
                </a:extLst>
              </a:tr>
              <a:tr h="410400">
                <a:tc>
                  <a:txBody>
                    <a:bodyPr/>
                    <a:lstStyle/>
                    <a:p>
                      <a:r>
                        <a:rPr kumimoji="1" lang="ja-JP" altLang="en-US" sz="1200" b="0" dirty="0">
                          <a:solidFill>
                            <a:schemeClr val="tx1"/>
                          </a:solidFill>
                        </a:rPr>
                        <a:t>売上高</a:t>
                      </a:r>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6559083"/>
                  </a:ext>
                </a:extLst>
              </a:tr>
              <a:tr h="410400">
                <a:tc>
                  <a:txBody>
                    <a:bodyPr/>
                    <a:lstStyle/>
                    <a:p>
                      <a:r>
                        <a:rPr kumimoji="1" lang="ja-JP" altLang="en-US" sz="1200" b="0" dirty="0">
                          <a:solidFill>
                            <a:schemeClr val="tx1"/>
                          </a:solidFill>
                        </a:rPr>
                        <a:t>営業損益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9613874"/>
                  </a:ext>
                </a:extLst>
              </a:tr>
              <a:tr h="410400">
                <a:tc>
                  <a:txBody>
                    <a:bodyPr/>
                    <a:lstStyle/>
                    <a:p>
                      <a:r>
                        <a:rPr kumimoji="1" lang="ja-JP" altLang="en-US" sz="1200" b="0" dirty="0">
                          <a:solidFill>
                            <a:schemeClr val="tx1"/>
                          </a:solidFill>
                        </a:rPr>
                        <a:t>経常損益</a:t>
                      </a:r>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5305761"/>
                  </a:ext>
                </a:extLst>
              </a:tr>
              <a:tr h="410400">
                <a:tc>
                  <a:txBody>
                    <a:bodyPr/>
                    <a:lstStyle/>
                    <a:p>
                      <a:r>
                        <a:rPr kumimoji="1" lang="ja-JP" altLang="en-US" sz="1200" b="0" dirty="0">
                          <a:solidFill>
                            <a:schemeClr val="tx1"/>
                          </a:solidFill>
                        </a:rPr>
                        <a:t>当期純損益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8992915"/>
                  </a:ext>
                </a:extLst>
              </a:tr>
            </a:tbl>
          </a:graphicData>
        </a:graphic>
      </p:graphicFrame>
      <p:sp>
        <p:nvSpPr>
          <p:cNvPr id="4" name="正方形/長方形 3">
            <a:extLst>
              <a:ext uri="{FF2B5EF4-FFF2-40B4-BE49-F238E27FC236}">
                <a16:creationId xmlns:a16="http://schemas.microsoft.com/office/drawing/2014/main" id="{5E89E87E-E081-6FA9-102A-DC9DC06D7D4B}"/>
              </a:ext>
            </a:extLst>
          </p:cNvPr>
          <p:cNvSpPr/>
          <p:nvPr/>
        </p:nvSpPr>
        <p:spPr>
          <a:xfrm>
            <a:off x="131073" y="3409255"/>
            <a:ext cx="2877711" cy="307777"/>
          </a:xfrm>
          <a:prstGeom prst="rect">
            <a:avLst/>
          </a:prstGeom>
        </p:spPr>
        <p:txBody>
          <a:bodyPr wrap="none">
            <a:spAutoFit/>
          </a:bodyPr>
          <a:lstStyle/>
          <a:p>
            <a:r>
              <a:rPr lang="ja-JP" altLang="en-US" sz="1400" dirty="0">
                <a:latin typeface="+mn-ea"/>
                <a:ea typeface="+mn-ea"/>
              </a:rPr>
              <a:t>（２）貸借対照表（直近二期分）</a:t>
            </a:r>
            <a:endParaRPr lang="ja-JP" altLang="en-US" sz="1200" dirty="0">
              <a:latin typeface="+mn-ea"/>
              <a:ea typeface="+mn-ea"/>
            </a:endParaRPr>
          </a:p>
        </p:txBody>
      </p:sp>
      <p:graphicFrame>
        <p:nvGraphicFramePr>
          <p:cNvPr id="6" name="表 5">
            <a:extLst>
              <a:ext uri="{FF2B5EF4-FFF2-40B4-BE49-F238E27FC236}">
                <a16:creationId xmlns:a16="http://schemas.microsoft.com/office/drawing/2014/main" id="{2C36331B-5FB2-C04E-2F12-98C27A05BCDF}"/>
              </a:ext>
            </a:extLst>
          </p:cNvPr>
          <p:cNvGraphicFramePr>
            <a:graphicFrameLocks noGrp="1"/>
          </p:cNvGraphicFramePr>
          <p:nvPr>
            <p:extLst>
              <p:ext uri="{D42A27DB-BD31-4B8C-83A1-F6EECF244321}">
                <p14:modId xmlns:p14="http://schemas.microsoft.com/office/powerpoint/2010/main" val="3381014632"/>
              </p:ext>
            </p:extLst>
          </p:nvPr>
        </p:nvGraphicFramePr>
        <p:xfrm>
          <a:off x="200472" y="3753256"/>
          <a:ext cx="4644384" cy="2052000"/>
        </p:xfrm>
        <a:graphic>
          <a:graphicData uri="http://schemas.openxmlformats.org/drawingml/2006/table">
            <a:tbl>
              <a:tblPr firstRow="1" bandRow="1">
                <a:tableStyleId>{5C22544A-7EE6-4342-B048-85BDC9FD1C3A}</a:tableStyleId>
              </a:tblPr>
              <a:tblGrid>
                <a:gridCol w="1232978">
                  <a:extLst>
                    <a:ext uri="{9D8B030D-6E8A-4147-A177-3AD203B41FA5}">
                      <a16:colId xmlns:a16="http://schemas.microsoft.com/office/drawing/2014/main" val="3502029196"/>
                    </a:ext>
                  </a:extLst>
                </a:gridCol>
                <a:gridCol w="1705703">
                  <a:extLst>
                    <a:ext uri="{9D8B030D-6E8A-4147-A177-3AD203B41FA5}">
                      <a16:colId xmlns:a16="http://schemas.microsoft.com/office/drawing/2014/main" val="2838208038"/>
                    </a:ext>
                  </a:extLst>
                </a:gridCol>
                <a:gridCol w="1705703">
                  <a:extLst>
                    <a:ext uri="{9D8B030D-6E8A-4147-A177-3AD203B41FA5}">
                      <a16:colId xmlns:a16="http://schemas.microsoft.com/office/drawing/2014/main" val="1199366894"/>
                    </a:ext>
                  </a:extLst>
                </a:gridCol>
              </a:tblGrid>
              <a:tr h="410400">
                <a:tc>
                  <a:txBody>
                    <a:bodyPr/>
                    <a:lstStyle/>
                    <a:p>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年　月　日現在</a:t>
                      </a:r>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年　月　日現在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9207391"/>
                  </a:ext>
                </a:extLst>
              </a:tr>
              <a:tr h="410400">
                <a:tc>
                  <a:txBody>
                    <a:bodyPr/>
                    <a:lstStyle/>
                    <a:p>
                      <a:r>
                        <a:rPr kumimoji="1" lang="ja-JP" altLang="en-US" sz="1200" b="0" dirty="0">
                          <a:solidFill>
                            <a:schemeClr val="tx1"/>
                          </a:solidFill>
                        </a:rPr>
                        <a:t>流動資産（</a:t>
                      </a:r>
                      <a:r>
                        <a:rPr kumimoji="1" lang="en-US" altLang="ja-JP" sz="1200" b="0" dirty="0">
                          <a:solidFill>
                            <a:schemeClr val="tx1"/>
                          </a:solidFill>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6559083"/>
                  </a:ext>
                </a:extLst>
              </a:tr>
              <a:tr h="410400">
                <a:tc>
                  <a:txBody>
                    <a:bodyPr/>
                    <a:lstStyle/>
                    <a:p>
                      <a:r>
                        <a:rPr kumimoji="1" lang="ja-JP" altLang="en-US" sz="1200" b="0" dirty="0">
                          <a:solidFill>
                            <a:schemeClr val="tx1"/>
                          </a:solidFill>
                        </a:rPr>
                        <a:t>流動負債（</a:t>
                      </a:r>
                      <a:r>
                        <a:rPr kumimoji="1" lang="en-US" altLang="ja-JP" sz="1200" b="0" dirty="0">
                          <a:solidFill>
                            <a:schemeClr val="tx1"/>
                          </a:solidFill>
                        </a:rPr>
                        <a:t>B</a:t>
                      </a:r>
                      <a:r>
                        <a:rPr kumimoji="1" lang="ja-JP" altLang="en-US" sz="1200" b="0" dirty="0">
                          <a:solidFill>
                            <a:schemeClr val="tx1"/>
                          </a:solidFill>
                        </a:rPr>
                        <a:t>）</a:t>
                      </a:r>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5305761"/>
                  </a:ext>
                </a:extLst>
              </a:tr>
              <a:tr h="410400">
                <a:tc>
                  <a:txBody>
                    <a:bodyPr/>
                    <a:lstStyle/>
                    <a:p>
                      <a:r>
                        <a:rPr kumimoji="1" lang="ja-JP" altLang="en-US" sz="1200" b="0" dirty="0">
                          <a:solidFill>
                            <a:schemeClr val="tx1"/>
                          </a:solidFill>
                        </a:rPr>
                        <a:t>自己資本（</a:t>
                      </a:r>
                      <a:r>
                        <a:rPr kumimoji="1" lang="en-US" altLang="ja-JP" sz="1200" b="0" dirty="0">
                          <a:solidFill>
                            <a:schemeClr val="tx1"/>
                          </a:solidFill>
                        </a:rPr>
                        <a:t>C</a:t>
                      </a:r>
                      <a:r>
                        <a:rPr kumimoji="1" lang="ja-JP" altLang="en-US" sz="1200" b="0"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0372104"/>
                  </a:ext>
                </a:extLst>
              </a:tr>
              <a:tr h="410400">
                <a:tc>
                  <a:txBody>
                    <a:bodyPr/>
                    <a:lstStyle/>
                    <a:p>
                      <a:r>
                        <a:rPr kumimoji="1" lang="ja-JP" altLang="en-US" sz="1200" b="0" dirty="0">
                          <a:solidFill>
                            <a:schemeClr val="tx1"/>
                          </a:solidFill>
                        </a:rPr>
                        <a:t>総資本（</a:t>
                      </a:r>
                      <a:r>
                        <a:rPr kumimoji="1" lang="en-US" altLang="ja-JP" sz="1200" b="0" dirty="0">
                          <a:solidFill>
                            <a:schemeClr val="tx1"/>
                          </a:solidFill>
                        </a:rPr>
                        <a:t>D</a:t>
                      </a:r>
                      <a:r>
                        <a:rPr kumimoji="1" lang="ja-JP" altLang="en-US" sz="1200" b="0"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35549277"/>
                  </a:ext>
                </a:extLst>
              </a:tr>
            </a:tbl>
          </a:graphicData>
        </a:graphic>
      </p:graphicFrame>
      <p:sp>
        <p:nvSpPr>
          <p:cNvPr id="7" name="正方形/長方形 6">
            <a:extLst>
              <a:ext uri="{FF2B5EF4-FFF2-40B4-BE49-F238E27FC236}">
                <a16:creationId xmlns:a16="http://schemas.microsoft.com/office/drawing/2014/main" id="{3F6F15FB-500D-C1E9-A05D-1F530517441B}"/>
              </a:ext>
            </a:extLst>
          </p:cNvPr>
          <p:cNvSpPr/>
          <p:nvPr/>
        </p:nvSpPr>
        <p:spPr>
          <a:xfrm>
            <a:off x="5097767" y="760875"/>
            <a:ext cx="3023585" cy="307777"/>
          </a:xfrm>
          <a:prstGeom prst="rect">
            <a:avLst/>
          </a:prstGeom>
        </p:spPr>
        <p:txBody>
          <a:bodyPr wrap="none">
            <a:spAutoFit/>
          </a:bodyPr>
          <a:lstStyle/>
          <a:p>
            <a:r>
              <a:rPr lang="ja-JP" altLang="en-US" sz="1400" dirty="0">
                <a:latin typeface="+mn-ea"/>
                <a:ea typeface="+mn-ea"/>
              </a:rPr>
              <a:t>（３）安全性の評価（直近二期分）</a:t>
            </a:r>
            <a:endParaRPr lang="en-US" altLang="ja-JP" sz="1400" dirty="0">
              <a:latin typeface="+mn-ea"/>
              <a:ea typeface="+mn-ea"/>
            </a:endParaRPr>
          </a:p>
        </p:txBody>
      </p:sp>
      <p:graphicFrame>
        <p:nvGraphicFramePr>
          <p:cNvPr id="8" name="表 7">
            <a:extLst>
              <a:ext uri="{FF2B5EF4-FFF2-40B4-BE49-F238E27FC236}">
                <a16:creationId xmlns:a16="http://schemas.microsoft.com/office/drawing/2014/main" id="{29F594B3-558D-3DCC-6950-6979F8414973}"/>
              </a:ext>
            </a:extLst>
          </p:cNvPr>
          <p:cNvGraphicFramePr>
            <a:graphicFrameLocks noGrp="1"/>
          </p:cNvGraphicFramePr>
          <p:nvPr>
            <p:extLst>
              <p:ext uri="{D42A27DB-BD31-4B8C-83A1-F6EECF244321}">
                <p14:modId xmlns:p14="http://schemas.microsoft.com/office/powerpoint/2010/main" val="754045377"/>
              </p:ext>
            </p:extLst>
          </p:nvPr>
        </p:nvGraphicFramePr>
        <p:xfrm>
          <a:off x="5169024" y="1124744"/>
          <a:ext cx="4572000" cy="1620001"/>
        </p:xfrm>
        <a:graphic>
          <a:graphicData uri="http://schemas.openxmlformats.org/drawingml/2006/table">
            <a:tbl>
              <a:tblPr firstRow="1" bandRow="1">
                <a:tableStyleId>{5C22544A-7EE6-4342-B048-85BDC9FD1C3A}</a:tableStyleId>
              </a:tblPr>
              <a:tblGrid>
                <a:gridCol w="1656184">
                  <a:extLst>
                    <a:ext uri="{9D8B030D-6E8A-4147-A177-3AD203B41FA5}">
                      <a16:colId xmlns:a16="http://schemas.microsoft.com/office/drawing/2014/main" val="3502029196"/>
                    </a:ext>
                  </a:extLst>
                </a:gridCol>
                <a:gridCol w="1457908">
                  <a:extLst>
                    <a:ext uri="{9D8B030D-6E8A-4147-A177-3AD203B41FA5}">
                      <a16:colId xmlns:a16="http://schemas.microsoft.com/office/drawing/2014/main" val="2838208038"/>
                    </a:ext>
                  </a:extLst>
                </a:gridCol>
                <a:gridCol w="1457908">
                  <a:extLst>
                    <a:ext uri="{9D8B030D-6E8A-4147-A177-3AD203B41FA5}">
                      <a16:colId xmlns:a16="http://schemas.microsoft.com/office/drawing/2014/main" val="3910902896"/>
                    </a:ext>
                  </a:extLst>
                </a:gridCol>
              </a:tblGrid>
              <a:tr h="414419">
                <a:tc>
                  <a:txBody>
                    <a:bodyPr/>
                    <a:lstStyle/>
                    <a:p>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年　　月期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年　　月期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0022655"/>
                  </a:ext>
                </a:extLst>
              </a:tr>
              <a:tr h="602791">
                <a:tc>
                  <a:txBody>
                    <a:bodyPr/>
                    <a:lstStyle/>
                    <a:p>
                      <a:r>
                        <a:rPr kumimoji="1" lang="ja-JP" altLang="en-US" sz="1200" b="0" dirty="0">
                          <a:solidFill>
                            <a:schemeClr val="tx1"/>
                          </a:solidFill>
                        </a:rPr>
                        <a:t>自己資本比率</a:t>
                      </a:r>
                      <a:endParaRPr kumimoji="1" lang="en-US" altLang="ja-JP" sz="1200" b="0" dirty="0">
                        <a:solidFill>
                          <a:schemeClr val="tx1"/>
                        </a:solidFill>
                      </a:endParaRPr>
                    </a:p>
                    <a:p>
                      <a:r>
                        <a:rPr kumimoji="1" lang="ja-JP" altLang="en-US" sz="1200" b="0" dirty="0">
                          <a:solidFill>
                            <a:schemeClr val="tx1"/>
                          </a:solidFill>
                        </a:rPr>
                        <a:t>（</a:t>
                      </a:r>
                      <a:r>
                        <a:rPr kumimoji="1" lang="en-US" altLang="ja-JP" sz="1200" b="0" dirty="0">
                          <a:solidFill>
                            <a:schemeClr val="tx1"/>
                          </a:solidFill>
                        </a:rPr>
                        <a:t>C</a:t>
                      </a:r>
                      <a:r>
                        <a:rPr kumimoji="1" lang="ja-JP" altLang="en-US" sz="1200" b="0" dirty="0">
                          <a:solidFill>
                            <a:schemeClr val="tx1"/>
                          </a:solidFill>
                        </a:rPr>
                        <a:t>）</a:t>
                      </a:r>
                      <a:r>
                        <a:rPr kumimoji="1" lang="en-US" altLang="ja-JP" sz="1200" b="0" dirty="0">
                          <a:solidFill>
                            <a:schemeClr val="tx1"/>
                          </a:solidFill>
                        </a:rPr>
                        <a:t>/</a:t>
                      </a:r>
                      <a:r>
                        <a:rPr kumimoji="1" lang="ja-JP" altLang="en-US" sz="1200" b="0" dirty="0">
                          <a:solidFill>
                            <a:schemeClr val="tx1"/>
                          </a:solidFill>
                        </a:rPr>
                        <a:t>（</a:t>
                      </a:r>
                      <a:r>
                        <a:rPr kumimoji="1" lang="en-US" altLang="ja-JP" sz="1200" b="0" dirty="0">
                          <a:solidFill>
                            <a:schemeClr val="tx1"/>
                          </a:solidFill>
                        </a:rPr>
                        <a:t>D</a:t>
                      </a:r>
                      <a:r>
                        <a:rPr kumimoji="1" lang="ja-JP" altLang="en-US" sz="1200" b="0" dirty="0">
                          <a:solidFill>
                            <a:schemeClr val="tx1"/>
                          </a:solidFill>
                        </a:rPr>
                        <a:t>）</a:t>
                      </a:r>
                      <a:r>
                        <a:rPr kumimoji="1" lang="en-US" altLang="ja-JP" sz="1200" b="0" dirty="0">
                          <a:solidFill>
                            <a:schemeClr val="tx1"/>
                          </a:solidFill>
                        </a:rPr>
                        <a:t>×100%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6559083"/>
                  </a:ext>
                </a:extLst>
              </a:tr>
              <a:tr h="602791">
                <a:tc>
                  <a:txBody>
                    <a:bodyPr/>
                    <a:lstStyle/>
                    <a:p>
                      <a:r>
                        <a:rPr kumimoji="1" lang="ja-JP" altLang="en-US" sz="1200" b="0" dirty="0">
                          <a:solidFill>
                            <a:schemeClr val="tx1"/>
                          </a:solidFill>
                        </a:rPr>
                        <a:t>流動比率</a:t>
                      </a:r>
                      <a:endParaRPr kumimoji="1" lang="en-US" altLang="ja-JP" sz="1200" b="0" dirty="0">
                        <a:solidFill>
                          <a:schemeClr val="tx1"/>
                        </a:solidFill>
                      </a:endParaRPr>
                    </a:p>
                    <a:p>
                      <a:r>
                        <a:rPr kumimoji="1" lang="ja-JP" altLang="en-US" sz="1200" b="0" dirty="0">
                          <a:solidFill>
                            <a:schemeClr val="tx1"/>
                          </a:solidFill>
                        </a:rPr>
                        <a:t>（</a:t>
                      </a:r>
                      <a:r>
                        <a:rPr kumimoji="1" lang="en-US" altLang="ja-JP" sz="1200" b="0" dirty="0">
                          <a:solidFill>
                            <a:schemeClr val="tx1"/>
                          </a:solidFill>
                        </a:rPr>
                        <a:t>A</a:t>
                      </a:r>
                      <a:r>
                        <a:rPr kumimoji="1" lang="ja-JP" altLang="en-US" sz="1200" b="0" dirty="0">
                          <a:solidFill>
                            <a:schemeClr val="tx1"/>
                          </a:solidFill>
                        </a:rPr>
                        <a:t>）</a:t>
                      </a:r>
                      <a:r>
                        <a:rPr kumimoji="1" lang="en-US" altLang="ja-JP" sz="1200" b="0" dirty="0">
                          <a:solidFill>
                            <a:schemeClr val="tx1"/>
                          </a:solidFill>
                        </a:rPr>
                        <a:t>/</a:t>
                      </a:r>
                      <a:r>
                        <a:rPr kumimoji="1" lang="ja-JP" altLang="en-US" sz="1200" b="0" dirty="0">
                          <a:solidFill>
                            <a:schemeClr val="tx1"/>
                          </a:solidFill>
                        </a:rPr>
                        <a:t>（</a:t>
                      </a:r>
                      <a:r>
                        <a:rPr kumimoji="1" lang="en-US" altLang="ja-JP" sz="1200" b="0" dirty="0">
                          <a:solidFill>
                            <a:schemeClr val="tx1"/>
                          </a:solidFill>
                        </a:rPr>
                        <a:t>B</a:t>
                      </a:r>
                      <a:r>
                        <a:rPr kumimoji="1" lang="ja-JP" altLang="en-US" sz="1200" b="0" dirty="0">
                          <a:solidFill>
                            <a:schemeClr val="tx1"/>
                          </a:solidFill>
                        </a:rPr>
                        <a:t>）</a:t>
                      </a:r>
                      <a:r>
                        <a:rPr kumimoji="1" lang="en-US" altLang="ja-JP" sz="1200" b="0" dirty="0">
                          <a:solidFill>
                            <a:schemeClr val="tx1"/>
                          </a:solidFill>
                        </a:rPr>
                        <a:t>×100%</a:t>
                      </a: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9613874"/>
                  </a:ext>
                </a:extLst>
              </a:tr>
            </a:tbl>
          </a:graphicData>
        </a:graphic>
      </p:graphicFrame>
      <p:sp>
        <p:nvSpPr>
          <p:cNvPr id="9" name="正方形/長方形 8">
            <a:extLst>
              <a:ext uri="{FF2B5EF4-FFF2-40B4-BE49-F238E27FC236}">
                <a16:creationId xmlns:a16="http://schemas.microsoft.com/office/drawing/2014/main" id="{DED29466-CB2A-EBEC-19AB-F933BA7E1E50}"/>
              </a:ext>
            </a:extLst>
          </p:cNvPr>
          <p:cNvSpPr/>
          <p:nvPr/>
        </p:nvSpPr>
        <p:spPr>
          <a:xfrm>
            <a:off x="5064613" y="2996952"/>
            <a:ext cx="2768707" cy="307777"/>
          </a:xfrm>
          <a:prstGeom prst="rect">
            <a:avLst/>
          </a:prstGeom>
        </p:spPr>
        <p:txBody>
          <a:bodyPr wrap="none">
            <a:spAutoFit/>
          </a:bodyPr>
          <a:lstStyle/>
          <a:p>
            <a:r>
              <a:rPr lang="ja-JP" altLang="en-US" sz="1400" dirty="0">
                <a:latin typeface="+mn-ea"/>
                <a:ea typeface="+mn-ea"/>
              </a:rPr>
              <a:t>（４）財務状況に関する補足説明</a:t>
            </a:r>
            <a:endParaRPr lang="en-US" altLang="ja-JP" sz="1400" dirty="0">
              <a:latin typeface="+mn-ea"/>
              <a:ea typeface="+mn-ea"/>
            </a:endParaRPr>
          </a:p>
        </p:txBody>
      </p:sp>
      <p:graphicFrame>
        <p:nvGraphicFramePr>
          <p:cNvPr id="13" name="表 12">
            <a:extLst>
              <a:ext uri="{FF2B5EF4-FFF2-40B4-BE49-F238E27FC236}">
                <a16:creationId xmlns:a16="http://schemas.microsoft.com/office/drawing/2014/main" id="{98171AD9-F7B6-0A96-B0B4-2FED7E24FE92}"/>
              </a:ext>
            </a:extLst>
          </p:cNvPr>
          <p:cNvGraphicFramePr>
            <a:graphicFrameLocks noGrp="1"/>
          </p:cNvGraphicFramePr>
          <p:nvPr>
            <p:extLst>
              <p:ext uri="{D42A27DB-BD31-4B8C-83A1-F6EECF244321}">
                <p14:modId xmlns:p14="http://schemas.microsoft.com/office/powerpoint/2010/main" val="2847719027"/>
              </p:ext>
            </p:extLst>
          </p:nvPr>
        </p:nvGraphicFramePr>
        <p:xfrm>
          <a:off x="5169024" y="3321238"/>
          <a:ext cx="4572000" cy="305951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3502029196"/>
                    </a:ext>
                  </a:extLst>
                </a:gridCol>
              </a:tblGrid>
              <a:tr h="3059510">
                <a:tc>
                  <a:txBody>
                    <a:bodyPr/>
                    <a:lstStyle/>
                    <a:p>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0022655"/>
                  </a:ext>
                </a:extLst>
              </a:tr>
            </a:tbl>
          </a:graphicData>
        </a:graphic>
      </p:graphicFrame>
      <p:sp>
        <p:nvSpPr>
          <p:cNvPr id="14" name="テキスト ボックス 13">
            <a:extLst>
              <a:ext uri="{FF2B5EF4-FFF2-40B4-BE49-F238E27FC236}">
                <a16:creationId xmlns:a16="http://schemas.microsoft.com/office/drawing/2014/main" id="{C0DD7CFB-4AA6-4774-3886-43296E8EC711}"/>
              </a:ext>
            </a:extLst>
          </p:cNvPr>
          <p:cNvSpPr txBox="1"/>
          <p:nvPr/>
        </p:nvSpPr>
        <p:spPr>
          <a:xfrm>
            <a:off x="5413128" y="3720861"/>
            <a:ext cx="4076376" cy="1220307"/>
          </a:xfrm>
          <a:prstGeom prst="rect">
            <a:avLst/>
          </a:prstGeom>
          <a:noFill/>
          <a:ln w="3175">
            <a:solidFill>
              <a:srgbClr val="0070C0"/>
            </a:solidFill>
            <a:prstDash val="sysDash"/>
          </a:ln>
          <a:effectLst/>
        </p:spPr>
        <p:txBody>
          <a:bodyPr wrap="square" rtlCol="0" anchor="t">
            <a:noAutofit/>
          </a:bodyPr>
          <a:lstStyle/>
          <a:p>
            <a:endParaRPr lang="en-US" altLang="ja-JP" sz="1400" b="1" dirty="0">
              <a:solidFill>
                <a:srgbClr val="0070C0"/>
              </a:solidFill>
              <a:latin typeface="+mn-ea"/>
            </a:endParaRPr>
          </a:p>
          <a:p>
            <a:r>
              <a:rPr lang="en-US" altLang="ja-JP" sz="1400" dirty="0">
                <a:solidFill>
                  <a:srgbClr val="0070C0"/>
                </a:solidFill>
                <a:latin typeface="+mn-ea"/>
              </a:rPr>
              <a:t>※</a:t>
            </a:r>
            <a:r>
              <a:rPr lang="ja-JP" altLang="en-US" sz="1400" dirty="0">
                <a:solidFill>
                  <a:srgbClr val="0070C0"/>
                </a:solidFill>
                <a:latin typeface="+mn-ea"/>
              </a:rPr>
              <a:t>直近の決算において、債務超過の状況にある場合や</a:t>
            </a:r>
            <a:endParaRPr lang="en-US" altLang="ja-JP" sz="1400" dirty="0">
              <a:solidFill>
                <a:srgbClr val="0070C0"/>
              </a:solidFill>
              <a:latin typeface="+mn-ea"/>
            </a:endParaRPr>
          </a:p>
          <a:p>
            <a:r>
              <a:rPr lang="ja-JP" altLang="en-US" sz="1400" dirty="0">
                <a:solidFill>
                  <a:srgbClr val="0070C0"/>
                </a:solidFill>
                <a:latin typeface="+mn-ea"/>
              </a:rPr>
              <a:t>　 流動性比率が</a:t>
            </a:r>
            <a:r>
              <a:rPr lang="en-US" altLang="ja-JP" sz="1400" dirty="0">
                <a:solidFill>
                  <a:srgbClr val="0070C0"/>
                </a:solidFill>
                <a:latin typeface="+mn-ea"/>
              </a:rPr>
              <a:t>100</a:t>
            </a:r>
            <a:r>
              <a:rPr lang="ja-JP" altLang="en-US" sz="1400" dirty="0">
                <a:solidFill>
                  <a:srgbClr val="0070C0"/>
                </a:solidFill>
                <a:latin typeface="+mn-ea"/>
              </a:rPr>
              <a:t>％を下回る状況にある場合は、</a:t>
            </a:r>
            <a:endParaRPr lang="en-US" altLang="ja-JP" sz="1400" dirty="0">
              <a:solidFill>
                <a:srgbClr val="0070C0"/>
              </a:solidFill>
              <a:latin typeface="+mn-ea"/>
            </a:endParaRPr>
          </a:p>
          <a:p>
            <a:r>
              <a:rPr lang="en-US" altLang="ja-JP" sz="1400" dirty="0">
                <a:solidFill>
                  <a:srgbClr val="0070C0"/>
                </a:solidFill>
                <a:latin typeface="+mn-ea"/>
              </a:rPr>
              <a:t>   </a:t>
            </a:r>
            <a:r>
              <a:rPr lang="ja-JP" altLang="en-US" sz="1400" dirty="0">
                <a:solidFill>
                  <a:srgbClr val="0070C0"/>
                </a:solidFill>
                <a:latin typeface="+mn-ea"/>
              </a:rPr>
              <a:t>補助金交付までのつなぎ資金の調達等今後の見通</a:t>
            </a:r>
            <a:endParaRPr lang="en-US" altLang="ja-JP" sz="1400" dirty="0">
              <a:solidFill>
                <a:srgbClr val="0070C0"/>
              </a:solidFill>
              <a:latin typeface="+mn-ea"/>
            </a:endParaRPr>
          </a:p>
          <a:p>
            <a:r>
              <a:rPr lang="ja-JP" altLang="en-US" sz="1400" dirty="0">
                <a:solidFill>
                  <a:srgbClr val="0070C0"/>
                </a:solidFill>
                <a:latin typeface="+mn-ea"/>
              </a:rPr>
              <a:t>　 しについて、補足説明してください。</a:t>
            </a:r>
            <a:endParaRPr lang="en-US" altLang="ja-JP" sz="1400" dirty="0">
              <a:solidFill>
                <a:srgbClr val="0070C0"/>
              </a:solidFill>
              <a:latin typeface="+mn-ea"/>
            </a:endParaRPr>
          </a:p>
          <a:p>
            <a:r>
              <a:rPr lang="en-US" altLang="ja-JP" sz="1600" dirty="0">
                <a:solidFill>
                  <a:srgbClr val="0070C0"/>
                </a:solidFill>
                <a:latin typeface="+mn-ea"/>
              </a:rPr>
              <a:t>  </a:t>
            </a:r>
          </a:p>
          <a:p>
            <a:pPr marL="358775" indent="-358775"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p:txBody>
      </p:sp>
    </p:spTree>
    <p:extLst>
      <p:ext uri="{BB962C8B-B14F-4D97-AF65-F5344CB8AC3E}">
        <p14:creationId xmlns:p14="http://schemas.microsoft.com/office/powerpoint/2010/main" val="166127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1DD43-AC9B-E64A-07CF-4ECED6D2289A}"/>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342AAF49-1841-F380-9208-576A721B250B}"/>
              </a:ext>
            </a:extLst>
          </p:cNvPr>
          <p:cNvSpPr txBox="1"/>
          <p:nvPr/>
        </p:nvSpPr>
        <p:spPr>
          <a:xfrm>
            <a:off x="128587" y="748581"/>
            <a:ext cx="9648825" cy="604909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latin typeface="+mn-ea"/>
              <a:ea typeface="+mn-ea"/>
            </a:endParaRPr>
          </a:p>
        </p:txBody>
      </p:sp>
      <p:sp>
        <p:nvSpPr>
          <p:cNvPr id="2" name="タイトル 1">
            <a:extLst>
              <a:ext uri="{FF2B5EF4-FFF2-40B4-BE49-F238E27FC236}">
                <a16:creationId xmlns:a16="http://schemas.microsoft.com/office/drawing/2014/main" id="{1F18F89E-926B-8E80-8C7A-AFA253537CE5}"/>
              </a:ext>
            </a:extLst>
          </p:cNvPr>
          <p:cNvSpPr>
            <a:spLocks noGrp="1"/>
          </p:cNvSpPr>
          <p:nvPr>
            <p:ph type="title"/>
          </p:nvPr>
        </p:nvSpPr>
        <p:spPr>
          <a:xfrm>
            <a:off x="344488" y="192635"/>
            <a:ext cx="2880320" cy="500061"/>
          </a:xfrm>
        </p:spPr>
        <p:txBody>
          <a:bodyPr/>
          <a:lstStyle/>
          <a:p>
            <a:r>
              <a:rPr kumimoji="1" lang="ja-JP" altLang="en-US" sz="2000" b="1" dirty="0">
                <a:latin typeface="+mn-ea"/>
                <a:ea typeface="+mn-ea"/>
              </a:rPr>
              <a:t>実用化までの計画</a:t>
            </a:r>
          </a:p>
        </p:txBody>
      </p:sp>
      <p:sp>
        <p:nvSpPr>
          <p:cNvPr id="3" name="スライド番号プレースホルダー 2">
            <a:extLst>
              <a:ext uri="{FF2B5EF4-FFF2-40B4-BE49-F238E27FC236}">
                <a16:creationId xmlns:a16="http://schemas.microsoft.com/office/drawing/2014/main" id="{BE803258-F59E-0C51-29D5-C2078CFD69A3}"/>
              </a:ext>
            </a:extLst>
          </p:cNvPr>
          <p:cNvSpPr>
            <a:spLocks noGrp="1"/>
          </p:cNvSpPr>
          <p:nvPr>
            <p:ph type="sldNum" sz="quarter" idx="12"/>
          </p:nvPr>
        </p:nvSpPr>
        <p:spPr/>
        <p:txBody>
          <a:bodyPr/>
          <a:lstStyle/>
          <a:p>
            <a:pPr>
              <a:defRPr/>
            </a:pPr>
            <a:fld id="{CA8D4A6D-85F2-41B7-A27E-54BD60322951}" type="slidenum">
              <a:rPr lang="ja-JP" altLang="en-US" smtClean="0"/>
              <a:pPr>
                <a:defRPr/>
              </a:pPr>
              <a:t>8</a:t>
            </a:fld>
            <a:endParaRPr lang="ja-JP" altLang="en-US" dirty="0"/>
          </a:p>
        </p:txBody>
      </p:sp>
      <p:sp>
        <p:nvSpPr>
          <p:cNvPr id="5" name="テキスト ボックス 4">
            <a:extLst>
              <a:ext uri="{FF2B5EF4-FFF2-40B4-BE49-F238E27FC236}">
                <a16:creationId xmlns:a16="http://schemas.microsoft.com/office/drawing/2014/main" id="{F248643E-129D-7CD8-C700-007E49DA130A}"/>
              </a:ext>
            </a:extLst>
          </p:cNvPr>
          <p:cNvSpPr txBox="1"/>
          <p:nvPr/>
        </p:nvSpPr>
        <p:spPr>
          <a:xfrm>
            <a:off x="1136576" y="1268760"/>
            <a:ext cx="7560840" cy="4104456"/>
          </a:xfrm>
          <a:prstGeom prst="rect">
            <a:avLst/>
          </a:prstGeom>
          <a:noFill/>
          <a:ln w="3175">
            <a:solidFill>
              <a:srgbClr val="0070C0"/>
            </a:solidFill>
            <a:prstDash val="sysDash"/>
          </a:ln>
          <a:effectLst/>
        </p:spPr>
        <p:txBody>
          <a:bodyPr wrap="square" rtlCol="0" anchor="t">
            <a:noAutofit/>
          </a:bodyPr>
          <a:lstStyle/>
          <a:p>
            <a:endParaRPr lang="en-US" altLang="ja-JP" b="1" dirty="0">
              <a:solidFill>
                <a:srgbClr val="0070C0"/>
              </a:solidFill>
              <a:latin typeface="+mn-ea"/>
            </a:endParaRPr>
          </a:p>
          <a:p>
            <a:r>
              <a:rPr lang="ja-JP" altLang="en-US" b="1" dirty="0">
                <a:solidFill>
                  <a:srgbClr val="0070C0"/>
                </a:solidFill>
                <a:latin typeface="+mn-ea"/>
              </a:rPr>
              <a:t>　</a:t>
            </a:r>
            <a:r>
              <a:rPr lang="en-US" altLang="ja-JP" b="1" dirty="0">
                <a:solidFill>
                  <a:srgbClr val="0070C0"/>
                </a:solidFill>
                <a:latin typeface="+mn-ea"/>
              </a:rPr>
              <a:t>【</a:t>
            </a:r>
            <a:r>
              <a:rPr lang="ja-JP" altLang="en-US" b="1" dirty="0">
                <a:solidFill>
                  <a:srgbClr val="0070C0"/>
                </a:solidFill>
                <a:latin typeface="+mn-ea"/>
              </a:rPr>
              <a:t>留意事項</a:t>
            </a:r>
            <a:r>
              <a:rPr lang="en-US" altLang="ja-JP" b="1" dirty="0">
                <a:solidFill>
                  <a:srgbClr val="0070C0"/>
                </a:solidFill>
                <a:latin typeface="+mn-ea"/>
              </a:rPr>
              <a:t>】</a:t>
            </a:r>
          </a:p>
          <a:p>
            <a:endParaRPr lang="en-US" altLang="ja-JP" sz="1600" dirty="0">
              <a:latin typeface="+mn-ea"/>
            </a:endParaRPr>
          </a:p>
          <a:p>
            <a:r>
              <a:rPr lang="ja-JP" altLang="en-US" sz="1600" dirty="0">
                <a:solidFill>
                  <a:srgbClr val="0070C0"/>
                </a:solidFill>
                <a:latin typeface="+mn-ea"/>
              </a:rPr>
              <a:t> 　</a:t>
            </a:r>
            <a:r>
              <a:rPr lang="en-US" altLang="ja-JP" sz="1600" dirty="0">
                <a:solidFill>
                  <a:srgbClr val="0070C0"/>
                </a:solidFill>
                <a:latin typeface="+mn-ea"/>
              </a:rPr>
              <a:t>①</a:t>
            </a:r>
            <a:r>
              <a:rPr lang="ja-JP" altLang="en-US" sz="1600" dirty="0">
                <a:solidFill>
                  <a:srgbClr val="0070C0"/>
                </a:solidFill>
                <a:latin typeface="+mn-ea"/>
              </a:rPr>
              <a:t>実用化計画</a:t>
            </a:r>
            <a:endParaRPr lang="en-US" altLang="ja-JP" sz="1600" dirty="0">
              <a:solidFill>
                <a:srgbClr val="0070C0"/>
              </a:solidFill>
              <a:latin typeface="+mn-ea"/>
            </a:endParaRPr>
          </a:p>
          <a:p>
            <a:r>
              <a:rPr lang="ja-JP" altLang="en-US" sz="1600" dirty="0">
                <a:solidFill>
                  <a:srgbClr val="0070C0"/>
                </a:solidFill>
                <a:latin typeface="+mn-ea"/>
              </a:rPr>
              <a:t>　 　 補助事業終了後から実用化までの計画を、図表を用いて具体的に記載してください。</a:t>
            </a:r>
            <a:endParaRPr lang="en-US" altLang="ja-JP" sz="1600" dirty="0">
              <a:solidFill>
                <a:srgbClr val="0070C0"/>
              </a:solidFill>
              <a:latin typeface="+mn-ea"/>
            </a:endParaRPr>
          </a:p>
          <a:p>
            <a:r>
              <a:rPr lang="ja-JP" altLang="en-US" sz="1600" dirty="0">
                <a:solidFill>
                  <a:srgbClr val="0070C0"/>
                </a:solidFill>
                <a:latin typeface="+mn-ea"/>
              </a:rPr>
              <a:t>　　　なお、計画は補助事業終了後３年以内（令和</a:t>
            </a:r>
            <a:r>
              <a:rPr lang="en-US" altLang="ja-JP" sz="1600" dirty="0">
                <a:solidFill>
                  <a:srgbClr val="0070C0"/>
                </a:solidFill>
                <a:latin typeface="+mn-ea"/>
              </a:rPr>
              <a:t>12</a:t>
            </a:r>
            <a:r>
              <a:rPr lang="ja-JP" altLang="en-US" sz="1600" dirty="0">
                <a:solidFill>
                  <a:srgbClr val="0070C0"/>
                </a:solidFill>
                <a:latin typeface="+mn-ea"/>
              </a:rPr>
              <a:t>年３月</a:t>
            </a:r>
            <a:r>
              <a:rPr lang="en-US" altLang="ja-JP" sz="1600" dirty="0">
                <a:solidFill>
                  <a:srgbClr val="0070C0"/>
                </a:solidFill>
                <a:latin typeface="+mn-ea"/>
              </a:rPr>
              <a:t>31</a:t>
            </a:r>
            <a:r>
              <a:rPr lang="ja-JP" altLang="en-US" sz="1600" dirty="0">
                <a:solidFill>
                  <a:srgbClr val="0070C0"/>
                </a:solidFill>
                <a:latin typeface="+mn-ea"/>
              </a:rPr>
              <a:t>日まで）の実用化、</a:t>
            </a:r>
            <a:endParaRPr lang="en-US" altLang="ja-JP" sz="1600" dirty="0">
              <a:solidFill>
                <a:srgbClr val="0070C0"/>
              </a:solidFill>
              <a:latin typeface="+mn-ea"/>
            </a:endParaRPr>
          </a:p>
          <a:p>
            <a:r>
              <a:rPr lang="ja-JP" altLang="en-US" sz="1600" dirty="0">
                <a:solidFill>
                  <a:srgbClr val="0070C0"/>
                </a:solidFill>
                <a:latin typeface="+mn-ea"/>
              </a:rPr>
              <a:t>　　　かつ、福島県内での実装を見込んだものとしてください。</a:t>
            </a:r>
            <a:endParaRPr lang="en-US" altLang="ja-JP" sz="1600" dirty="0">
              <a:solidFill>
                <a:srgbClr val="0070C0"/>
              </a:solidFill>
              <a:latin typeface="+mn-ea"/>
            </a:endParaRPr>
          </a:p>
          <a:p>
            <a:r>
              <a:rPr lang="ja-JP" altLang="en-US" sz="1600" dirty="0">
                <a:solidFill>
                  <a:srgbClr val="0070C0"/>
                </a:solidFill>
                <a:latin typeface="+mn-ea"/>
              </a:rPr>
              <a:t>　　　また、補助事業終了後に、実用化に向けた資金をどのように調達していくか、その見通し</a:t>
            </a:r>
            <a:endParaRPr lang="en-US" altLang="ja-JP" sz="1600" dirty="0">
              <a:solidFill>
                <a:srgbClr val="0070C0"/>
              </a:solidFill>
              <a:latin typeface="+mn-ea"/>
            </a:endParaRPr>
          </a:p>
          <a:p>
            <a:r>
              <a:rPr lang="ja-JP" altLang="en-US" sz="1600" dirty="0">
                <a:solidFill>
                  <a:srgbClr val="0070C0"/>
                </a:solidFill>
                <a:latin typeface="+mn-ea"/>
              </a:rPr>
              <a:t>　　　についても併せて記載してください。</a:t>
            </a: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②販売戦略</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市場の分析、想定しているユーザー企業等の顧客、売上げの見込み、実用化後の</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販売戦略について具体的に記載してください。</a:t>
            </a:r>
            <a:endParaRPr lang="en-US" altLang="ja-JP" sz="1600" dirty="0">
              <a:solidFill>
                <a:srgbClr val="0070C0"/>
              </a:solidFill>
              <a:latin typeface="+mn-ea"/>
            </a:endParaRPr>
          </a:p>
          <a:p>
            <a:pPr marL="358775" indent="-358775"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r>
              <a:rPr lang="en-US" altLang="ja-JP" sz="1600" dirty="0">
                <a:solidFill>
                  <a:srgbClr val="0070C0"/>
                </a:solidFill>
                <a:latin typeface="+mn-ea"/>
              </a:rPr>
              <a:t>   ※</a:t>
            </a:r>
            <a:r>
              <a:rPr lang="ja-JP" altLang="en-US" sz="1600" dirty="0">
                <a:solidFill>
                  <a:srgbClr val="0070C0"/>
                </a:solidFill>
                <a:latin typeface="+mn-ea"/>
              </a:rPr>
              <a:t>本項目のスライドの枚数は、最大２枚までとしてください。</a:t>
            </a:r>
          </a:p>
          <a:p>
            <a:pPr eaLnBrk="1" fontAlgn="auto" hangingPunct="1">
              <a:spcBef>
                <a:spcPts val="0"/>
              </a:spcBef>
              <a:spcAft>
                <a:spcPts val="0"/>
              </a:spcAft>
              <a:defRPr/>
            </a:pPr>
            <a:endParaRPr lang="en-US" altLang="ja-JP" sz="1600" dirty="0">
              <a:solidFill>
                <a:srgbClr val="0070C0"/>
              </a:solidFill>
              <a:latin typeface="+mn-ea"/>
            </a:endParaRPr>
          </a:p>
        </p:txBody>
      </p:sp>
    </p:spTree>
    <p:extLst>
      <p:ext uri="{BB962C8B-B14F-4D97-AF65-F5344CB8AC3E}">
        <p14:creationId xmlns:p14="http://schemas.microsoft.com/office/powerpoint/2010/main" val="254403690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chemeClr val="accent3"/>
            </a:gs>
            <a:gs pos="50000">
              <a:schemeClr val="accent3"/>
            </a:gs>
            <a:gs pos="100000">
              <a:schemeClr val="accent3"/>
            </a:gs>
          </a:gsLst>
          <a:lin ang="0" scaled="1"/>
          <a:tileRect/>
        </a:gradFill>
        <a:ln>
          <a:noFill/>
        </a:ln>
      </a:spPr>
      <a:bodyPr anchor="ctr"/>
      <a:lstStyle>
        <a:defPPr algn="ctr" eaLnBrk="1" fontAlgn="auto" hangingPunct="1">
          <a:spcBef>
            <a:spcPts val="0"/>
          </a:spcBef>
          <a:spcAft>
            <a:spcPts val="0"/>
          </a:spcAft>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4791</TotalTime>
  <Words>1118</Words>
  <Application>Microsoft Office PowerPoint</Application>
  <PresentationFormat>A4 210 x 297 mm</PresentationFormat>
  <Paragraphs>217</Paragraphs>
  <Slides>11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11</vt:i4>
      </vt:variant>
    </vt:vector>
  </HeadingPairs>
  <TitlesOfParts>
    <vt:vector size="18" baseType="lpstr">
      <vt:lpstr>Meiryo UI</vt:lpstr>
      <vt:lpstr>ＭＳ Ｐゴシック</vt:lpstr>
      <vt:lpstr>メイリオ</vt:lpstr>
      <vt:lpstr>Arial</vt:lpstr>
      <vt:lpstr>Calibri</vt:lpstr>
      <vt:lpstr>Office ​​テーマ</vt:lpstr>
      <vt:lpstr>デザインの設定</vt:lpstr>
      <vt:lpstr>研究開発のテーマ</vt:lpstr>
      <vt:lpstr>申請企業概要</vt:lpstr>
      <vt:lpstr>研究開発の要旨①</vt:lpstr>
      <vt:lpstr>研究開発の要旨②</vt:lpstr>
      <vt:lpstr>研究開発目標</vt:lpstr>
      <vt:lpstr>解決すべき課題</vt:lpstr>
      <vt:lpstr>研究開発内容の革新性・優位性</vt:lpstr>
      <vt:lpstr>経営的基礎力</vt:lpstr>
      <vt:lpstr>実用化までの計画</vt:lpstr>
      <vt:lpstr>実用化による地域への貢献</vt:lpstr>
      <vt:lpstr>その他評価項目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補助事業の名称</dc:title>
  <dc:creator>大友 浩人</dc:creator>
  <cp:lastModifiedBy>佐竹 俊紀</cp:lastModifiedBy>
  <cp:revision>62</cp:revision>
  <cp:lastPrinted>2024-02-27T10:48:10Z</cp:lastPrinted>
  <dcterms:modified xsi:type="dcterms:W3CDTF">2026-03-23T09:32:59Z</dcterms:modified>
</cp:coreProperties>
</file>