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1" r:id="rId1"/>
    <p:sldMasterId id="2147483753" r:id="rId2"/>
  </p:sldMasterIdLst>
  <p:notesMasterIdLst>
    <p:notesMasterId r:id="rId6"/>
  </p:notesMasterIdLst>
  <p:handoutMasterIdLst>
    <p:handoutMasterId r:id="rId7"/>
  </p:handoutMasterIdLst>
  <p:sldIdLst>
    <p:sldId id="676" r:id="rId3"/>
    <p:sldId id="689" r:id="rId4"/>
    <p:sldId id="686" r:id="rId5"/>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6pPr>
    <a:lvl7pPr marL="27432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7pPr>
    <a:lvl8pPr marL="32004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8pPr>
    <a:lvl9pPr marL="36576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9pPr>
  </p:defaultTextStyle>
  <p:extLst>
    <p:ext uri="{EFAFB233-063F-42B5-8137-9DF3F51BA10A}">
      <p15:sldGuideLst xmlns:p15="http://schemas.microsoft.com/office/powerpoint/2012/main">
        <p15:guide id="1" orient="horz" userDrawn="1">
          <p15:clr>
            <a:srgbClr val="A4A3A4"/>
          </p15:clr>
        </p15:guide>
        <p15:guide id="2" pos="3120">
          <p15:clr>
            <a:srgbClr val="A4A3A4"/>
          </p15:clr>
        </p15:guide>
      </p15:sldGuideLst>
    </p:ext>
    <p:ext uri="{2D200454-40CA-4A62-9FC3-DE9A4176ACB9}">
      <p15:notesGuideLst xmlns:p15="http://schemas.microsoft.com/office/powerpoint/2012/main">
        <p15:guide id="1" orient="horz" pos="3018" userDrawn="1">
          <p15:clr>
            <a:srgbClr val="A4A3A4"/>
          </p15:clr>
        </p15:guide>
        <p15:guide id="2" pos="2035" userDrawn="1">
          <p15:clr>
            <a:srgbClr val="A4A3A4"/>
          </p15:clr>
        </p15:guide>
        <p15:guide id="3" orient="horz" pos="3131" userDrawn="1">
          <p15:clr>
            <a:srgbClr val="A4A3A4"/>
          </p15:clr>
        </p15:guide>
        <p15:guide id="4"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662" autoAdjust="0"/>
    <p:restoredTop sz="99101" autoAdjust="0"/>
  </p:normalViewPr>
  <p:slideViewPr>
    <p:cSldViewPr>
      <p:cViewPr varScale="1">
        <p:scale>
          <a:sx n="90" d="100"/>
          <a:sy n="90" d="100"/>
        </p:scale>
        <p:origin x="283" y="72"/>
      </p:cViewPr>
      <p:guideLst>
        <p:guide orient="horz"/>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1290"/>
    </p:cViewPr>
  </p:sorterViewPr>
  <p:notesViewPr>
    <p:cSldViewPr>
      <p:cViewPr>
        <p:scale>
          <a:sx n="90" d="100"/>
          <a:sy n="90" d="100"/>
        </p:scale>
        <p:origin x="-2064" y="-72"/>
      </p:cViewPr>
      <p:guideLst>
        <p:guide orient="horz" pos="3018"/>
        <p:guide pos="2035"/>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handoutMaster" Target="handoutMasters/handout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50375" cy="497367"/>
          </a:xfrm>
          <a:prstGeom prst="rect">
            <a:avLst/>
          </a:prstGeom>
        </p:spPr>
        <p:txBody>
          <a:bodyPr vert="horz" lIns="92224" tIns="46113" rIns="92224" bIns="46113"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sz="quarter" idx="1"/>
          </p:nvPr>
        </p:nvSpPr>
        <p:spPr>
          <a:xfrm>
            <a:off x="3855221" y="3"/>
            <a:ext cx="2950374" cy="497367"/>
          </a:xfrm>
          <a:prstGeom prst="rect">
            <a:avLst/>
          </a:prstGeom>
        </p:spPr>
        <p:txBody>
          <a:bodyPr vert="horz" lIns="92224" tIns="46113" rIns="92224" bIns="46113"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p>
        </p:txBody>
      </p:sp>
      <p:sp>
        <p:nvSpPr>
          <p:cNvPr id="4" name="フッター プレースホルダー 3"/>
          <p:cNvSpPr>
            <a:spLocks noGrp="1"/>
          </p:cNvSpPr>
          <p:nvPr>
            <p:ph type="ftr" sz="quarter" idx="2"/>
          </p:nvPr>
        </p:nvSpPr>
        <p:spPr>
          <a:xfrm>
            <a:off x="2" y="9440372"/>
            <a:ext cx="2950375" cy="497366"/>
          </a:xfrm>
          <a:prstGeom prst="rect">
            <a:avLst/>
          </a:prstGeom>
        </p:spPr>
        <p:txBody>
          <a:bodyPr vert="horz" lIns="92224" tIns="46113" rIns="92224" bIns="46113"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5" name="スライド番号プレースホルダー 4"/>
          <p:cNvSpPr>
            <a:spLocks noGrp="1"/>
          </p:cNvSpPr>
          <p:nvPr>
            <p:ph type="sldNum" sz="quarter" idx="3"/>
          </p:nvPr>
        </p:nvSpPr>
        <p:spPr>
          <a:xfrm>
            <a:off x="3855221" y="9440372"/>
            <a:ext cx="2950374" cy="497366"/>
          </a:xfrm>
          <a:prstGeom prst="rect">
            <a:avLst/>
          </a:prstGeom>
        </p:spPr>
        <p:txBody>
          <a:bodyPr vert="horz" lIns="92224" tIns="46113" rIns="92224" bIns="46113" rtlCol="0" anchor="b"/>
          <a:lstStyle>
            <a:lvl1pPr algn="r" eaLnBrk="1" fontAlgn="auto" hangingPunct="1">
              <a:spcBef>
                <a:spcPts val="0"/>
              </a:spcBef>
              <a:spcAft>
                <a:spcPts val="0"/>
              </a:spcAft>
              <a:defRPr sz="1300">
                <a:latin typeface="+mn-lt"/>
                <a:ea typeface="+mn-ea"/>
              </a:defRPr>
            </a:lvl1pPr>
          </a:lstStyle>
          <a:p>
            <a:pPr>
              <a:defRPr/>
            </a:pPr>
            <a:fld id="{1EC4FBD0-7633-4554-A01D-57EBE408A745}" type="slidenum">
              <a:rPr lang="ja-JP" altLang="en-US"/>
              <a:pPr>
                <a:defRPr/>
              </a:pPr>
              <a:t>‹#›</a:t>
            </a:fld>
            <a:endParaRPr lang="ja-JP" altLang="en-US" dirty="0"/>
          </a:p>
        </p:txBody>
      </p:sp>
    </p:spTree>
    <p:extLst>
      <p:ext uri="{BB962C8B-B14F-4D97-AF65-F5344CB8AC3E}">
        <p14:creationId xmlns:p14="http://schemas.microsoft.com/office/powerpoint/2010/main" val="26795072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50375" cy="497367"/>
          </a:xfrm>
          <a:prstGeom prst="rect">
            <a:avLst/>
          </a:prstGeom>
        </p:spPr>
        <p:txBody>
          <a:bodyPr vert="horz" lIns="92224" tIns="46113" rIns="92224" bIns="46113"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idx="1"/>
          </p:nvPr>
        </p:nvSpPr>
        <p:spPr>
          <a:xfrm>
            <a:off x="3855221" y="3"/>
            <a:ext cx="2950374" cy="497367"/>
          </a:xfrm>
          <a:prstGeom prst="rect">
            <a:avLst/>
          </a:prstGeom>
        </p:spPr>
        <p:txBody>
          <a:bodyPr vert="horz" lIns="92224" tIns="46113" rIns="92224" bIns="46113"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endParaRPr lang="en-US" altLang="ja-JP" dirty="0"/>
          </a:p>
        </p:txBody>
      </p:sp>
      <p:sp>
        <p:nvSpPr>
          <p:cNvPr id="4" name="スライド イメージ プレースホルダー 3"/>
          <p:cNvSpPr>
            <a:spLocks noGrp="1" noRot="1" noChangeAspect="1"/>
          </p:cNvSpPr>
          <p:nvPr>
            <p:ph type="sldImg" idx="2"/>
          </p:nvPr>
        </p:nvSpPr>
        <p:spPr>
          <a:xfrm>
            <a:off x="711200" y="744538"/>
            <a:ext cx="5384800" cy="3729037"/>
          </a:xfrm>
          <a:prstGeom prst="rect">
            <a:avLst/>
          </a:prstGeom>
          <a:noFill/>
          <a:ln w="12700">
            <a:solidFill>
              <a:prstClr val="black"/>
            </a:solidFill>
          </a:ln>
        </p:spPr>
        <p:txBody>
          <a:bodyPr vert="horz" lIns="92224" tIns="46113" rIns="92224" bIns="46113" rtlCol="0" anchor="ctr"/>
          <a:lstStyle/>
          <a:p>
            <a:pPr lvl="0"/>
            <a:endParaRPr lang="ja-JP" altLang="en-US" noProof="0" dirty="0"/>
          </a:p>
        </p:txBody>
      </p:sp>
      <p:sp>
        <p:nvSpPr>
          <p:cNvPr id="5" name="ノート プレースホルダー 4"/>
          <p:cNvSpPr>
            <a:spLocks noGrp="1"/>
          </p:cNvSpPr>
          <p:nvPr>
            <p:ph type="body" sz="quarter" idx="3"/>
          </p:nvPr>
        </p:nvSpPr>
        <p:spPr>
          <a:xfrm>
            <a:off x="680239" y="4720986"/>
            <a:ext cx="5446723" cy="4473102"/>
          </a:xfrm>
          <a:prstGeom prst="rect">
            <a:avLst/>
          </a:prstGeom>
        </p:spPr>
        <p:txBody>
          <a:bodyPr vert="horz" lIns="92224" tIns="46113" rIns="92224" bIns="46113"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2" y="9440372"/>
            <a:ext cx="2950375" cy="497366"/>
          </a:xfrm>
          <a:prstGeom prst="rect">
            <a:avLst/>
          </a:prstGeom>
        </p:spPr>
        <p:txBody>
          <a:bodyPr vert="horz" lIns="92224" tIns="46113" rIns="92224" bIns="46113"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24" tIns="46113" rIns="92224" bIns="46113" rtlCol="0" anchor="b"/>
          <a:lstStyle>
            <a:lvl1pPr algn="r" eaLnBrk="1" fontAlgn="auto" hangingPunct="1">
              <a:spcBef>
                <a:spcPts val="0"/>
              </a:spcBef>
              <a:spcAft>
                <a:spcPts val="0"/>
              </a:spcAft>
              <a:defRPr sz="1300">
                <a:latin typeface="+mn-lt"/>
                <a:ea typeface="+mn-ea"/>
              </a:defRPr>
            </a:lvl1pPr>
          </a:lstStyle>
          <a:p>
            <a:pPr>
              <a:defRPr/>
            </a:pPr>
            <a:fld id="{9AE3D2EF-E1DA-43A1-AAB5-1C750E1C4922}" type="slidenum">
              <a:rPr lang="ja-JP" altLang="en-US"/>
              <a:pPr>
                <a:defRPr/>
              </a:pPr>
              <a:t>‹#›</a:t>
            </a:fld>
            <a:endParaRPr lang="ja-JP" altLang="en-US" dirty="0"/>
          </a:p>
        </p:txBody>
      </p:sp>
    </p:spTree>
    <p:extLst>
      <p:ext uri="{BB962C8B-B14F-4D97-AF65-F5344CB8AC3E}">
        <p14:creationId xmlns:p14="http://schemas.microsoft.com/office/powerpoint/2010/main" val="69292799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t>●事業計画策定の策定</a:t>
            </a:r>
          </a:p>
        </p:txBody>
      </p:sp>
    </p:spTree>
    <p:extLst>
      <p:ext uri="{BB962C8B-B14F-4D97-AF65-F5344CB8AC3E}">
        <p14:creationId xmlns:p14="http://schemas.microsoft.com/office/powerpoint/2010/main" val="1068808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565" y="1052736"/>
            <a:ext cx="8420100" cy="1470025"/>
          </a:xfrm>
          <a:prstGeom prst="rect">
            <a:avLst/>
          </a:prstGeom>
        </p:spPr>
        <p:txBody>
          <a:bodyPr/>
          <a:lstStyle>
            <a:lvl1pPr>
              <a:defRPr>
                <a:latin typeface="メイリオ" panose="020B0604030504040204" pitchFamily="50" charset="-128"/>
                <a:ea typeface="メイリオ" panose="020B0604030504040204" pitchFamily="50" charset="-128"/>
              </a:defRPr>
            </a:lvl1pPr>
          </a:lstStyle>
          <a:p>
            <a:r>
              <a:rPr lang="ja-JP" altLang="en-US"/>
              <a:t>マスター タイトルの書式設定</a:t>
            </a:r>
          </a:p>
        </p:txBody>
      </p:sp>
      <p:sp>
        <p:nvSpPr>
          <p:cNvPr id="7" name="正方形/長方形 6"/>
          <p:cNvSpPr/>
          <p:nvPr userDrawn="1"/>
        </p:nvSpPr>
        <p:spPr>
          <a:xfrm>
            <a:off x="9202" y="2303161"/>
            <a:ext cx="9912350" cy="45719"/>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Tree>
    <p:extLst>
      <p:ext uri="{BB962C8B-B14F-4D97-AF65-F5344CB8AC3E}">
        <p14:creationId xmlns:p14="http://schemas.microsoft.com/office/powerpoint/2010/main" val="53177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4285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99535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643500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146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正方形/長方形 3"/>
          <p:cNvSpPr/>
          <p:nvPr userDrawn="1"/>
        </p:nvSpPr>
        <p:spPr>
          <a:xfrm>
            <a:off x="-6350" y="539750"/>
            <a:ext cx="9912350" cy="7143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 name="タイトル 1"/>
          <p:cNvSpPr>
            <a:spLocks noGrp="1"/>
          </p:cNvSpPr>
          <p:nvPr>
            <p:ph type="title"/>
          </p:nvPr>
        </p:nvSpPr>
        <p:spPr>
          <a:xfrm>
            <a:off x="128464" y="39688"/>
            <a:ext cx="8915400" cy="500062"/>
          </a:xfrm>
          <a:prstGeom prst="rect">
            <a:avLst/>
          </a:prstGeom>
        </p:spPr>
        <p:txBody>
          <a:bodyPr/>
          <a:lstStyle>
            <a:lvl1pPr algn="l">
              <a:defRPr sz="1800">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7" name="スライド番号プレースホルダー 5"/>
          <p:cNvSpPr>
            <a:spLocks noGrp="1"/>
          </p:cNvSpPr>
          <p:nvPr>
            <p:ph type="sldNum" sz="quarter" idx="12"/>
          </p:nvPr>
        </p:nvSpPr>
        <p:spPr>
          <a:xfrm>
            <a:off x="8337376" y="6488697"/>
            <a:ext cx="1043563" cy="365125"/>
          </a:xfrm>
          <a:prstGeom prst="rect">
            <a:avLst/>
          </a:prstGeom>
        </p:spPr>
        <p:txBody>
          <a:bodyPr/>
          <a:lstStyle>
            <a:lvl1pPr algn="r" eaLnBrk="1" fontAlgn="auto" hangingPunct="1">
              <a:spcBef>
                <a:spcPts val="0"/>
              </a:spcBef>
              <a:spcAft>
                <a:spcPts val="0"/>
              </a:spcAft>
              <a:defRPr>
                <a:solidFill>
                  <a:prstClr val="black">
                    <a:tint val="75000"/>
                  </a:prstClr>
                </a:solidFill>
                <a:latin typeface="メイリオ" panose="020B0604030504040204" pitchFamily="50" charset="-128"/>
                <a:ea typeface="メイリオ" panose="020B0604030504040204" pitchFamily="50" charset="-128"/>
              </a:defRPr>
            </a:lvl1pPr>
          </a:lstStyle>
          <a:p>
            <a:pPr>
              <a:defRPr/>
            </a:pPr>
            <a:fld id="{CA8D4A6D-85F2-41B7-A27E-54BD60322951}" type="slidenum">
              <a:rPr lang="ja-JP" altLang="en-US" smtClean="0"/>
              <a:pPr>
                <a:defRPr/>
              </a:pPr>
              <a:t>‹#›</a:t>
            </a:fld>
            <a:endParaRPr lang="ja-JP" altLang="en-US" dirty="0"/>
          </a:p>
        </p:txBody>
      </p:sp>
    </p:spTree>
    <p:extLst>
      <p:ext uri="{BB962C8B-B14F-4D97-AF65-F5344CB8AC3E}">
        <p14:creationId xmlns:p14="http://schemas.microsoft.com/office/powerpoint/2010/main" val="429229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5797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3259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972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646150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48551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977128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130A507-E35D-440C-89A6-617C22B0E07C}" type="datetimeFigureOut">
              <a:rPr kumimoji="1" lang="ja-JP" altLang="en-US" smtClean="0"/>
              <a:pPr/>
              <a:t>2026/2/3</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9438852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1" r:id="rId1"/>
    <p:sldLayoutId id="2147483752" r:id="rId2"/>
  </p:sldLayoutIdLst>
  <p:hf hdr="0" ftr="0" dt="0"/>
  <p:txStyles>
    <p:titleStyle>
      <a:lvl1pPr algn="ctr" rtl="0" eaLnBrk="0" fontAlgn="base" hangingPunct="0">
        <a:spcBef>
          <a:spcPct val="0"/>
        </a:spcBef>
        <a:spcAft>
          <a:spcPct val="0"/>
        </a:spcAft>
        <a:defRPr kumimoji="1" sz="4400" kern="1200">
          <a:solidFill>
            <a:schemeClr val="tx1"/>
          </a:solidFill>
          <a:latin typeface="メイリオ" panose="020B0604030504040204" pitchFamily="50" charset="-128"/>
          <a:ea typeface="メイリオ" panose="020B0604030504040204" pitchFamily="50" charset="-128"/>
          <a:cs typeface="+mj-cs"/>
        </a:defRPr>
      </a:lvl1pPr>
      <a:lvl2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2pPr>
      <a:lvl3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3pPr>
      <a:lvl4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4pPr>
      <a:lvl5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5pPr>
      <a:lvl6pPr marL="4572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6pPr>
      <a:lvl7pPr marL="9144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7pPr>
      <a:lvl8pPr marL="13716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8pPr>
      <a:lvl9pPr marL="18288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0A507-E35D-440C-89A6-617C22B0E07C}" type="datetimeFigureOut">
              <a:rPr kumimoji="1" lang="ja-JP" altLang="en-US" smtClean="0"/>
              <a:pPr/>
              <a:t>2026/2/3</a:t>
            </a:fld>
            <a:endParaRPr kumimoji="1" lang="ja-JP" altLang="en-US" dirty="0"/>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32574762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nvGraphicFramePr>
        <p:xfrm>
          <a:off x="1424508" y="3035452"/>
          <a:ext cx="7200900" cy="609572"/>
        </p:xfrm>
        <a:graphic>
          <a:graphicData uri="http://schemas.openxmlformats.org/drawingml/2006/table">
            <a:tbl>
              <a:tblPr firstRow="1" bandRow="1">
                <a:tableStyleId>{5C22544A-7EE6-4342-B048-85BDC9FD1C3A}</a:tableStyleId>
              </a:tblPr>
              <a:tblGrid>
                <a:gridCol w="432054">
                  <a:extLst>
                    <a:ext uri="{9D8B030D-6E8A-4147-A177-3AD203B41FA5}">
                      <a16:colId xmlns:a16="http://schemas.microsoft.com/office/drawing/2014/main" val="20000"/>
                    </a:ext>
                  </a:extLst>
                </a:gridCol>
                <a:gridCol w="1656207">
                  <a:extLst>
                    <a:ext uri="{9D8B030D-6E8A-4147-A177-3AD203B41FA5}">
                      <a16:colId xmlns:a16="http://schemas.microsoft.com/office/drawing/2014/main" val="20001"/>
                    </a:ext>
                  </a:extLst>
                </a:gridCol>
                <a:gridCol w="5112639">
                  <a:extLst>
                    <a:ext uri="{9D8B030D-6E8A-4147-A177-3AD203B41FA5}">
                      <a16:colId xmlns:a16="http://schemas.microsoft.com/office/drawing/2014/main" val="20002"/>
                    </a:ext>
                  </a:extLst>
                </a:gridCol>
              </a:tblGrid>
              <a:tr h="304773">
                <a:tc>
                  <a:txBody>
                    <a:bodyPr/>
                    <a:lstStyle/>
                    <a:p>
                      <a:pPr algn="ctr"/>
                      <a:r>
                        <a:rPr kumimoji="1" lang="ja-JP" altLang="en-US" sz="1400" b="0" dirty="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n-ea"/>
                          <a:ea typeface="+mn-ea"/>
                        </a:rPr>
                        <a:t>代表提案者</a:t>
                      </a:r>
                      <a:endParaRPr kumimoji="1"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rgbClr val="0070C0"/>
                          </a:solidFill>
                          <a:latin typeface="+mn-ea"/>
                          <a:ea typeface="+mn-ea"/>
                        </a:rPr>
                        <a:t>○○○</a:t>
                      </a:r>
                      <a:endParaRPr kumimoji="1" lang="en-US" altLang="ja-JP" sz="1400" b="0" dirty="0">
                        <a:solidFill>
                          <a:srgbClr val="0070C0"/>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04773">
                <a:tc>
                  <a:txBody>
                    <a:bodyPr/>
                    <a:lstStyle/>
                    <a:p>
                      <a:pPr algn="ctr"/>
                      <a:r>
                        <a:rPr kumimoji="1" lang="ja-JP" altLang="en-US" sz="1400" b="0" dirty="0">
                          <a:solidFill>
                            <a:schemeClr val="tx1"/>
                          </a:solidFill>
                          <a:latin typeface="+mn-ea"/>
                          <a:ea typeface="+mn-ea"/>
                        </a:rPr>
                        <a:t>◎</a:t>
                      </a: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chemeClr val="tx1"/>
                          </a:solidFill>
                          <a:latin typeface="+mn-ea"/>
                          <a:ea typeface="+mn-ea"/>
                        </a:rPr>
                        <a:t>共同提案者</a:t>
                      </a:r>
                      <a:endParaRPr lang="en-US" altLang="ja-JP" sz="1400" b="0" dirty="0">
                        <a:solidFill>
                          <a:schemeClr val="tx1"/>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0" dirty="0">
                          <a:solidFill>
                            <a:srgbClr val="0070C0"/>
                          </a:solidFill>
                          <a:latin typeface="+mn-ea"/>
                          <a:ea typeface="+mn-ea"/>
                        </a:rPr>
                        <a:t>△△△</a:t>
                      </a:r>
                      <a:endParaRPr lang="en-US" altLang="ja-JP" sz="1400" b="0" dirty="0">
                        <a:solidFill>
                          <a:srgbClr val="0070C0"/>
                        </a:solidFill>
                        <a:latin typeface="+mn-ea"/>
                        <a:ea typeface="+mn-ea"/>
                      </a:endParaRPr>
                    </a:p>
                  </a:txBody>
                  <a:tcPr marL="91441" marR="9144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3" name="タイトル 2"/>
          <p:cNvSpPr>
            <a:spLocks noGrp="1"/>
          </p:cNvSpPr>
          <p:nvPr>
            <p:ph type="ctrTitle"/>
          </p:nvPr>
        </p:nvSpPr>
        <p:spPr>
          <a:xfrm>
            <a:off x="742950" y="1514494"/>
            <a:ext cx="8420100" cy="834386"/>
          </a:xfrm>
        </p:spPr>
        <p:txBody>
          <a:bodyPr/>
          <a:lstStyle/>
          <a:p>
            <a:r>
              <a:rPr kumimoji="1" lang="ja-JP" altLang="en-US" b="1" dirty="0">
                <a:latin typeface="+mn-ea"/>
                <a:ea typeface="+mn-ea"/>
              </a:rPr>
              <a:t>補助事業の名称</a:t>
            </a:r>
          </a:p>
        </p:txBody>
      </p:sp>
      <p:sp>
        <p:nvSpPr>
          <p:cNvPr id="2" name="テキスト ボックス 1"/>
          <p:cNvSpPr txBox="1"/>
          <p:nvPr/>
        </p:nvSpPr>
        <p:spPr>
          <a:xfrm>
            <a:off x="3044788" y="2411596"/>
            <a:ext cx="3816424" cy="369332"/>
          </a:xfrm>
          <a:prstGeom prst="rect">
            <a:avLst/>
          </a:prstGeom>
          <a:noFill/>
        </p:spPr>
        <p:txBody>
          <a:bodyPr wrap="square" rtlCol="0">
            <a:spAutoFit/>
          </a:bodyPr>
          <a:lstStyle/>
          <a:p>
            <a:pPr algn="ctr"/>
            <a:r>
              <a:rPr kumimoji="1" lang="ja-JP" altLang="en-US" dirty="0"/>
              <a:t>提案日：令和８年</a:t>
            </a:r>
            <a:r>
              <a:rPr kumimoji="1" lang="ja-JP" altLang="en-US" dirty="0">
                <a:solidFill>
                  <a:srgbClr val="0070C0"/>
                </a:solidFill>
              </a:rPr>
              <a:t>○○</a:t>
            </a:r>
            <a:r>
              <a:rPr kumimoji="1" lang="ja-JP" altLang="en-US" dirty="0"/>
              <a:t>月</a:t>
            </a:r>
            <a:r>
              <a:rPr kumimoji="1" lang="ja-JP" altLang="en-US" dirty="0">
                <a:solidFill>
                  <a:srgbClr val="0070C0"/>
                </a:solidFill>
              </a:rPr>
              <a:t>○○</a:t>
            </a:r>
            <a:r>
              <a:rPr kumimoji="1" lang="ja-JP" altLang="en-US" dirty="0"/>
              <a:t>日</a:t>
            </a:r>
          </a:p>
        </p:txBody>
      </p:sp>
      <p:sp>
        <p:nvSpPr>
          <p:cNvPr id="4" name="テキスト ボックス 3"/>
          <p:cNvSpPr txBox="1"/>
          <p:nvPr/>
        </p:nvSpPr>
        <p:spPr>
          <a:xfrm>
            <a:off x="56456" y="14556"/>
            <a:ext cx="3384376" cy="307777"/>
          </a:xfrm>
          <a:prstGeom prst="rect">
            <a:avLst/>
          </a:prstGeom>
          <a:noFill/>
        </p:spPr>
        <p:txBody>
          <a:bodyPr wrap="square" rtlCol="0">
            <a:spAutoFit/>
          </a:bodyPr>
          <a:lstStyle/>
          <a:p>
            <a:r>
              <a:rPr lang="ja-JP" altLang="en-US" sz="1400" dirty="0"/>
              <a:t>様式第１－１号　　</a:t>
            </a:r>
            <a:r>
              <a:rPr lang="en-US" altLang="ja-JP" sz="1400" dirty="0"/>
              <a:t>【</a:t>
            </a:r>
            <a:r>
              <a:rPr lang="ja-JP" altLang="en-US" sz="1400" dirty="0"/>
              <a:t>事業化可能性調査</a:t>
            </a:r>
            <a:r>
              <a:rPr lang="en-US" altLang="ja-JP" sz="1400" dirty="0"/>
              <a:t>】</a:t>
            </a:r>
            <a:endParaRPr kumimoji="1" lang="ja-JP" altLang="en-US" sz="1400" dirty="0"/>
          </a:p>
        </p:txBody>
      </p:sp>
      <p:graphicFrame>
        <p:nvGraphicFramePr>
          <p:cNvPr id="9" name="表 8"/>
          <p:cNvGraphicFramePr>
            <a:graphicFrameLocks noGrp="1"/>
          </p:cNvGraphicFramePr>
          <p:nvPr/>
        </p:nvGraphicFramePr>
        <p:xfrm>
          <a:off x="5961112" y="44624"/>
          <a:ext cx="3888432" cy="30480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tblGrid>
              <a:tr h="2340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ln>
                            <a:solidFill>
                              <a:schemeClr val="bg1">
                                <a:lumMod val="50000"/>
                              </a:schemeClr>
                            </a:solidFill>
                          </a:ln>
                          <a:solidFill>
                            <a:schemeClr val="tx1"/>
                          </a:solidFill>
                          <a:latin typeface="+mn-ea"/>
                          <a:ea typeface="+mn-ea"/>
                        </a:rPr>
                        <a:t>補助金交付提案額</a:t>
                      </a:r>
                      <a:endParaRPr kumimoji="1" lang="en-US" altLang="ja-JP" sz="1400" b="0" dirty="0">
                        <a:ln>
                          <a:solidFill>
                            <a:schemeClr val="bg1">
                              <a:lumMod val="50000"/>
                            </a:schemeClr>
                          </a:solidFill>
                        </a:ln>
                        <a:solidFill>
                          <a:schemeClr val="tx1"/>
                        </a:solidFill>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400" b="0" dirty="0">
                          <a:ln>
                            <a:solidFill>
                              <a:schemeClr val="bg1">
                                <a:lumMod val="50000"/>
                              </a:schemeClr>
                            </a:solidFill>
                          </a:ln>
                          <a:solidFill>
                            <a:schemeClr val="tx1"/>
                          </a:solidFill>
                          <a:latin typeface="+mn-ea"/>
                          <a:ea typeface="+mn-ea"/>
                        </a:rPr>
                        <a:t>000,000,000</a:t>
                      </a:r>
                      <a:r>
                        <a:rPr kumimoji="1" lang="ja-JP" altLang="en-US" sz="1400" b="0" dirty="0">
                          <a:ln>
                            <a:solidFill>
                              <a:schemeClr val="bg1">
                                <a:lumMod val="50000"/>
                              </a:schemeClr>
                            </a:solidFill>
                          </a:ln>
                          <a:solidFill>
                            <a:schemeClr val="tx1"/>
                          </a:solidFill>
                          <a:latin typeface="+mn-ea"/>
                          <a:ea typeface="+mn-ea"/>
                        </a:rPr>
                        <a:t>円</a:t>
                      </a:r>
                      <a:endParaRPr kumimoji="1" lang="en-US" altLang="ja-JP" sz="1400" b="0" dirty="0">
                        <a:ln>
                          <a:solidFill>
                            <a:schemeClr val="bg1">
                              <a:lumMod val="50000"/>
                            </a:schemeClr>
                          </a:solidFill>
                        </a:ln>
                        <a:solidFill>
                          <a:schemeClr val="tx1"/>
                        </a:solidFill>
                        <a:latin typeface="+mn-ea"/>
                        <a:ea typeface="+mn-ea"/>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10" name="角丸四角形吹き出し 9"/>
          <p:cNvSpPr/>
          <p:nvPr/>
        </p:nvSpPr>
        <p:spPr>
          <a:xfrm>
            <a:off x="7689304" y="980728"/>
            <a:ext cx="1800200" cy="612648"/>
          </a:xfrm>
          <a:prstGeom prst="wedgeRoundRectCallout">
            <a:avLst>
              <a:gd name="adj1" fmla="val -92795"/>
              <a:gd name="adj2" fmla="val 80870"/>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ja-JP" altLang="en-US" sz="1400" dirty="0">
                <a:solidFill>
                  <a:srgbClr val="0070C0"/>
                </a:solidFill>
              </a:rPr>
              <a:t>補助事業の名称を記入してください。</a:t>
            </a:r>
            <a:endParaRPr kumimoji="1" lang="ja-JP" altLang="en-US" sz="1400" dirty="0">
              <a:solidFill>
                <a:srgbClr val="0070C0"/>
              </a:solidFill>
            </a:endParaRPr>
          </a:p>
        </p:txBody>
      </p:sp>
      <p:sp>
        <p:nvSpPr>
          <p:cNvPr id="13" name="テキスト ボックス 12"/>
          <p:cNvSpPr txBox="1"/>
          <p:nvPr/>
        </p:nvSpPr>
        <p:spPr>
          <a:xfrm>
            <a:off x="68144" y="4221088"/>
            <a:ext cx="9756000" cy="2376000"/>
          </a:xfrm>
          <a:prstGeom prst="rect">
            <a:avLst/>
          </a:prstGeom>
          <a:solidFill>
            <a:schemeClr val="accent5">
              <a:lumMod val="20000"/>
              <a:lumOff val="80000"/>
            </a:schemeClr>
          </a:solidFill>
          <a:ln w="3175">
            <a:solidFill>
              <a:schemeClr val="tx1"/>
            </a:solidFill>
            <a:prstDash val="sysDash"/>
          </a:ln>
          <a:effectLst/>
        </p:spPr>
        <p:txBody>
          <a:bodyPr wrap="square" rtlCol="0" anchor="ctr">
            <a:noAutofit/>
          </a:bodyPr>
          <a:lstStyle/>
          <a:p>
            <a:r>
              <a:rPr lang="en-US" altLang="ja-JP" b="1" dirty="0">
                <a:solidFill>
                  <a:srgbClr val="0070C0"/>
                </a:solidFill>
                <a:latin typeface="+mn-ea"/>
              </a:rPr>
              <a:t>【</a:t>
            </a:r>
            <a:r>
              <a:rPr lang="ja-JP" altLang="en-US" b="1" dirty="0">
                <a:solidFill>
                  <a:srgbClr val="0070C0"/>
                </a:solidFill>
                <a:latin typeface="+mn-ea"/>
              </a:rPr>
              <a:t>本資料作成上の注意（共通）</a:t>
            </a:r>
            <a:r>
              <a:rPr lang="en-US" altLang="ja-JP" b="1" dirty="0">
                <a:solidFill>
                  <a:srgbClr val="0070C0"/>
                </a:solidFill>
                <a:latin typeface="+mn-ea"/>
              </a:rPr>
              <a:t>】</a:t>
            </a:r>
          </a:p>
          <a:p>
            <a:r>
              <a:rPr lang="ja-JP" altLang="en-US" sz="1600" dirty="0">
                <a:solidFill>
                  <a:srgbClr val="0070C0"/>
                </a:solidFill>
                <a:latin typeface="+mn-ea"/>
              </a:rPr>
              <a:t>・　本資料は審査委員が申請内容の審査を実施するための重要な資料となりますので、各注意事項を熟読のうえ作成してください。</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文字の大きさは</a:t>
            </a:r>
            <a:r>
              <a:rPr lang="en-US" altLang="ja-JP" sz="1600" dirty="0">
                <a:solidFill>
                  <a:srgbClr val="0070C0"/>
                </a:solidFill>
                <a:latin typeface="+mn-ea"/>
              </a:rPr>
              <a:t>14pt</a:t>
            </a:r>
            <a:r>
              <a:rPr lang="ja-JP" altLang="en-US" sz="1600" dirty="0">
                <a:solidFill>
                  <a:srgbClr val="0070C0"/>
                </a:solidFill>
                <a:latin typeface="+mn-ea"/>
              </a:rPr>
              <a:t>以上とすること。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既定のフォントを使用すること。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各項目の枚数については、各ページ右上部に指定された上限に収まる形で記載を行うこと。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図表（写真、パース、位置図、体制図、グラフ、線表等）などを用い、ヴィジュアルに表現すること。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説明は、可能な限り具体的・定量的にすること。</a:t>
            </a:r>
            <a:endParaRPr lang="en-US" altLang="ja-JP" sz="1600" dirty="0">
              <a:solidFill>
                <a:srgbClr val="0070C0"/>
              </a:solidFill>
              <a:latin typeface="+mn-ea"/>
            </a:endParaRPr>
          </a:p>
          <a:p>
            <a:pPr marL="539750" indent="-357188">
              <a:buFont typeface="+mj-ea"/>
              <a:buAutoNum type="circleNumDbPlain"/>
            </a:pPr>
            <a:r>
              <a:rPr lang="ja-JP" altLang="en-US" sz="1600" dirty="0">
                <a:solidFill>
                  <a:srgbClr val="0070C0"/>
                </a:solidFill>
                <a:latin typeface="+mn-ea"/>
              </a:rPr>
              <a:t>枠線については、適宜変更を行い、行の追加等を行うこと。</a:t>
            </a:r>
            <a:endParaRPr lang="en-US" altLang="ja-JP" sz="1600" dirty="0">
              <a:solidFill>
                <a:srgbClr val="0070C0"/>
              </a:solidFill>
              <a:latin typeface="+mn-ea"/>
            </a:endParaRPr>
          </a:p>
        </p:txBody>
      </p:sp>
      <p:sp>
        <p:nvSpPr>
          <p:cNvPr id="14" name="テキスト ボックス 13"/>
          <p:cNvSpPr txBox="1"/>
          <p:nvPr/>
        </p:nvSpPr>
        <p:spPr>
          <a:xfrm>
            <a:off x="56456" y="368760"/>
            <a:ext cx="5472000" cy="900000"/>
          </a:xfrm>
          <a:prstGeom prst="rect">
            <a:avLst/>
          </a:prstGeom>
          <a:solidFill>
            <a:schemeClr val="accent5">
              <a:lumMod val="20000"/>
              <a:lumOff val="80000"/>
            </a:schemeClr>
          </a:solidFill>
          <a:ln w="3175">
            <a:solidFill>
              <a:srgbClr val="0070C0"/>
            </a:solid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提出時の注意事項</a:t>
            </a:r>
            <a:r>
              <a:rPr lang="en-US" altLang="ja-JP" b="1" dirty="0">
                <a:solidFill>
                  <a:srgbClr val="0070C0"/>
                </a:solidFill>
                <a:latin typeface="+mn-ea"/>
              </a:rPr>
              <a:t>】</a:t>
            </a:r>
            <a:endParaRPr lang="en-US" altLang="ja-JP" sz="1600" dirty="0">
              <a:solidFill>
                <a:srgbClr val="0070C0"/>
              </a:solidFill>
              <a:latin typeface="+mn-ea"/>
            </a:endParaRPr>
          </a:p>
          <a:p>
            <a:r>
              <a:rPr lang="ja-JP" altLang="en-US" sz="1600" dirty="0">
                <a:solidFill>
                  <a:srgbClr val="0070C0"/>
                </a:solidFill>
                <a:latin typeface="+mn-ea"/>
              </a:rPr>
              <a:t>・　本書式の</a:t>
            </a:r>
            <a:r>
              <a:rPr lang="en-US" altLang="ja-JP" sz="1600" dirty="0">
                <a:solidFill>
                  <a:srgbClr val="0070C0"/>
                </a:solidFill>
                <a:latin typeface="+mn-ea"/>
              </a:rPr>
              <a:t>【</a:t>
            </a:r>
            <a:r>
              <a:rPr lang="ja-JP" altLang="en-US" sz="1600" dirty="0">
                <a:solidFill>
                  <a:srgbClr val="0070C0"/>
                </a:solidFill>
                <a:latin typeface="+mn-ea"/>
              </a:rPr>
              <a:t>注意</a:t>
            </a:r>
            <a:r>
              <a:rPr lang="en-US" altLang="ja-JP" sz="1600" dirty="0">
                <a:solidFill>
                  <a:srgbClr val="0070C0"/>
                </a:solidFill>
                <a:latin typeface="+mn-ea"/>
              </a:rPr>
              <a:t>】</a:t>
            </a:r>
            <a:r>
              <a:rPr lang="ja-JP" altLang="en-US" sz="1600" dirty="0">
                <a:solidFill>
                  <a:srgbClr val="0070C0"/>
                </a:solidFill>
                <a:latin typeface="+mn-ea"/>
              </a:rPr>
              <a:t>等、「青字」は、削除の上で、ご提出ください。</a:t>
            </a:r>
            <a:endParaRPr lang="en-US" altLang="ja-JP" sz="1600" dirty="0">
              <a:solidFill>
                <a:srgbClr val="0070C0"/>
              </a:solidFill>
              <a:latin typeface="+mn-ea"/>
            </a:endParaRPr>
          </a:p>
        </p:txBody>
      </p:sp>
      <p:sp>
        <p:nvSpPr>
          <p:cNvPr id="11" name="角丸四角形吹き出し 10"/>
          <p:cNvSpPr/>
          <p:nvPr/>
        </p:nvSpPr>
        <p:spPr>
          <a:xfrm>
            <a:off x="5708780" y="625635"/>
            <a:ext cx="1800200" cy="612648"/>
          </a:xfrm>
          <a:prstGeom prst="wedgeRoundRectCallout">
            <a:avLst>
              <a:gd name="adj1" fmla="val 108524"/>
              <a:gd name="adj2" fmla="val -95686"/>
              <a:gd name="adj3" fmla="val 16667"/>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ja-JP" altLang="en-US" sz="1400" dirty="0">
                <a:solidFill>
                  <a:srgbClr val="0070C0"/>
                </a:solidFill>
              </a:rPr>
              <a:t>令和８年度の金額を記入してください。</a:t>
            </a:r>
            <a:endParaRPr kumimoji="1" lang="ja-JP" altLang="en-US" sz="14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a:latin typeface="+mn-ea"/>
                <a:ea typeface="+mn-ea"/>
              </a:rPr>
              <a:t>１．調査の基礎となる技術</a:t>
            </a:r>
            <a:endParaRPr kumimoji="1" lang="ja-JP" altLang="en-US" sz="2000" b="1" dirty="0">
              <a:latin typeface="+mn-ea"/>
              <a:ea typeface="+mn-ea"/>
            </a:endParaRPr>
          </a:p>
        </p:txBody>
      </p:sp>
      <p:sp>
        <p:nvSpPr>
          <p:cNvPr id="5" name="テキスト ボックス 4"/>
          <p:cNvSpPr txBox="1"/>
          <p:nvPr/>
        </p:nvSpPr>
        <p:spPr>
          <a:xfrm>
            <a:off x="128588" y="764704"/>
            <a:ext cx="9648825" cy="590465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a:latin typeface="+mn-ea"/>
                <a:ea typeface="+mn-ea"/>
              </a:rPr>
              <a:t>【</a:t>
            </a:r>
            <a:r>
              <a:rPr lang="ja-JP" altLang="en-US" sz="1600" dirty="0">
                <a:latin typeface="+mn-ea"/>
                <a:ea typeface="+mn-ea"/>
              </a:rPr>
              <a:t>概要</a:t>
            </a:r>
            <a:r>
              <a:rPr lang="en-US" altLang="ja-JP" sz="1600" dirty="0">
                <a:latin typeface="+mn-ea"/>
                <a:ea typeface="+mn-ea"/>
              </a:rPr>
              <a:t>】</a:t>
            </a:r>
          </a:p>
        </p:txBody>
      </p:sp>
      <p:sp>
        <p:nvSpPr>
          <p:cNvPr id="9" name="テキスト ボックス 8"/>
          <p:cNvSpPr txBox="1"/>
          <p:nvPr/>
        </p:nvSpPr>
        <p:spPr>
          <a:xfrm>
            <a:off x="1568624" y="5517232"/>
            <a:ext cx="9577064" cy="936104"/>
          </a:xfrm>
          <a:prstGeom prst="rect">
            <a:avLst/>
          </a:prstGeom>
          <a:noFill/>
          <a:ln w="3175">
            <a:noFill/>
            <a:prstDash val="sysDash"/>
          </a:ln>
          <a:effectLst/>
        </p:spPr>
        <p:txBody>
          <a:bodyPr wrap="square" rtlCol="0" anchor="t">
            <a:no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p>
          <a:p>
            <a:pPr marL="285750" indent="-285750">
              <a:buFont typeface="Arial" panose="020B0604020202020204" pitchFamily="34" charset="0"/>
              <a:buChar char="•"/>
            </a:pPr>
            <a:r>
              <a:rPr lang="ja-JP" altLang="en-US" sz="1600" dirty="0">
                <a:solidFill>
                  <a:srgbClr val="0070C0"/>
                </a:solidFill>
                <a:latin typeface="+mn-ea"/>
              </a:rPr>
              <a:t>技術の新規性や既存技術との優位性などの特徴を記載してください。</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図表（写真、グラフ、線表等）などを用い、ヴィジュアルに表現してください。</a:t>
            </a:r>
            <a:endParaRPr lang="en-US" altLang="ja-JP" sz="1600" dirty="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説明は、可能な限り具体的・定量的にしてください。</a:t>
            </a:r>
            <a:endParaRPr lang="en-US" altLang="ja-JP" sz="1600" dirty="0">
              <a:solidFill>
                <a:srgbClr val="0070C0"/>
              </a:solidFill>
              <a:latin typeface="+mn-ea"/>
            </a:endParaRPr>
          </a:p>
        </p:txBody>
      </p:sp>
      <p:sp>
        <p:nvSpPr>
          <p:cNvPr id="10" name="テキスト ボックス 9"/>
          <p:cNvSpPr txBox="1"/>
          <p:nvPr/>
        </p:nvSpPr>
        <p:spPr>
          <a:xfrm>
            <a:off x="4057609" y="68530"/>
            <a:ext cx="4176464" cy="392559"/>
          </a:xfrm>
          <a:prstGeom prst="rect">
            <a:avLst/>
          </a:prstGeom>
          <a:solidFill>
            <a:schemeClr val="accent5">
              <a:lumMod val="20000"/>
              <a:lumOff val="80000"/>
            </a:schemeClr>
          </a:solidFill>
          <a:ln w="3175">
            <a:solidFill>
              <a:srgbClr val="0070C0"/>
            </a:solidFill>
            <a:prstDash val="sysDash"/>
          </a:ln>
          <a:effectLst/>
        </p:spPr>
        <p:txBody>
          <a:bodyPr wrap="square" rtlCol="0" anchor="t">
            <a:noAutofit/>
          </a:bodyPr>
          <a:lstStyle/>
          <a:p>
            <a:r>
              <a:rPr lang="en-US" altLang="ja-JP" sz="1200" b="1" dirty="0">
                <a:solidFill>
                  <a:srgbClr val="0070C0"/>
                </a:solidFill>
                <a:latin typeface="+mn-ea"/>
              </a:rPr>
              <a:t>【</a:t>
            </a:r>
            <a:r>
              <a:rPr lang="ja-JP" altLang="en-US" sz="1200" b="1" dirty="0">
                <a:solidFill>
                  <a:srgbClr val="0070C0"/>
                </a:solidFill>
                <a:latin typeface="+mn-ea"/>
              </a:rPr>
              <a:t>提出時の注意事項</a:t>
            </a:r>
            <a:r>
              <a:rPr lang="en-US" altLang="ja-JP" sz="1200" b="1" dirty="0">
                <a:solidFill>
                  <a:srgbClr val="0070C0"/>
                </a:solidFill>
                <a:latin typeface="+mn-ea"/>
              </a:rPr>
              <a:t>】</a:t>
            </a:r>
            <a:endParaRPr lang="en-US" altLang="ja-JP" sz="1100" dirty="0">
              <a:solidFill>
                <a:srgbClr val="0070C0"/>
              </a:solidFill>
              <a:latin typeface="+mn-ea"/>
            </a:endParaRPr>
          </a:p>
          <a:p>
            <a:r>
              <a:rPr lang="ja-JP" altLang="en-US" sz="1100" dirty="0">
                <a:solidFill>
                  <a:srgbClr val="0070C0"/>
                </a:solidFill>
                <a:latin typeface="+mn-ea"/>
              </a:rPr>
              <a:t>・　本書式の</a:t>
            </a:r>
            <a:r>
              <a:rPr lang="en-US" altLang="ja-JP" sz="1100" dirty="0">
                <a:solidFill>
                  <a:srgbClr val="0070C0"/>
                </a:solidFill>
                <a:latin typeface="+mn-ea"/>
              </a:rPr>
              <a:t>【</a:t>
            </a:r>
            <a:r>
              <a:rPr lang="ja-JP" altLang="en-US" sz="1100" dirty="0">
                <a:solidFill>
                  <a:srgbClr val="0070C0"/>
                </a:solidFill>
                <a:latin typeface="+mn-ea"/>
              </a:rPr>
              <a:t>注意</a:t>
            </a:r>
            <a:r>
              <a:rPr lang="en-US" altLang="ja-JP" sz="1100" dirty="0">
                <a:solidFill>
                  <a:srgbClr val="0070C0"/>
                </a:solidFill>
                <a:latin typeface="+mn-ea"/>
              </a:rPr>
              <a:t>】</a:t>
            </a:r>
            <a:r>
              <a:rPr lang="ja-JP" altLang="en-US" sz="1100" dirty="0">
                <a:solidFill>
                  <a:srgbClr val="0070C0"/>
                </a:solidFill>
                <a:latin typeface="+mn-ea"/>
              </a:rPr>
              <a:t>等、「青字」は、削除の上で、ご提出ください。</a:t>
            </a:r>
            <a:endParaRPr lang="en-US" altLang="ja-JP" sz="1100" dirty="0">
              <a:solidFill>
                <a:srgbClr val="0070C0"/>
              </a:solidFill>
              <a:latin typeface="+mn-ea"/>
            </a:endParaRPr>
          </a:p>
        </p:txBody>
      </p:sp>
      <p:sp>
        <p:nvSpPr>
          <p:cNvPr id="4" name="正方形/長方形 3"/>
          <p:cNvSpPr/>
          <p:nvPr/>
        </p:nvSpPr>
        <p:spPr>
          <a:xfrm>
            <a:off x="8464580" y="68530"/>
            <a:ext cx="1441420" cy="307777"/>
          </a:xfrm>
          <a:prstGeom prst="rect">
            <a:avLst/>
          </a:prstGeom>
        </p:spPr>
        <p:txBody>
          <a:bodyPr wrap="none">
            <a:spAutoFit/>
          </a:bodyPr>
          <a:lstStyle/>
          <a:p>
            <a:r>
              <a:rPr lang="ja-JP" altLang="en-US" sz="1400" dirty="0"/>
              <a:t>様式第１－１号</a:t>
            </a:r>
          </a:p>
        </p:txBody>
      </p:sp>
    </p:spTree>
    <p:extLst>
      <p:ext uri="{BB962C8B-B14F-4D97-AF65-F5344CB8AC3E}">
        <p14:creationId xmlns:p14="http://schemas.microsoft.com/office/powerpoint/2010/main" val="1917855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a:latin typeface="+mn-ea"/>
                <a:ea typeface="+mn-ea"/>
              </a:rPr>
              <a:t>２．事業化計画詳細</a:t>
            </a:r>
            <a:endParaRPr kumimoji="1" lang="ja-JP" altLang="en-US" sz="2000" b="1" dirty="0">
              <a:latin typeface="+mn-ea"/>
              <a:ea typeface="+mn-ea"/>
            </a:endParaRPr>
          </a:p>
        </p:txBody>
      </p:sp>
      <p:sp>
        <p:nvSpPr>
          <p:cNvPr id="10" name="テキスト ボックス 9"/>
          <p:cNvSpPr txBox="1"/>
          <p:nvPr/>
        </p:nvSpPr>
        <p:spPr>
          <a:xfrm>
            <a:off x="4057609" y="68530"/>
            <a:ext cx="4176464" cy="392559"/>
          </a:xfrm>
          <a:prstGeom prst="rect">
            <a:avLst/>
          </a:prstGeom>
          <a:solidFill>
            <a:schemeClr val="accent5">
              <a:lumMod val="20000"/>
              <a:lumOff val="80000"/>
            </a:schemeClr>
          </a:solidFill>
          <a:ln w="3175">
            <a:solidFill>
              <a:srgbClr val="0070C0"/>
            </a:solidFill>
            <a:prstDash val="sysDash"/>
          </a:ln>
          <a:effectLst/>
        </p:spPr>
        <p:txBody>
          <a:bodyPr wrap="square" rtlCol="0" anchor="t">
            <a:noAutofit/>
          </a:bodyPr>
          <a:lstStyle/>
          <a:p>
            <a:r>
              <a:rPr lang="en-US" altLang="ja-JP" sz="1200" b="1" dirty="0">
                <a:solidFill>
                  <a:srgbClr val="0070C0"/>
                </a:solidFill>
                <a:latin typeface="+mn-ea"/>
              </a:rPr>
              <a:t>【</a:t>
            </a:r>
            <a:r>
              <a:rPr lang="ja-JP" altLang="en-US" sz="1200" b="1" dirty="0">
                <a:solidFill>
                  <a:srgbClr val="0070C0"/>
                </a:solidFill>
                <a:latin typeface="+mn-ea"/>
              </a:rPr>
              <a:t>提出時の注意事項</a:t>
            </a:r>
            <a:r>
              <a:rPr lang="en-US" altLang="ja-JP" sz="1200" b="1" dirty="0">
                <a:solidFill>
                  <a:srgbClr val="0070C0"/>
                </a:solidFill>
                <a:latin typeface="+mn-ea"/>
              </a:rPr>
              <a:t>】</a:t>
            </a:r>
            <a:endParaRPr lang="en-US" altLang="ja-JP" sz="1100" dirty="0">
              <a:solidFill>
                <a:srgbClr val="0070C0"/>
              </a:solidFill>
              <a:latin typeface="+mn-ea"/>
            </a:endParaRPr>
          </a:p>
          <a:p>
            <a:r>
              <a:rPr lang="ja-JP" altLang="en-US" sz="1100" dirty="0">
                <a:solidFill>
                  <a:srgbClr val="0070C0"/>
                </a:solidFill>
                <a:latin typeface="+mn-ea"/>
              </a:rPr>
              <a:t>・　本書式の</a:t>
            </a:r>
            <a:r>
              <a:rPr lang="en-US" altLang="ja-JP" sz="1100" dirty="0">
                <a:solidFill>
                  <a:srgbClr val="0070C0"/>
                </a:solidFill>
                <a:latin typeface="+mn-ea"/>
              </a:rPr>
              <a:t>【</a:t>
            </a:r>
            <a:r>
              <a:rPr lang="ja-JP" altLang="en-US" sz="1100" dirty="0">
                <a:solidFill>
                  <a:srgbClr val="0070C0"/>
                </a:solidFill>
                <a:latin typeface="+mn-ea"/>
              </a:rPr>
              <a:t>注意</a:t>
            </a:r>
            <a:r>
              <a:rPr lang="en-US" altLang="ja-JP" sz="1100" dirty="0">
                <a:solidFill>
                  <a:srgbClr val="0070C0"/>
                </a:solidFill>
                <a:latin typeface="+mn-ea"/>
              </a:rPr>
              <a:t>】</a:t>
            </a:r>
            <a:r>
              <a:rPr lang="ja-JP" altLang="en-US" sz="1100" dirty="0">
                <a:solidFill>
                  <a:srgbClr val="0070C0"/>
                </a:solidFill>
                <a:latin typeface="+mn-ea"/>
              </a:rPr>
              <a:t>等、「青字」は、削除の上</a:t>
            </a:r>
            <a:r>
              <a:rPr lang="ja-JP" altLang="en-US" sz="1100">
                <a:solidFill>
                  <a:srgbClr val="0070C0"/>
                </a:solidFill>
                <a:latin typeface="+mn-ea"/>
              </a:rPr>
              <a:t>で、ご提出</a:t>
            </a:r>
            <a:r>
              <a:rPr lang="ja-JP" altLang="en-US" sz="1100" dirty="0">
                <a:solidFill>
                  <a:srgbClr val="0070C0"/>
                </a:solidFill>
                <a:latin typeface="+mn-ea"/>
              </a:rPr>
              <a:t>ください。</a:t>
            </a:r>
            <a:endParaRPr lang="en-US" altLang="ja-JP" sz="1100" dirty="0">
              <a:solidFill>
                <a:srgbClr val="0070C0"/>
              </a:solidFill>
              <a:latin typeface="+mn-ea"/>
            </a:endParaRPr>
          </a:p>
        </p:txBody>
      </p:sp>
      <p:sp>
        <p:nvSpPr>
          <p:cNvPr id="11" name="テキスト ボックス 10"/>
          <p:cNvSpPr txBox="1"/>
          <p:nvPr/>
        </p:nvSpPr>
        <p:spPr>
          <a:xfrm>
            <a:off x="99674" y="764704"/>
            <a:ext cx="9648825" cy="590465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ja-JP" altLang="en-US" sz="1600" dirty="0">
                <a:latin typeface="+mn-ea"/>
                <a:ea typeface="+mn-ea"/>
              </a:rPr>
              <a:t>１．製品・サービス等の概要案</a:t>
            </a:r>
            <a:endParaRPr lang="en-US" altLang="ja-JP" sz="1600" dirty="0">
              <a:latin typeface="+mn-ea"/>
              <a:ea typeface="+mn-ea"/>
            </a:endParaRPr>
          </a:p>
          <a:p>
            <a:pPr eaLnBrk="1" fontAlgn="auto" hangingPunct="1">
              <a:spcBef>
                <a:spcPts val="0"/>
              </a:spcBef>
              <a:spcAft>
                <a:spcPts val="0"/>
              </a:spcAft>
              <a:defRPr/>
            </a:pP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２．把握している市場ニーズ・想定ユーザー</a:t>
            </a:r>
            <a:endParaRPr lang="en-US" altLang="ja-JP" sz="1600" dirty="0">
              <a:latin typeface="+mn-ea"/>
              <a:ea typeface="+mn-ea"/>
            </a:endParaRPr>
          </a:p>
          <a:p>
            <a:pPr eaLnBrk="1" fontAlgn="auto" hangingPunct="1">
              <a:spcBef>
                <a:spcPts val="0"/>
              </a:spcBef>
              <a:spcAft>
                <a:spcPts val="0"/>
              </a:spcAft>
              <a:defRPr/>
            </a:pPr>
            <a:endParaRPr lang="en-US" altLang="ja-JP" sz="1600" dirty="0">
              <a:latin typeface="+mn-ea"/>
              <a:ea typeface="+mn-ea"/>
            </a:endParaRPr>
          </a:p>
          <a:p>
            <a:pPr eaLnBrk="1" fontAlgn="auto" hangingPunct="1">
              <a:spcBef>
                <a:spcPts val="0"/>
              </a:spcBef>
              <a:spcAft>
                <a:spcPts val="0"/>
              </a:spcAft>
              <a:defRPr/>
            </a:pPr>
            <a:r>
              <a:rPr lang="ja-JP" altLang="en-US" sz="1600" dirty="0">
                <a:latin typeface="+mn-ea"/>
                <a:ea typeface="+mn-ea"/>
              </a:rPr>
              <a:t>３．スケジュール</a:t>
            </a:r>
            <a:endParaRPr lang="en-US" altLang="ja-JP" sz="1600" dirty="0">
              <a:latin typeface="+mn-ea"/>
              <a:ea typeface="+mn-ea"/>
            </a:endParaRPr>
          </a:p>
          <a:p>
            <a:pPr eaLnBrk="1" fontAlgn="auto" hangingPunct="1">
              <a:spcBef>
                <a:spcPts val="0"/>
              </a:spcBef>
              <a:spcAft>
                <a:spcPts val="0"/>
              </a:spcAft>
              <a:defRPr/>
            </a:pPr>
            <a:endParaRPr lang="en-US" altLang="ja-JP" sz="1600" dirty="0">
              <a:latin typeface="+mn-ea"/>
              <a:ea typeface="+mn-ea"/>
            </a:endParaRPr>
          </a:p>
          <a:p>
            <a:pPr eaLnBrk="1" fontAlgn="auto" hangingPunct="1">
              <a:spcBef>
                <a:spcPts val="0"/>
              </a:spcBef>
              <a:spcAft>
                <a:spcPts val="0"/>
              </a:spcAft>
              <a:defRPr/>
            </a:pPr>
            <a:endParaRPr lang="en-US" altLang="ja-JP" sz="1600" dirty="0">
              <a:latin typeface="+mn-ea"/>
              <a:ea typeface="+mn-ea"/>
            </a:endParaRPr>
          </a:p>
        </p:txBody>
      </p:sp>
      <p:sp>
        <p:nvSpPr>
          <p:cNvPr id="3" name="正方形/長方形 2"/>
          <p:cNvSpPr/>
          <p:nvPr/>
        </p:nvSpPr>
        <p:spPr>
          <a:xfrm>
            <a:off x="1327383" y="5589240"/>
            <a:ext cx="8424936" cy="923330"/>
          </a:xfrm>
          <a:prstGeom prst="rect">
            <a:avLst/>
          </a:prstGeom>
        </p:spPr>
        <p:txBody>
          <a:bodyPr wrap="square">
            <a:sp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p>
          <a:p>
            <a:pPr marL="285750" indent="-285750">
              <a:buFont typeface="Arial" panose="020B0604020202020204" pitchFamily="34" charset="0"/>
              <a:buChar char="•"/>
            </a:pPr>
            <a:r>
              <a:rPr lang="ja-JP" altLang="en-US" dirty="0">
                <a:solidFill>
                  <a:srgbClr val="0070C0"/>
                </a:solidFill>
                <a:latin typeface="+mn-ea"/>
              </a:rPr>
              <a:t>図表（写真、グラフ、線表等）などを用い、ヴィジュアルに表現してください。</a:t>
            </a:r>
            <a:endParaRPr lang="en-US" altLang="ja-JP" dirty="0">
              <a:solidFill>
                <a:srgbClr val="0070C0"/>
              </a:solidFill>
              <a:latin typeface="+mn-ea"/>
            </a:endParaRPr>
          </a:p>
          <a:p>
            <a:pPr marL="285750" indent="-285750">
              <a:buFont typeface="Arial" panose="020B0604020202020204" pitchFamily="34" charset="0"/>
              <a:buChar char="•"/>
            </a:pPr>
            <a:r>
              <a:rPr lang="ja-JP" altLang="en-US" dirty="0">
                <a:solidFill>
                  <a:srgbClr val="0070C0"/>
                </a:solidFill>
                <a:latin typeface="+mn-ea"/>
              </a:rPr>
              <a:t>説明は、可能な限り具体的・定量的にしてください。</a:t>
            </a:r>
            <a:endParaRPr lang="en-US" altLang="ja-JP" dirty="0">
              <a:solidFill>
                <a:srgbClr val="0070C0"/>
              </a:solidFill>
              <a:latin typeface="+mn-ea"/>
            </a:endParaRPr>
          </a:p>
        </p:txBody>
      </p:sp>
      <p:sp>
        <p:nvSpPr>
          <p:cNvPr id="7" name="正方形/長方形 6"/>
          <p:cNvSpPr/>
          <p:nvPr/>
        </p:nvSpPr>
        <p:spPr>
          <a:xfrm>
            <a:off x="8464580" y="68530"/>
            <a:ext cx="1441420" cy="307777"/>
          </a:xfrm>
          <a:prstGeom prst="rect">
            <a:avLst/>
          </a:prstGeom>
        </p:spPr>
        <p:txBody>
          <a:bodyPr wrap="none">
            <a:spAutoFit/>
          </a:bodyPr>
          <a:lstStyle/>
          <a:p>
            <a:r>
              <a:rPr lang="ja-JP" altLang="en-US" sz="1400" dirty="0"/>
              <a:t>様式第１－１号</a:t>
            </a:r>
          </a:p>
        </p:txBody>
      </p:sp>
    </p:spTree>
    <p:extLst>
      <p:ext uri="{BB962C8B-B14F-4D97-AF65-F5344CB8AC3E}">
        <p14:creationId xmlns:p14="http://schemas.microsoft.com/office/powerpoint/2010/main" val="149400282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accent3"/>
            </a:gs>
            <a:gs pos="50000">
              <a:schemeClr val="accent3"/>
            </a:gs>
            <a:gs pos="100000">
              <a:schemeClr val="accent3"/>
            </a:gs>
          </a:gsLst>
          <a:lin ang="0" scaled="1"/>
          <a:tileRect/>
        </a:gradFill>
        <a:ln>
          <a:noFill/>
        </a:ln>
      </a:spPr>
      <a:bodyPr anchor="ctr"/>
      <a:lstStyle>
        <a:defPPr algn="ctr" eaLnBrk="1" fontAlgn="auto" hangingPunct="1">
          <a:spcBef>
            <a:spcPts val="0"/>
          </a:spcBef>
          <a:spcAft>
            <a:spcPts val="0"/>
          </a:spcAf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10188</TotalTime>
  <Words>420</Words>
  <Application>Microsoft Office PowerPoint</Application>
  <PresentationFormat>A4 210 x 297 mm</PresentationFormat>
  <Paragraphs>45</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3</vt:i4>
      </vt:variant>
    </vt:vector>
  </HeadingPairs>
  <TitlesOfParts>
    <vt:vector size="10" baseType="lpstr">
      <vt:lpstr>Meiryo UI</vt:lpstr>
      <vt:lpstr>ＭＳ Ｐゴシック</vt:lpstr>
      <vt:lpstr>メイリオ</vt:lpstr>
      <vt:lpstr>Arial</vt:lpstr>
      <vt:lpstr>Calibri</vt:lpstr>
      <vt:lpstr>Office ​​テーマ</vt:lpstr>
      <vt:lpstr>デザインの設定</vt:lpstr>
      <vt:lpstr>補助事業の名称</vt:lpstr>
      <vt:lpstr>１．調査の基礎となる技術</vt:lpstr>
      <vt:lpstr>２．事業化計画詳細</vt:lpstr>
    </vt:vector>
  </TitlesOfParts>
  <Company>METI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METI</dc:creator>
  <cp:lastModifiedBy>服部 日南子</cp:lastModifiedBy>
  <cp:revision>509</cp:revision>
  <cp:lastPrinted>2022-02-22T02:36:54Z</cp:lastPrinted>
  <dcterms:created xsi:type="dcterms:W3CDTF">2013-09-09T14:53:54Z</dcterms:created>
  <dcterms:modified xsi:type="dcterms:W3CDTF">2026-02-03T05:31:17Z</dcterms:modified>
</cp:coreProperties>
</file>