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256" r:id="rId5"/>
    <p:sldId id="258" r:id="rId6"/>
    <p:sldId id="306" r:id="rId7"/>
    <p:sldId id="777" r:id="rId8"/>
    <p:sldId id="778" r:id="rId9"/>
    <p:sldId id="779" r:id="rId10"/>
    <p:sldId id="781" r:id="rId11"/>
    <p:sldId id="780" r:id="rId12"/>
    <p:sldId id="782" r:id="rId13"/>
  </p:sldIdLst>
  <p:sldSz cx="9144000" cy="6858000" type="screen4x3"/>
  <p:notesSz cx="6807200" cy="9939338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0F1C50"/>
    <a:srgbClr val="FF0066"/>
    <a:srgbClr val="FF6600"/>
    <a:srgbClr val="FF0000"/>
    <a:srgbClr val="FFFF66"/>
    <a:srgbClr val="FFCCFF"/>
    <a:srgbClr val="FF5050"/>
    <a:srgbClr val="0000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6118" autoAdjust="0"/>
  </p:normalViewPr>
  <p:slideViewPr>
    <p:cSldViewPr snapToGrid="0">
      <p:cViewPr varScale="1">
        <p:scale>
          <a:sx n="91" d="100"/>
          <a:sy n="91" d="100"/>
        </p:scale>
        <p:origin x="149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9786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2" y="0"/>
            <a:ext cx="2949786" cy="498693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81E5D75-7349-4600-AE5A-962F87B2B701}" type="datetimeFigureOut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10"/>
            <a:ext cx="5445760" cy="3913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50"/>
            <a:ext cx="2949786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2" y="9440650"/>
            <a:ext cx="2949786" cy="49869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9207470-0CE3-477F-B634-96C502835D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98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7470-0CE3-477F-B634-96C502835DD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26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https://www.maruto-gp.co.jp/kodawari/34355/</a:t>
            </a:r>
          </a:p>
          <a:p>
            <a:r>
              <a:rPr kumimoji="1" lang="en-US" altLang="ja-JP" dirty="0"/>
              <a:t>https://aimatiere.com/menu/%e4%bc%9a%e6%b4%a5%e3%82%b3%e3%82%b7%e3%83%92%e3%82%ab%e3%83%aa%e5%85%a5%e3%82%8a%e3%80%80%e4%bc%9a%e6%b4%a5%e5%9c%b0%e9%b6%8f%e8%b5%a4%e3%83%af%e3%82%a4%e3%83%b3%e7%85%ae%e3%83%bb%e7%84%bc%e3%81%8d/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07470-0CE3-477F-B634-96C502835DD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363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A3A89-935B-48D7-96C9-0DB4B470C881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216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6F8-5A88-4583-87B0-A77C670D55A9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8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E20FC-D1CE-4417-B8F5-14FDFDA1B4DF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2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F6FB8-C899-49F3-8F1E-35688C175924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176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5E53F-B3EB-43B2-A95E-50B53DB1B3D3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68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EA52-205E-4703-ACFD-47B53E98F267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19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4D05-B58F-4DA9-98D7-2C1D62056D7D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3184-BF32-413B-AB97-253458A692F3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53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FF365-BCCC-477E-8F3C-0DE46BC648C1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49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8DF-3D57-4E82-A0F4-3A76B1639FCB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78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6AADB-7365-4C02-A130-E82DAF6FD166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748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A8442FD8-B0DC-EF11-8BA6-AF86F56610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243625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693" imgH="689" progId="TCLayout.ActiveDocument.1">
                  <p:embed/>
                </p:oleObj>
              </mc:Choice>
              <mc:Fallback>
                <p:oleObj name="think-cell スライド" r:id="rId14" imgW="693" imgH="689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442FD8-B0DC-EF11-8BA6-AF86F5661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67FB-632B-4436-AE5B-08FC39FB398F}" type="datetime1">
              <a:rPr kumimoji="1" lang="ja-JP" altLang="en-US" smtClean="0"/>
              <a:t>2025/10/17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福島県保健福祉部健康づくり推進課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39C4-5182-4803-A206-474F8B31AAA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09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tmp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DF45CA9-C86E-0045-1F06-48FF2E3E8A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8946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693" imgH="689" progId="TCLayout.ActiveDocument.1">
                  <p:embed/>
                </p:oleObj>
              </mc:Choice>
              <mc:Fallback>
                <p:oleObj name="think-cell スライド" r:id="rId3" imgW="693" imgH="689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F45CA9-C86E-0045-1F06-48FF2E3E8A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38091" y="5477104"/>
            <a:ext cx="7772400" cy="981569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0"/>
              </a:spcBef>
            </a:pPr>
            <a:r>
              <a:rPr kumimoji="1" lang="ja-JP" altLang="en-US" dirty="0"/>
              <a:t>福島県 保健福祉部 健康づくり推進課</a:t>
            </a:r>
            <a:endParaRPr kumimoji="1" lang="en-US" altLang="ja-JP" dirty="0"/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kumimoji="1" lang="ja-JP" altLang="en-US" sz="1800" dirty="0"/>
              <a:t>受託事業者　株式会社</a:t>
            </a:r>
            <a:r>
              <a:rPr kumimoji="1" lang="en-US" altLang="ja-JP" sz="1800" dirty="0"/>
              <a:t>NTT</a:t>
            </a:r>
            <a:r>
              <a:rPr kumimoji="1" lang="ja-JP" altLang="en-US" sz="1800" dirty="0"/>
              <a:t>データ経営研究所</a:t>
            </a:r>
          </a:p>
        </p:txBody>
      </p:sp>
      <p:sp>
        <p:nvSpPr>
          <p:cNvPr id="8" name="タイトル 7">
            <a:extLst>
              <a:ext uri="{FF2B5EF4-FFF2-40B4-BE49-F238E27FC236}">
                <a16:creationId xmlns:a16="http://schemas.microsoft.com/office/drawing/2014/main" id="{0A2BD826-3A1A-B7B4-2A77-A76C4AA14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89475"/>
            <a:ext cx="7772400" cy="2387600"/>
          </a:xfrm>
        </p:spPr>
        <p:txBody>
          <a:bodyPr vert="horz">
            <a:normAutofit/>
          </a:bodyPr>
          <a:lstStyle/>
          <a:p>
            <a:r>
              <a:rPr lang="ja-JP" altLang="en-US" sz="3600" b="1" dirty="0"/>
              <a:t>ベジ・ファースト協力店</a:t>
            </a:r>
            <a:br>
              <a:rPr lang="en-US" altLang="ja-JP" sz="3600" b="1" dirty="0"/>
            </a:br>
            <a:r>
              <a:rPr lang="ja-JP" altLang="en-US" sz="3600" b="1" dirty="0"/>
              <a:t>説明資料</a:t>
            </a:r>
            <a:br>
              <a:rPr lang="en-US" altLang="ja-JP" sz="3600" b="1" dirty="0"/>
            </a:br>
            <a:br>
              <a:rPr lang="en-US" altLang="ja-JP" sz="3600" b="1" dirty="0"/>
            </a:br>
            <a:endParaRPr lang="ja-JP" altLang="en-US" sz="36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02FF2AB-1949-5F92-A404-B2232F0A1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250" y="7022869"/>
            <a:ext cx="4029075" cy="18560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EB121AA-2EBB-EE13-C32F-A5C402E625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38577"/>
            <a:ext cx="2013995" cy="1437407"/>
          </a:xfrm>
          <a:prstGeom prst="rect">
            <a:avLst/>
          </a:prstGeom>
        </p:spPr>
      </p:pic>
      <p:pic>
        <p:nvPicPr>
          <p:cNvPr id="2" name="図 1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28330490-2280-440E-D9EB-F704AF58EB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7683" y="2859693"/>
            <a:ext cx="2053215" cy="20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39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3520368-44D1-B206-B460-1EBA2AE424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2069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693" imgH="689" progId="TCLayout.ActiveDocument.1">
                  <p:embed/>
                </p:oleObj>
              </mc:Choice>
              <mc:Fallback>
                <p:oleObj name="think-cell スライド" r:id="rId3" imgW="693" imgH="68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520368-44D1-B206-B460-1EBA2AE42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7013" y="782517"/>
            <a:ext cx="6258188" cy="857883"/>
          </a:xfrm>
        </p:spPr>
        <p:txBody>
          <a:bodyPr vert="horz">
            <a:normAutofit/>
          </a:bodyPr>
          <a:lstStyle/>
          <a:p>
            <a:r>
              <a:rPr lang="ja-JP" altLang="en-US" sz="3600" b="1" dirty="0">
                <a:latin typeface="+mn-ea"/>
                <a:ea typeface="+mn-ea"/>
              </a:rPr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57013" y="2086708"/>
            <a:ext cx="7458339" cy="3176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latin typeface="+mn-ea"/>
              </a:rPr>
              <a:t>１　背景</a:t>
            </a:r>
            <a:endParaRPr lang="en-US" altLang="ja-JP" b="1" dirty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>
                <a:latin typeface="+mn-ea"/>
              </a:rPr>
              <a:t>２　本事業について</a:t>
            </a:r>
            <a:endParaRPr lang="en-US" altLang="ja-JP" b="1" dirty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>
                <a:latin typeface="+mn-ea"/>
              </a:rPr>
              <a:t>３　ベジ・ファースト協力店について</a:t>
            </a:r>
            <a:endParaRPr lang="en-US" altLang="ja-JP" b="1" dirty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>
                <a:latin typeface="+mn-ea"/>
              </a:rPr>
              <a:t>４　ベジ・ファースト協力店のメリット</a:t>
            </a:r>
            <a:endParaRPr lang="en-US" altLang="ja-JP" b="1" dirty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>
                <a:latin typeface="+mn-ea"/>
              </a:rPr>
              <a:t>５　ご依頼事項</a:t>
            </a:r>
            <a:endParaRPr lang="en-US" altLang="ja-JP" b="1" dirty="0">
              <a:latin typeface="+mn-ea"/>
            </a:endParaRPr>
          </a:p>
          <a:p>
            <a:pPr marL="0" indent="0">
              <a:buNone/>
            </a:pPr>
            <a:r>
              <a:rPr lang="ja-JP" altLang="en-US" b="1" dirty="0">
                <a:latin typeface="+mn-ea"/>
              </a:rPr>
              <a:t>６　申請方法</a:t>
            </a:r>
            <a:endParaRPr lang="en-US" altLang="ja-JP" b="1" dirty="0">
              <a:latin typeface="+mn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407588" y="1672111"/>
            <a:ext cx="832003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639C4-5182-4803-A206-474F8B31AAA3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フッター プレースホルダー 6">
            <a:extLst>
              <a:ext uri="{FF2B5EF4-FFF2-40B4-BE49-F238E27FC236}">
                <a16:creationId xmlns:a16="http://schemas.microsoft.com/office/drawing/2014/main" id="{DD7C63FC-C13A-783A-4F4D-956A4A12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551" y="6417899"/>
            <a:ext cx="3086100" cy="365125"/>
          </a:xfrm>
        </p:spPr>
        <p:txBody>
          <a:bodyPr/>
          <a:lstStyle/>
          <a:p>
            <a:r>
              <a:rPr kumimoji="1" lang="ja-JP" altLang="en-US" dirty="0"/>
              <a:t>福島県保健福祉部健康づくり推進課</a:t>
            </a:r>
          </a:p>
        </p:txBody>
      </p:sp>
    </p:spTree>
    <p:extLst>
      <p:ext uri="{BB962C8B-B14F-4D97-AF65-F5344CB8AC3E}">
        <p14:creationId xmlns:p14="http://schemas.microsoft.com/office/powerpoint/2010/main" val="87751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B56A42B-894C-B21A-2AFB-52A6E1DBC30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0671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693" imgH="689" progId="TCLayout.ActiveDocument.1">
                  <p:embed/>
                </p:oleObj>
              </mc:Choice>
              <mc:Fallback>
                <p:oleObj name="think-cell スライド" r:id="rId3" imgW="693" imgH="68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56A42B-894C-B21A-2AFB-52A6E1DBC3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587" y="16992"/>
            <a:ext cx="6677758" cy="857883"/>
          </a:xfrm>
        </p:spPr>
        <p:txBody>
          <a:bodyPr vert="horz">
            <a:norm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１　背景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024551" y="6417899"/>
            <a:ext cx="3086100" cy="365125"/>
          </a:xfrm>
        </p:spPr>
        <p:txBody>
          <a:bodyPr/>
          <a:lstStyle/>
          <a:p>
            <a:r>
              <a:rPr kumimoji="1" lang="ja-JP" altLang="en-US" dirty="0"/>
              <a:t>福島県保健福祉部健康づくり推進課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465040" y="6370828"/>
            <a:ext cx="2057400" cy="365125"/>
          </a:xfrm>
        </p:spPr>
        <p:txBody>
          <a:bodyPr/>
          <a:lstStyle/>
          <a:p>
            <a:fld id="{828639C4-5182-4803-A206-474F8B31AAA3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290141" y="771749"/>
            <a:ext cx="832003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E726B10D-3F38-F8E9-46BE-5D6ED32558B2}"/>
              </a:ext>
            </a:extLst>
          </p:cNvPr>
          <p:cNvSpPr txBox="1">
            <a:spLocks/>
          </p:cNvSpPr>
          <p:nvPr/>
        </p:nvSpPr>
        <p:spPr>
          <a:xfrm>
            <a:off x="353943" y="913835"/>
            <a:ext cx="8436113" cy="10057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1pPr>
            <a:lvl2pPr marL="27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2pPr>
            <a:lvl3pPr marL="40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3pPr>
            <a:lvl4pPr marL="54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4pPr>
            <a:lvl5pPr marL="67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5pPr>
            <a:lvl6pPr marL="2514411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216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70F26"/>
                </a:solidFill>
                <a:effectLst/>
                <a:uLnTx/>
                <a:uFillTx/>
                <a:cs typeface="Arial"/>
              </a:rPr>
              <a:t>　福島県</a:t>
            </a:r>
            <a:r>
              <a:rPr lang="ja-JP" altLang="en-US" dirty="0">
                <a:solidFill>
                  <a:srgbClr val="070F26"/>
                </a:solidFill>
              </a:rPr>
              <a:t>は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/>
              </a:rPr>
              <a:t>「食」に関する健康指標が全国ワースト上位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70F26"/>
                </a:solidFill>
                <a:effectLst/>
                <a:uLnTx/>
                <a:uFillTx/>
                <a:cs typeface="Arial"/>
              </a:rPr>
              <a:t>を占めています。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srgbClr val="070F26"/>
              </a:solidFill>
              <a:effectLst/>
              <a:uLnTx/>
              <a:uFillTx/>
              <a:cs typeface="Arial"/>
            </a:endParaRPr>
          </a:p>
          <a:p>
            <a:pPr marR="0" lvl="0" algn="l" defTabSz="216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70F26"/>
                </a:solidFill>
                <a:effectLst/>
                <a:uLnTx/>
                <a:uFillTx/>
                <a:cs typeface="Arial"/>
              </a:rPr>
              <a:t>　自然に健康になれる食環境整備に取り組むため、福島県の各種計画の中で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Arial"/>
              </a:rPr>
              <a:t>健康課題の解決を重点施策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70F26"/>
                </a:solidFill>
                <a:effectLst/>
                <a:uLnTx/>
                <a:uFillTx/>
                <a:cs typeface="Arial"/>
              </a:rPr>
              <a:t>として挙げています。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014D478-8D20-3090-6EA2-D8462BD927C7}"/>
              </a:ext>
            </a:extLst>
          </p:cNvPr>
          <p:cNvGrpSpPr/>
          <p:nvPr/>
        </p:nvGrpSpPr>
        <p:grpSpPr>
          <a:xfrm>
            <a:off x="213093" y="2172742"/>
            <a:ext cx="4803524" cy="339633"/>
            <a:chOff x="2142309" y="2891247"/>
            <a:chExt cx="3657600" cy="339633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BF8CB1E-9370-1A83-485B-AC935B45A1AB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marL="0" marR="0" lvl="0" indent="0" algn="ctr" defTabSz="288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rPr>
                <a:t>福島県民の健康指標（全国比較）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07DE6922-033E-1BC0-6A94-6609425DAFA7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39A8AB5-4B52-B001-367B-8C37CD9CA633}"/>
              </a:ext>
            </a:extLst>
          </p:cNvPr>
          <p:cNvGrpSpPr/>
          <p:nvPr/>
        </p:nvGrpSpPr>
        <p:grpSpPr>
          <a:xfrm>
            <a:off x="5234730" y="2155326"/>
            <a:ext cx="3748849" cy="339633"/>
            <a:chOff x="2142309" y="2891247"/>
            <a:chExt cx="3657600" cy="339633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0DA2034-63B2-5545-EC3F-030E0064E138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marL="0" marR="0" lvl="0" indent="0" algn="ctr" defTabSz="2880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rPr>
                <a:t>福島県の計画</a:t>
              </a: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0A31FDA5-5643-E7DD-BCF1-AED4C74D4312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</a:ln>
            <a:effectLst/>
          </p:spPr>
        </p:cxn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4DA2507-4518-7508-5D29-5098E97BC57B}"/>
              </a:ext>
            </a:extLst>
          </p:cNvPr>
          <p:cNvSpPr txBox="1"/>
          <p:nvPr/>
        </p:nvSpPr>
        <p:spPr>
          <a:xfrm>
            <a:off x="5358068" y="2713319"/>
            <a:ext cx="3625512" cy="273113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defTabSz="288000">
              <a:spcAft>
                <a:spcPts val="600"/>
              </a:spcAft>
            </a:pPr>
            <a:r>
              <a:rPr kumimoji="1" lang="ja-JP" altLang="en-US" sz="1600" b="1" dirty="0">
                <a:solidFill>
                  <a:srgbClr val="000000"/>
                </a:solidFill>
                <a:latin typeface="+mn-ea"/>
              </a:rPr>
              <a:t>福島県総合計画</a:t>
            </a:r>
            <a:endParaRPr kumimoji="1" lang="en-US" altLang="ja-JP" sz="1600" b="1" dirty="0">
              <a:solidFill>
                <a:srgbClr val="000000"/>
              </a:solidFill>
              <a:latin typeface="+mn-ea"/>
            </a:endParaRPr>
          </a:p>
          <a:p>
            <a:pPr marL="285750" indent="-285750" defTabSz="288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ja-JP" altLang="en-US" sz="1600" dirty="0">
                <a:solidFill>
                  <a:srgbClr val="000000"/>
                </a:solidFill>
                <a:latin typeface="+mn-ea"/>
              </a:rPr>
              <a:t>「具体的に解決を進めるべき本県の現状と課題」</a:t>
            </a:r>
            <a:r>
              <a:rPr kumimoji="1" lang="en-US" altLang="ja-JP" sz="1600" dirty="0">
                <a:solidFill>
                  <a:srgbClr val="000000"/>
                </a:solidFill>
                <a:latin typeface="+mn-ea"/>
              </a:rPr>
              <a:t>3</a:t>
            </a:r>
            <a:r>
              <a:rPr kumimoji="1" lang="ja-JP" altLang="en-US" sz="1600" dirty="0">
                <a:solidFill>
                  <a:srgbClr val="000000"/>
                </a:solidFill>
                <a:latin typeface="+mn-ea"/>
              </a:rPr>
              <a:t>つのうち、「人口減少対策（＝地方創生）」の中で、「</a:t>
            </a:r>
            <a:r>
              <a:rPr kumimoji="1" lang="ja-JP" altLang="en-US" sz="1600" b="1" dirty="0">
                <a:solidFill>
                  <a:schemeClr val="accent2"/>
                </a:solidFill>
                <a:latin typeface="+mn-ea"/>
              </a:rPr>
              <a:t>健康づくりの必要性</a:t>
            </a:r>
            <a:r>
              <a:rPr kumimoji="1" lang="ja-JP" altLang="en-US" sz="1600" dirty="0">
                <a:solidFill>
                  <a:srgbClr val="000000"/>
                </a:solidFill>
                <a:latin typeface="+mn-ea"/>
              </a:rPr>
              <a:t>」を記載。</a:t>
            </a:r>
            <a:endParaRPr kumimoji="1" lang="en-US" altLang="ja-JP" sz="1600" dirty="0">
              <a:solidFill>
                <a:srgbClr val="000000"/>
              </a:solidFill>
              <a:latin typeface="+mn-ea"/>
            </a:endParaRPr>
          </a:p>
          <a:p>
            <a:pPr defTabSz="288000">
              <a:spcAft>
                <a:spcPts val="600"/>
              </a:spcAft>
            </a:pPr>
            <a:r>
              <a:rPr kumimoji="1" lang="ja-JP" altLang="en-US" sz="1600" b="1" dirty="0">
                <a:solidFill>
                  <a:srgbClr val="000000"/>
                </a:solidFill>
                <a:latin typeface="+mn-ea"/>
              </a:rPr>
              <a:t>第三次健康ふくしま</a:t>
            </a:r>
            <a:r>
              <a:rPr kumimoji="1" lang="en-US" altLang="ja-JP" sz="1600" b="1" dirty="0">
                <a:solidFill>
                  <a:srgbClr val="000000"/>
                </a:solidFill>
                <a:latin typeface="+mn-ea"/>
              </a:rPr>
              <a:t>21</a:t>
            </a:r>
            <a:r>
              <a:rPr kumimoji="1" lang="ja-JP" altLang="en-US" sz="1600" b="1" dirty="0">
                <a:solidFill>
                  <a:srgbClr val="000000"/>
                </a:solidFill>
                <a:latin typeface="+mn-ea"/>
              </a:rPr>
              <a:t>計画</a:t>
            </a:r>
            <a:endParaRPr kumimoji="1" lang="en-US" altLang="ja-JP" sz="1600" b="1" dirty="0">
              <a:solidFill>
                <a:srgbClr val="000000"/>
              </a:solidFill>
              <a:latin typeface="+mn-ea"/>
            </a:endParaRPr>
          </a:p>
          <a:p>
            <a:pPr marL="285750" indent="-285750" defTabSz="288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kumimoji="1" lang="ja-JP" altLang="en-US" sz="1600" dirty="0">
                <a:solidFill>
                  <a:srgbClr val="000000"/>
                </a:solidFill>
                <a:latin typeface="+mn-ea"/>
              </a:rPr>
              <a:t>重点的に改善を図るべき健康課題として、「</a:t>
            </a:r>
            <a:r>
              <a:rPr kumimoji="1" lang="ja-JP" altLang="en-US" sz="1600" b="1" dirty="0">
                <a:solidFill>
                  <a:schemeClr val="accent2"/>
                </a:solidFill>
                <a:latin typeface="+mn-ea"/>
              </a:rPr>
              <a:t>肥満・食塩</a:t>
            </a:r>
            <a:r>
              <a:rPr kumimoji="1" lang="ja-JP" altLang="en-US" sz="1600" dirty="0">
                <a:solidFill>
                  <a:srgbClr val="000000"/>
                </a:solidFill>
                <a:latin typeface="+mn-ea"/>
              </a:rPr>
              <a:t>・喫煙」を設定。</a:t>
            </a:r>
          </a:p>
        </p:txBody>
      </p:sp>
      <p:pic>
        <p:nvPicPr>
          <p:cNvPr id="5" name="図 4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778DD476-2144-193A-8875-B3B21FEA9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1" y="2615499"/>
            <a:ext cx="4650975" cy="303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2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DA6C8D1-D41F-496C-CE8D-765FF398A7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106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693" imgH="689" progId="TCLayout.ActiveDocument.1">
                  <p:embed/>
                </p:oleObj>
              </mc:Choice>
              <mc:Fallback>
                <p:oleObj name="think-cell スライド" r:id="rId3" imgW="693" imgH="68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A6C8D1-D41F-496C-CE8D-765FF398A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587" y="32600"/>
            <a:ext cx="8276076" cy="857883"/>
          </a:xfrm>
        </p:spPr>
        <p:txBody>
          <a:bodyPr vert="horz">
            <a:norm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２　本事業について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024551" y="6417899"/>
            <a:ext cx="3086100" cy="365125"/>
          </a:xfrm>
        </p:spPr>
        <p:txBody>
          <a:bodyPr/>
          <a:lstStyle/>
          <a:p>
            <a:r>
              <a:rPr kumimoji="1" lang="ja-JP" altLang="en-US" dirty="0"/>
              <a:t>福島県保健福祉部健康づくり推進課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473992" y="6356353"/>
            <a:ext cx="2057400" cy="365125"/>
          </a:xfrm>
        </p:spPr>
        <p:txBody>
          <a:bodyPr/>
          <a:lstStyle/>
          <a:p>
            <a:fld id="{828639C4-5182-4803-A206-474F8B31AAA3}" type="slidenum">
              <a:rPr kumimoji="1" lang="ja-JP" altLang="en-US" smtClean="0"/>
              <a:t>4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385607" y="763360"/>
            <a:ext cx="832003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5573307-60D8-AD6C-FED4-A4E04258A525}"/>
              </a:ext>
            </a:extLst>
          </p:cNvPr>
          <p:cNvGrpSpPr/>
          <p:nvPr/>
        </p:nvGrpSpPr>
        <p:grpSpPr>
          <a:xfrm>
            <a:off x="181958" y="2253442"/>
            <a:ext cx="8771285" cy="4143016"/>
            <a:chOff x="301323" y="2106079"/>
            <a:chExt cx="8771285" cy="414301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CDE5EE3C-03CE-FDA4-69F2-74F109F45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1323" y="2124194"/>
              <a:ext cx="8602275" cy="4124901"/>
            </a:xfrm>
            <a:prstGeom prst="rect">
              <a:avLst/>
            </a:prstGeom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64AA6F4-BAD5-5FE7-0F80-01A491760D35}"/>
                </a:ext>
              </a:extLst>
            </p:cNvPr>
            <p:cNvSpPr/>
            <p:nvPr/>
          </p:nvSpPr>
          <p:spPr>
            <a:xfrm>
              <a:off x="301323" y="2124194"/>
              <a:ext cx="3216638" cy="241547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F8E2F56A-C40F-BBB3-BECA-69CA10185E03}"/>
                </a:ext>
              </a:extLst>
            </p:cNvPr>
            <p:cNvSpPr/>
            <p:nvPr/>
          </p:nvSpPr>
          <p:spPr>
            <a:xfrm>
              <a:off x="5504080" y="2106079"/>
              <a:ext cx="3399518" cy="241547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2EDEC9D-4B24-ED17-A38E-DDA26D458822}"/>
                </a:ext>
              </a:extLst>
            </p:cNvPr>
            <p:cNvSpPr/>
            <p:nvPr/>
          </p:nvSpPr>
          <p:spPr>
            <a:xfrm rot="3000294">
              <a:off x="8766417" y="2279217"/>
              <a:ext cx="370836" cy="241547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C6BE98D-F241-26C9-CD38-F100F56C701C}"/>
              </a:ext>
            </a:extLst>
          </p:cNvPr>
          <p:cNvGrpSpPr/>
          <p:nvPr/>
        </p:nvGrpSpPr>
        <p:grpSpPr>
          <a:xfrm>
            <a:off x="314702" y="1870378"/>
            <a:ext cx="8517768" cy="339633"/>
            <a:chOff x="2142309" y="2891247"/>
            <a:chExt cx="3657600" cy="339633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A101F27-62FE-6246-D7A6-D1AFE437300F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288000"/>
              <a:r>
                <a:rPr kumimoji="1" lang="ja-JP" altLang="en-US" b="1" dirty="0">
                  <a:latin typeface="+mn-ea"/>
                </a:rPr>
                <a:t>本事業の概要</a:t>
              </a: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537BE19-9907-AAAA-239C-03BC64CE05C9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1121A11C-E887-CC6C-AA45-8BB210A55E6E}"/>
              </a:ext>
            </a:extLst>
          </p:cNvPr>
          <p:cNvSpPr txBox="1">
            <a:spLocks/>
          </p:cNvSpPr>
          <p:nvPr/>
        </p:nvSpPr>
        <p:spPr>
          <a:xfrm>
            <a:off x="407587" y="964722"/>
            <a:ext cx="8213186" cy="757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1pPr>
            <a:lvl2pPr marL="27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2pPr>
            <a:lvl3pPr marL="40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3pPr>
            <a:lvl4pPr marL="54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4pPr>
            <a:lvl5pPr marL="67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5pPr>
            <a:lvl6pPr marL="2514411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216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ja-JP" altLang="en-US" dirty="0">
                <a:solidFill>
                  <a:schemeClr val="tx1"/>
                </a:solidFill>
              </a:rPr>
              <a:t>　健康長寿の実現に向け、食塩摂取量の実態を把握するとともに、塩分の過剰摂取の改善につながる普及啓発等を行う等、</a:t>
            </a:r>
            <a:r>
              <a:rPr lang="ja-JP" altLang="en-US" b="1" dirty="0">
                <a:solidFill>
                  <a:schemeClr val="accent2"/>
                </a:solidFill>
              </a:rPr>
              <a:t>誰もがおいしく減塩できる食環境づくりを推進</a:t>
            </a:r>
            <a:r>
              <a:rPr lang="ja-JP" altLang="en-US" dirty="0">
                <a:solidFill>
                  <a:schemeClr val="tx1"/>
                </a:solidFill>
              </a:rPr>
              <a:t>しています。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83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4CD35035-0A0F-632C-89BE-4EE117B12EF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14484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693" imgH="689" progId="TCLayout.ActiveDocument.1">
                  <p:embed/>
                </p:oleObj>
              </mc:Choice>
              <mc:Fallback>
                <p:oleObj name="think-cell スライド" r:id="rId3" imgW="693" imgH="68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D35035-0A0F-632C-89BE-4EE117B12E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587" y="32358"/>
            <a:ext cx="6677758" cy="857883"/>
          </a:xfrm>
        </p:spPr>
        <p:txBody>
          <a:bodyPr vert="horz">
            <a:norm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３　ベジ・ファースト協力店について</a:t>
            </a:r>
          </a:p>
        </p:txBody>
      </p:sp>
      <p:cxnSp>
        <p:nvCxnSpPr>
          <p:cNvPr id="10" name="直線コネクタ 9"/>
          <p:cNvCxnSpPr/>
          <p:nvPr/>
        </p:nvCxnSpPr>
        <p:spPr>
          <a:xfrm>
            <a:off x="407583" y="746582"/>
            <a:ext cx="832003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ッター プレースホルダー 6">
            <a:extLst>
              <a:ext uri="{FF2B5EF4-FFF2-40B4-BE49-F238E27FC236}">
                <a16:creationId xmlns:a16="http://schemas.microsoft.com/office/drawing/2014/main" id="{4B13B1DF-3B94-4D57-78BF-451FD491E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4551" y="6417899"/>
            <a:ext cx="3086100" cy="365125"/>
          </a:xfrm>
        </p:spPr>
        <p:txBody>
          <a:bodyPr/>
          <a:lstStyle/>
          <a:p>
            <a:r>
              <a:rPr kumimoji="1" lang="ja-JP" altLang="en-US" dirty="0"/>
              <a:t>福島県保健福祉部健康づくり推進課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C12FDA9-8E4F-39AC-A2A1-221FD232A023}"/>
              </a:ext>
            </a:extLst>
          </p:cNvPr>
          <p:cNvSpPr txBox="1"/>
          <p:nvPr/>
        </p:nvSpPr>
        <p:spPr>
          <a:xfrm>
            <a:off x="181007" y="2623385"/>
            <a:ext cx="3254960" cy="34972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l" defTabSz="288000">
              <a:spcAft>
                <a:spcPts val="1200"/>
              </a:spcAft>
            </a:pPr>
            <a:r>
              <a:rPr kumimoji="1" lang="ja-JP" altLang="en-US" sz="1400" b="1" dirty="0">
                <a:latin typeface="+mn-ea"/>
              </a:rPr>
              <a:t>ベジ・ファーストとは、食事のときに、</a:t>
            </a:r>
            <a:r>
              <a:rPr kumimoji="1" lang="ja-JP" altLang="en-US" sz="1400" b="1" dirty="0">
                <a:solidFill>
                  <a:schemeClr val="accent2"/>
                </a:solidFill>
                <a:latin typeface="+mn-ea"/>
              </a:rPr>
              <a:t>野菜から食べ始める</a:t>
            </a:r>
            <a:r>
              <a:rPr kumimoji="1" lang="ja-JP" altLang="en-US" sz="1400" b="1" dirty="0">
                <a:latin typeface="+mn-ea"/>
              </a:rPr>
              <a:t>こと</a:t>
            </a:r>
            <a:endParaRPr kumimoji="1" lang="en-US" altLang="ja-JP" sz="1400" b="1" dirty="0">
              <a:latin typeface="+mn-ea"/>
            </a:endParaRPr>
          </a:p>
          <a:p>
            <a:pPr marL="285750" indent="-285750" algn="l" defTabSz="288000">
              <a:buFont typeface="Wingdings" panose="05000000000000000000" pitchFamily="2" charset="2"/>
              <a:buChar char="ü"/>
            </a:pPr>
            <a:r>
              <a:rPr lang="ja-JP" altLang="en-US" sz="1400" dirty="0">
                <a:latin typeface="+mn-ea"/>
              </a:rPr>
              <a:t>サラダや野菜の小鉢を食べてから、メインの料理を食べる。</a:t>
            </a:r>
            <a:endParaRPr lang="en-US" altLang="ja-JP" sz="1400" dirty="0">
              <a:latin typeface="+mn-ea"/>
            </a:endParaRPr>
          </a:p>
          <a:p>
            <a:pPr marL="285750" indent="-285750" algn="l" defTabSz="288000">
              <a:buFont typeface="Wingdings" panose="05000000000000000000" pitchFamily="2" charset="2"/>
              <a:buChar char="ü"/>
            </a:pPr>
            <a:r>
              <a:rPr lang="ja-JP" altLang="en-US" sz="1400" dirty="0">
                <a:latin typeface="+mn-ea"/>
              </a:rPr>
              <a:t>丼や麺類のトッピングや具の野菜から食べ始める。</a:t>
            </a:r>
            <a:endParaRPr lang="en-US" altLang="ja-JP" sz="1400" dirty="0">
              <a:latin typeface="+mn-ea"/>
            </a:endParaRPr>
          </a:p>
          <a:p>
            <a:pPr algn="l" defTabSz="288000"/>
            <a:endParaRPr kumimoji="1" lang="en-US" altLang="ja-JP" sz="1400" dirty="0">
              <a:latin typeface="+mn-ea"/>
            </a:endParaRPr>
          </a:p>
          <a:p>
            <a:pPr algn="l" defTabSz="288000"/>
            <a:r>
              <a:rPr kumimoji="1" lang="en-US" altLang="ja-JP" sz="1400" dirty="0">
                <a:latin typeface="+mn-ea"/>
              </a:rPr>
              <a:t>【</a:t>
            </a:r>
            <a:r>
              <a:rPr kumimoji="1" lang="ja-JP" altLang="en-US" sz="1400" dirty="0">
                <a:latin typeface="+mn-ea"/>
              </a:rPr>
              <a:t>効果</a:t>
            </a:r>
            <a:r>
              <a:rPr kumimoji="1" lang="en-US" altLang="ja-JP" sz="1400" dirty="0">
                <a:latin typeface="+mn-ea"/>
              </a:rPr>
              <a:t>】</a:t>
            </a:r>
          </a:p>
          <a:p>
            <a:pPr marL="285750" indent="-285750" algn="l" defTabSz="288000"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+mn-ea"/>
              </a:rPr>
              <a:t>野菜から食べることで、血糖値の急激な上昇が抑えられ、</a:t>
            </a:r>
            <a:r>
              <a:rPr kumimoji="1" lang="ja-JP" altLang="en-US" sz="1400" b="1" dirty="0">
                <a:solidFill>
                  <a:schemeClr val="accent2"/>
                </a:solidFill>
                <a:latin typeface="+mn-ea"/>
              </a:rPr>
              <a:t>生活習慣病の予防・改善が期待</a:t>
            </a:r>
            <a:r>
              <a:rPr kumimoji="1" lang="ja-JP" altLang="en-US" sz="1400" dirty="0">
                <a:latin typeface="+mn-ea"/>
              </a:rPr>
              <a:t>できる。</a:t>
            </a:r>
            <a:endParaRPr kumimoji="1" lang="en-US" altLang="ja-JP" sz="1400" dirty="0">
              <a:latin typeface="+mn-ea"/>
            </a:endParaRPr>
          </a:p>
          <a:p>
            <a:pPr marL="285750" indent="-285750" algn="l" defTabSz="28800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+mn-ea"/>
              </a:rPr>
              <a:t>野菜に含まれるカリウムの、塩分を体の外に出す働きにより</a:t>
            </a:r>
            <a:r>
              <a:rPr lang="ja-JP" altLang="en-US" sz="1400" b="1" dirty="0">
                <a:solidFill>
                  <a:schemeClr val="accent2"/>
                </a:solidFill>
                <a:latin typeface="+mn-ea"/>
              </a:rPr>
              <a:t>減塩につながる</a:t>
            </a:r>
            <a:r>
              <a:rPr lang="ja-JP" altLang="en-US" sz="1400" dirty="0">
                <a:latin typeface="+mn-ea"/>
              </a:rPr>
              <a:t>。</a:t>
            </a:r>
            <a:endParaRPr kumimoji="1" lang="ja-JP" altLang="en-US" sz="1400" dirty="0">
              <a:latin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CD95059-C4E4-8076-2F68-1461F8A0EC78}"/>
              </a:ext>
            </a:extLst>
          </p:cNvPr>
          <p:cNvGrpSpPr/>
          <p:nvPr/>
        </p:nvGrpSpPr>
        <p:grpSpPr>
          <a:xfrm>
            <a:off x="137946" y="2195994"/>
            <a:ext cx="3254959" cy="329298"/>
            <a:chOff x="2142309" y="2901582"/>
            <a:chExt cx="3657600" cy="329298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C7E386B-02DD-75CF-ADCF-0F3112DA944B}"/>
                </a:ext>
              </a:extLst>
            </p:cNvPr>
            <p:cNvSpPr txBox="1"/>
            <p:nvPr/>
          </p:nvSpPr>
          <p:spPr>
            <a:xfrm>
              <a:off x="2526417" y="2901582"/>
              <a:ext cx="2889383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288000"/>
              <a:r>
                <a:rPr kumimoji="1" lang="ja-JP" altLang="en-US" sz="1600" b="1" dirty="0">
                  <a:latin typeface="+mn-ea"/>
                </a:rPr>
                <a:t>ベジ・ファーストについて</a:t>
              </a: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9ED09B36-FA47-9D30-47FE-085BADE51E9B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6EDF50A-FCB5-2BD2-FADF-7BBBEB3A44E1}"/>
              </a:ext>
            </a:extLst>
          </p:cNvPr>
          <p:cNvGrpSpPr/>
          <p:nvPr/>
        </p:nvGrpSpPr>
        <p:grpSpPr>
          <a:xfrm>
            <a:off x="3513221" y="2188427"/>
            <a:ext cx="5582653" cy="339633"/>
            <a:chOff x="2142309" y="2891247"/>
            <a:chExt cx="3657600" cy="339633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C5E023C-4CAF-F79D-6E58-A614E6058F9F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288000"/>
              <a:r>
                <a:rPr kumimoji="1" lang="ja-JP" altLang="en-US" sz="1600" b="1" dirty="0">
                  <a:latin typeface="+mn-ea"/>
                </a:rPr>
                <a:t>ベジ・ファースト協力店の概要</a:t>
              </a: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F574D60-5414-6170-86D3-EB9710338F57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BA80DC0-3402-E202-B090-8BDB4D0B0643}"/>
              </a:ext>
            </a:extLst>
          </p:cNvPr>
          <p:cNvSpPr/>
          <p:nvPr/>
        </p:nvSpPr>
        <p:spPr>
          <a:xfrm>
            <a:off x="3550495" y="2690280"/>
            <a:ext cx="721893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対象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店舗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A50F57F-805D-F2B2-F51C-5327BD138455}"/>
              </a:ext>
            </a:extLst>
          </p:cNvPr>
          <p:cNvSpPr/>
          <p:nvPr/>
        </p:nvSpPr>
        <p:spPr>
          <a:xfrm>
            <a:off x="3550495" y="3433525"/>
            <a:ext cx="721893" cy="19295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認証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要件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610F9FB-FCEC-99A1-D38C-695BB860384E}"/>
              </a:ext>
            </a:extLst>
          </p:cNvPr>
          <p:cNvSpPr/>
          <p:nvPr/>
        </p:nvSpPr>
        <p:spPr>
          <a:xfrm>
            <a:off x="3550495" y="5420479"/>
            <a:ext cx="721893" cy="4555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登録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費用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41E1E4B-5A76-D39C-CA09-2B145A7E7602}"/>
              </a:ext>
            </a:extLst>
          </p:cNvPr>
          <p:cNvSpPr/>
          <p:nvPr/>
        </p:nvSpPr>
        <p:spPr>
          <a:xfrm>
            <a:off x="3552084" y="5933460"/>
            <a:ext cx="721893" cy="44295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参画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店舗数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3C3B8F3-1C4D-EE7A-47A5-5B48ADDFBCC3}"/>
              </a:ext>
            </a:extLst>
          </p:cNvPr>
          <p:cNvSpPr/>
          <p:nvPr/>
        </p:nvSpPr>
        <p:spPr>
          <a:xfrm>
            <a:off x="4325199" y="2689019"/>
            <a:ext cx="4784438" cy="6858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福島県内の飲食店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（食堂、レストラン、喫茶店、ファストフード店、惣菜店、仕出し屋、弁当屋等）、</a:t>
            </a:r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旅館・ホテル、スーパー、直売所、企業など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85913D5-65A3-9E8F-482D-F00BA97AD451}"/>
              </a:ext>
            </a:extLst>
          </p:cNvPr>
          <p:cNvSpPr/>
          <p:nvPr/>
        </p:nvSpPr>
        <p:spPr>
          <a:xfrm>
            <a:off x="4325199" y="3432684"/>
            <a:ext cx="4784438" cy="1929509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b="1" dirty="0">
                <a:solidFill>
                  <a:schemeClr val="tx1"/>
                </a:solidFill>
                <a:latin typeface="+mn-ea"/>
              </a:rPr>
              <a:t>次のいずれかに取り組んでいる施設</a:t>
            </a:r>
          </a:p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①野菜たっぷりメニューや、お惣菜等を提供・販売している施設。（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1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品あたり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70</a:t>
            </a:r>
            <a:r>
              <a:rPr lang="en-US" altLang="ja-JP" sz="1400" dirty="0">
                <a:solidFill>
                  <a:schemeClr val="tx1"/>
                </a:solidFill>
                <a:latin typeface="+mn-ea"/>
              </a:rPr>
              <a:t>g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以上の野菜を使用。）</a:t>
            </a:r>
          </a:p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②食事の最初に野菜料理を提供する等、ベジ・ファーストの取組に協力できる施設。</a:t>
            </a:r>
          </a:p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③野菜を販売するにあたり、ベジ・ファーストの推進と地場産物の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PR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に協力できる施設。</a:t>
            </a:r>
          </a:p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④その他、本事業の趣旨に賛同し、ベジ・ファーストや食事バランスの普及啓発等、健康づくりに取り組む施設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8222D91-C4BF-9BA9-B73B-C66128672102}"/>
              </a:ext>
            </a:extLst>
          </p:cNvPr>
          <p:cNvSpPr/>
          <p:nvPr/>
        </p:nvSpPr>
        <p:spPr>
          <a:xfrm>
            <a:off x="4325199" y="5420058"/>
            <a:ext cx="4784438" cy="455537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dirty="0">
                <a:solidFill>
                  <a:schemeClr val="accent2"/>
                </a:solidFill>
                <a:latin typeface="+mn-ea"/>
              </a:rPr>
              <a:t>無料</a:t>
            </a:r>
            <a:endParaRPr kumimoji="1" lang="en-US" altLang="ja-JP" sz="1400" b="1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8259DBE-2693-4796-D240-9F0838A4B101}"/>
              </a:ext>
            </a:extLst>
          </p:cNvPr>
          <p:cNvSpPr/>
          <p:nvPr/>
        </p:nvSpPr>
        <p:spPr>
          <a:xfrm>
            <a:off x="4325199" y="5933460"/>
            <a:ext cx="4784438" cy="44295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７６６店舗（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2025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年</a:t>
            </a:r>
            <a:r>
              <a:rPr kumimoji="1" lang="en-US" altLang="ja-JP" sz="1400" dirty="0">
                <a:solidFill>
                  <a:schemeClr val="tx1"/>
                </a:solidFill>
                <a:latin typeface="+mn-ea"/>
              </a:rPr>
              <a:t>9</a:t>
            </a:r>
            <a:r>
              <a:rPr kumimoji="1" lang="ja-JP" altLang="en-US" sz="1400" dirty="0">
                <a:solidFill>
                  <a:schemeClr val="tx1"/>
                </a:solidFill>
                <a:latin typeface="+mn-ea"/>
              </a:rPr>
              <a:t>月末時点）</a:t>
            </a:r>
            <a:endParaRPr kumimoji="1" lang="en-US" altLang="ja-JP" sz="14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EBC0D00-C219-AB47-A55F-CD25A99CD18B}"/>
              </a:ext>
            </a:extLst>
          </p:cNvPr>
          <p:cNvCxnSpPr>
            <a:cxnSpLocks/>
          </p:cNvCxnSpPr>
          <p:nvPr/>
        </p:nvCxnSpPr>
        <p:spPr>
          <a:xfrm>
            <a:off x="4321715" y="5885333"/>
            <a:ext cx="48533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11C39F-1EC5-43BF-596A-A8F4D61DA156}"/>
              </a:ext>
            </a:extLst>
          </p:cNvPr>
          <p:cNvCxnSpPr>
            <a:cxnSpLocks/>
          </p:cNvCxnSpPr>
          <p:nvPr/>
        </p:nvCxnSpPr>
        <p:spPr>
          <a:xfrm>
            <a:off x="4321715" y="5391990"/>
            <a:ext cx="48533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2437496-DCA7-01F4-018C-A0301EE59B7E}"/>
              </a:ext>
            </a:extLst>
          </p:cNvPr>
          <p:cNvCxnSpPr>
            <a:cxnSpLocks/>
          </p:cNvCxnSpPr>
          <p:nvPr/>
        </p:nvCxnSpPr>
        <p:spPr>
          <a:xfrm>
            <a:off x="4321715" y="3400039"/>
            <a:ext cx="485333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B71F6103-CE1B-A455-3A6D-9EE55E5C2A81}"/>
              </a:ext>
            </a:extLst>
          </p:cNvPr>
          <p:cNvSpPr txBox="1">
            <a:spLocks/>
          </p:cNvSpPr>
          <p:nvPr/>
        </p:nvSpPr>
        <p:spPr>
          <a:xfrm>
            <a:off x="346061" y="953448"/>
            <a:ext cx="8598517" cy="10727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1pPr>
            <a:lvl2pPr marL="27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2pPr>
            <a:lvl3pPr marL="40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3pPr>
            <a:lvl4pPr marL="54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4pPr>
            <a:lvl5pPr marL="67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5pPr>
            <a:lvl6pPr marL="2514411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</a:rPr>
              <a:t>　福島県は生活習慣病予防が期待される</a:t>
            </a:r>
            <a:r>
              <a:rPr lang="ja-JP" altLang="en-US" b="1" dirty="0">
                <a:solidFill>
                  <a:schemeClr val="accent2"/>
                </a:solidFill>
              </a:rPr>
              <a:t>ベジ・ファーストの取組を推奨</a:t>
            </a:r>
            <a:r>
              <a:rPr lang="ja-JP" altLang="en-US" dirty="0">
                <a:solidFill>
                  <a:schemeClr val="tx1"/>
                </a:solidFill>
              </a:rPr>
              <a:t>しています。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本取組の一環として、外食・中食でもおいしく健康的に食事が楽しめるように</a:t>
            </a:r>
            <a:r>
              <a:rPr lang="ja-JP" altLang="en-US" b="1" dirty="0">
                <a:solidFill>
                  <a:schemeClr val="accent2"/>
                </a:solidFill>
              </a:rPr>
              <a:t>「ベジ・ファースト協力店」の認証・登録</a:t>
            </a:r>
            <a:r>
              <a:rPr lang="ja-JP" altLang="en-US" dirty="0">
                <a:solidFill>
                  <a:schemeClr val="tx1"/>
                </a:solidFill>
              </a:rPr>
              <a:t>を行っています。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4" name="スライド番号プレースホルダー 7">
            <a:extLst>
              <a:ext uri="{FF2B5EF4-FFF2-40B4-BE49-F238E27FC236}">
                <a16:creationId xmlns:a16="http://schemas.microsoft.com/office/drawing/2014/main" id="{6E9CBE84-68ED-8DF7-8D16-7219623FB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3992" y="6356353"/>
            <a:ext cx="2057400" cy="365125"/>
          </a:xfrm>
        </p:spPr>
        <p:txBody>
          <a:bodyPr/>
          <a:lstStyle/>
          <a:p>
            <a:fld id="{828639C4-5182-4803-A206-474F8B31AAA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84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DA6C8D1-D41F-496C-CE8D-765FF398A7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4951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693" imgH="689" progId="TCLayout.ActiveDocument.1">
                  <p:embed/>
                </p:oleObj>
              </mc:Choice>
              <mc:Fallback>
                <p:oleObj name="think-cell スライド" r:id="rId4" imgW="693" imgH="68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A6C8D1-D41F-496C-CE8D-765FF398A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586" y="36580"/>
            <a:ext cx="8276076" cy="857883"/>
          </a:xfrm>
        </p:spPr>
        <p:txBody>
          <a:bodyPr vert="horz">
            <a:norm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４　ベジ・ファースト協力店のメリット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024551" y="6417899"/>
            <a:ext cx="3086100" cy="365125"/>
          </a:xfrm>
        </p:spPr>
        <p:txBody>
          <a:bodyPr/>
          <a:lstStyle/>
          <a:p>
            <a:r>
              <a:rPr kumimoji="1" lang="ja-JP" altLang="en-US" dirty="0"/>
              <a:t>福島県保健福祉部健康づくり推進課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473992" y="6356353"/>
            <a:ext cx="2057400" cy="365125"/>
          </a:xfrm>
        </p:spPr>
        <p:txBody>
          <a:bodyPr/>
          <a:lstStyle/>
          <a:p>
            <a:fld id="{828639C4-5182-4803-A206-474F8B31AAA3}" type="slidenum">
              <a:rPr kumimoji="1" lang="ja-JP" altLang="en-US" smtClean="0"/>
              <a:t>6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385606" y="729804"/>
            <a:ext cx="832003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FC6BE98D-F241-26C9-CD38-F100F56C701C}"/>
              </a:ext>
            </a:extLst>
          </p:cNvPr>
          <p:cNvGrpSpPr/>
          <p:nvPr/>
        </p:nvGrpSpPr>
        <p:grpSpPr>
          <a:xfrm>
            <a:off x="311530" y="1628187"/>
            <a:ext cx="8517768" cy="339633"/>
            <a:chOff x="2142309" y="2891247"/>
            <a:chExt cx="3657600" cy="339633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A101F27-62FE-6246-D7A6-D1AFE437300F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288000"/>
              <a:r>
                <a:rPr kumimoji="1" lang="ja-JP" altLang="en-US" sz="1600" b="1" dirty="0">
                  <a:latin typeface="+mn-ea"/>
                </a:rPr>
                <a:t>メリット</a:t>
              </a: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3537BE19-9907-AAAA-239C-03BC64CE05C9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1121A11C-E887-CC6C-AA45-8BB210A55E6E}"/>
              </a:ext>
            </a:extLst>
          </p:cNvPr>
          <p:cNvSpPr txBox="1">
            <a:spLocks/>
          </p:cNvSpPr>
          <p:nvPr/>
        </p:nvSpPr>
        <p:spPr>
          <a:xfrm>
            <a:off x="311530" y="930250"/>
            <a:ext cx="8436113" cy="757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1pPr>
            <a:lvl2pPr marL="27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2pPr>
            <a:lvl3pPr marL="40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3pPr>
            <a:lvl4pPr marL="54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4pPr>
            <a:lvl5pPr marL="67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5pPr>
            <a:lvl6pPr marL="2514411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216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ja-JP" altLang="en-US" dirty="0">
                <a:solidFill>
                  <a:schemeClr val="tx1"/>
                </a:solidFill>
              </a:rPr>
              <a:t>　　ベジ・ファースト協力店に登録された店舗は、</a:t>
            </a:r>
            <a:r>
              <a:rPr lang="ja-JP" altLang="en-US" b="1" dirty="0">
                <a:solidFill>
                  <a:schemeClr val="accent2"/>
                </a:solidFill>
              </a:rPr>
              <a:t>福島県ホームページや</a:t>
            </a:r>
            <a:r>
              <a:rPr lang="en-US" altLang="ja-JP" b="1" dirty="0">
                <a:solidFill>
                  <a:schemeClr val="accent2"/>
                </a:solidFill>
              </a:rPr>
              <a:t>SNS</a:t>
            </a:r>
            <a:r>
              <a:rPr lang="ja-JP" altLang="en-US" b="1" dirty="0">
                <a:solidFill>
                  <a:schemeClr val="accent2"/>
                </a:solidFill>
              </a:rPr>
              <a:t>等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marR="0" lvl="0" algn="l" defTabSz="2160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ja-JP" altLang="en-US" b="1" dirty="0">
                <a:solidFill>
                  <a:schemeClr val="accent2"/>
                </a:solidFill>
              </a:rPr>
              <a:t>　で情報発信、店舗紹介</a:t>
            </a:r>
            <a:r>
              <a:rPr lang="ja-JP" altLang="en-US" dirty="0">
                <a:solidFill>
                  <a:schemeClr val="tx1"/>
                </a:solidFill>
              </a:rPr>
              <a:t>します。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7457F0-8A2C-95EA-A8AA-8674408D07DB}"/>
              </a:ext>
            </a:extLst>
          </p:cNvPr>
          <p:cNvSpPr txBox="1"/>
          <p:nvPr/>
        </p:nvSpPr>
        <p:spPr>
          <a:xfrm>
            <a:off x="385606" y="2135906"/>
            <a:ext cx="4084069" cy="3960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 defTabSz="288000">
              <a:spcAft>
                <a:spcPts val="600"/>
              </a:spcAft>
            </a:pPr>
            <a:r>
              <a:rPr lang="ja-JP" altLang="en-US" sz="1400" b="1" dirty="0">
                <a:latin typeface="+mn-ea"/>
              </a:rPr>
              <a:t>健康ふくしまポータルサイト等での店舗紹介</a:t>
            </a:r>
            <a:endParaRPr kumimoji="1" lang="en-US" altLang="ja-JP" sz="1400" b="1" dirty="0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911E761-5FB1-6AA6-F2D3-A0B6FDC50711}"/>
              </a:ext>
            </a:extLst>
          </p:cNvPr>
          <p:cNvSpPr txBox="1"/>
          <p:nvPr/>
        </p:nvSpPr>
        <p:spPr>
          <a:xfrm>
            <a:off x="4857226" y="2166911"/>
            <a:ext cx="3825219" cy="396000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 defTabSz="288000">
              <a:spcAft>
                <a:spcPts val="600"/>
              </a:spcAft>
            </a:pPr>
            <a:r>
              <a:rPr lang="ja-JP" altLang="en-US" sz="1400" b="1" dirty="0">
                <a:solidFill>
                  <a:schemeClr val="tx1"/>
                </a:solidFill>
              </a:rPr>
              <a:t>福島県の公式</a:t>
            </a:r>
            <a:r>
              <a:rPr lang="en-US" altLang="ja-JP" sz="1400" b="1" dirty="0">
                <a:solidFill>
                  <a:schemeClr val="tx1"/>
                </a:solidFill>
              </a:rPr>
              <a:t>SNS</a:t>
            </a:r>
            <a:r>
              <a:rPr lang="ja-JP" altLang="en-US" sz="1400" b="1" dirty="0">
                <a:solidFill>
                  <a:schemeClr val="tx1"/>
                </a:solidFill>
              </a:rPr>
              <a:t>での情報発信</a:t>
            </a:r>
            <a:endParaRPr kumimoji="1" lang="en-US" altLang="ja-JP" sz="1400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C68A335-99CA-1931-F52E-E280B7385C60}"/>
              </a:ext>
            </a:extLst>
          </p:cNvPr>
          <p:cNvSpPr txBox="1"/>
          <p:nvPr/>
        </p:nvSpPr>
        <p:spPr>
          <a:xfrm>
            <a:off x="194084" y="6025425"/>
            <a:ext cx="7808494" cy="375057"/>
          </a:xfrm>
          <a:prstGeom prst="rect">
            <a:avLst/>
          </a:prstGeom>
          <a:noFill/>
        </p:spPr>
        <p:txBody>
          <a:bodyPr wrap="square" lIns="0" rIns="0" rtlCol="0" anchor="ctr">
            <a:noAutofit/>
          </a:bodyPr>
          <a:lstStyle/>
          <a:p>
            <a:pPr defTabSz="288000"/>
            <a:r>
              <a:rPr kumimoji="1" lang="ja-JP" altLang="en-US" sz="1400" dirty="0">
                <a:latin typeface="+mn-ea"/>
              </a:rPr>
              <a:t>（参考）</a:t>
            </a:r>
            <a:r>
              <a:rPr kumimoji="1" lang="en-US" altLang="ja-JP" sz="1400" dirty="0">
                <a:latin typeface="+mn-ea"/>
              </a:rPr>
              <a:t> https://www.pref.fukushima.lg.jp/site/genen-and-vege/</a:t>
            </a:r>
          </a:p>
          <a:p>
            <a:pPr algn="l" defTabSz="288000"/>
            <a:endParaRPr kumimoji="1" lang="en-US" altLang="ja-JP" sz="1400" dirty="0">
              <a:latin typeface="+mn-ea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7A4BE45-2295-C47D-99E4-5A3C8421D8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02" y="2530222"/>
            <a:ext cx="4270678" cy="2535812"/>
          </a:xfrm>
          <a:prstGeom prst="rect">
            <a:avLst/>
          </a:prstGeom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5D69277-91ED-D9CC-5B47-3EDE70D1DD6B}"/>
              </a:ext>
            </a:extLst>
          </p:cNvPr>
          <p:cNvGrpSpPr/>
          <p:nvPr/>
        </p:nvGrpSpPr>
        <p:grpSpPr>
          <a:xfrm>
            <a:off x="4857226" y="2530223"/>
            <a:ext cx="3825219" cy="3379019"/>
            <a:chOff x="4756470" y="2539239"/>
            <a:chExt cx="4132740" cy="365386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89D2542-F9D3-A687-BBCE-E1B36E6064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34" b="8907"/>
            <a:stretch/>
          </p:blipFill>
          <p:spPr bwMode="auto">
            <a:xfrm>
              <a:off x="4756470" y="2539239"/>
              <a:ext cx="2095662" cy="365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1437BDB3-AE02-AD3B-0497-234412DFA2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66" b="8312"/>
            <a:stretch/>
          </p:blipFill>
          <p:spPr bwMode="auto">
            <a:xfrm>
              <a:off x="6852132" y="2539239"/>
              <a:ext cx="2037078" cy="365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185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DA6C8D1-D41F-496C-CE8D-765FF398A7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4" imgW="693" imgH="689" progId="TCLayout.ActiveDocument.1">
                  <p:embed/>
                </p:oleObj>
              </mc:Choice>
              <mc:Fallback>
                <p:oleObj name="think-cell スライド" r:id="rId4" imgW="693" imgH="68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A6C8D1-D41F-496C-CE8D-765FF398A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7587" y="39160"/>
            <a:ext cx="8276076" cy="787358"/>
          </a:xfrm>
        </p:spPr>
        <p:txBody>
          <a:bodyPr vert="horz">
            <a:norm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５　ご依頼事項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024551" y="6417899"/>
            <a:ext cx="3086100" cy="365125"/>
          </a:xfrm>
        </p:spPr>
        <p:txBody>
          <a:bodyPr/>
          <a:lstStyle/>
          <a:p>
            <a:r>
              <a:rPr kumimoji="1" lang="ja-JP" altLang="en-US" dirty="0"/>
              <a:t>福島県保健福祉部健康づくり推進課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473992" y="6356353"/>
            <a:ext cx="2057400" cy="365125"/>
          </a:xfrm>
        </p:spPr>
        <p:txBody>
          <a:bodyPr/>
          <a:lstStyle/>
          <a:p>
            <a:fld id="{828639C4-5182-4803-A206-474F8B31AAA3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>
            <a:off x="407587" y="754971"/>
            <a:ext cx="832003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1121A11C-E887-CC6C-AA45-8BB210A55E6E}"/>
              </a:ext>
            </a:extLst>
          </p:cNvPr>
          <p:cNvSpPr txBox="1">
            <a:spLocks/>
          </p:cNvSpPr>
          <p:nvPr/>
        </p:nvSpPr>
        <p:spPr>
          <a:xfrm>
            <a:off x="327171" y="905944"/>
            <a:ext cx="8539992" cy="12901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1pPr>
            <a:lvl2pPr marL="27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2pPr>
            <a:lvl3pPr marL="40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3pPr>
            <a:lvl4pPr marL="54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4pPr>
            <a:lvl5pPr marL="67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5pPr>
            <a:lvl6pPr marL="2514411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</a:rPr>
              <a:t>　自然に健康になれる食環境整備を推進するため、ベジ・ファースト協力店への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ご登録をお願いいたします。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　ベジ・ファースト協力店のご登録後は、①普及啓発用資材の掲出、②メニュー・レシピの開発、③お客さまへのお声掛けをお願いいたします。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2BA22CE-EF76-CB13-F67B-0F26A28E261B}"/>
              </a:ext>
            </a:extLst>
          </p:cNvPr>
          <p:cNvSpPr/>
          <p:nvPr/>
        </p:nvSpPr>
        <p:spPr>
          <a:xfrm>
            <a:off x="109123" y="2830277"/>
            <a:ext cx="4591214" cy="2489844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spcAft>
                <a:spcPts val="1200"/>
              </a:spcAft>
              <a:buFont typeface="+mj-ea"/>
              <a:buAutoNum type="circleNumDbPlain"/>
            </a:pPr>
            <a:r>
              <a:rPr kumimoji="1" lang="ja-JP" altLang="en-US" sz="1400" b="1" dirty="0">
                <a:solidFill>
                  <a:schemeClr val="tx1"/>
                </a:solidFill>
              </a:rPr>
              <a:t>普及啓発用資材（ポスター等）の掲出</a:t>
            </a:r>
            <a:br>
              <a:rPr kumimoji="1" lang="en-US" altLang="ja-JP" sz="1400" dirty="0">
                <a:solidFill>
                  <a:schemeClr val="tx1"/>
                </a:solidFill>
              </a:rPr>
            </a:br>
            <a:r>
              <a:rPr kumimoji="1" lang="ja-JP" altLang="en-US" sz="1400" dirty="0">
                <a:solidFill>
                  <a:schemeClr val="tx1"/>
                </a:solidFill>
              </a:rPr>
              <a:t>協力店にご登録いただいた後、ふくしまベジ・ファースト事務局より普及啓発用資材（ポスター等）をお送りします。店舗内の目立つ場所にツールを掲出いただきたいです。</a:t>
            </a:r>
          </a:p>
          <a:p>
            <a:pPr marL="342900" indent="-342900">
              <a:spcAft>
                <a:spcPts val="1200"/>
              </a:spcAft>
              <a:buFont typeface="+mj-ea"/>
              <a:buAutoNum type="circleNumDbPlain"/>
            </a:pPr>
            <a:r>
              <a:rPr kumimoji="1" lang="ja-JP" altLang="en-US" sz="1400" b="1" dirty="0">
                <a:solidFill>
                  <a:schemeClr val="tx1"/>
                </a:solidFill>
              </a:rPr>
              <a:t>ベジ・ファーストに関するメニュー・レシピ開発</a:t>
            </a:r>
            <a:br>
              <a:rPr kumimoji="1" lang="en-US" altLang="ja-JP" sz="1400" dirty="0">
                <a:solidFill>
                  <a:schemeClr val="tx1"/>
                </a:solidFill>
              </a:rPr>
            </a:br>
            <a:r>
              <a:rPr kumimoji="1" lang="ja-JP" altLang="en-US" sz="1400" dirty="0">
                <a:solidFill>
                  <a:schemeClr val="tx1"/>
                </a:solidFill>
              </a:rPr>
              <a:t>野菜摂取量を向上させるメニュー・レシピ開発、お通しや前菜で野菜を提供する工夫等をご検討いただきたいです。</a:t>
            </a:r>
          </a:p>
          <a:p>
            <a:pPr marL="342900" indent="-342900">
              <a:spcAft>
                <a:spcPts val="1200"/>
              </a:spcAft>
              <a:buFont typeface="+mj-ea"/>
              <a:buAutoNum type="circleNumDbPlain"/>
            </a:pPr>
            <a:r>
              <a:rPr kumimoji="1" lang="ja-JP" altLang="en-US" sz="1400" b="1" dirty="0">
                <a:solidFill>
                  <a:schemeClr val="tx1"/>
                </a:solidFill>
              </a:rPr>
              <a:t>ベジ・ファーストに関するお声掛け</a:t>
            </a:r>
            <a:br>
              <a:rPr kumimoji="1" lang="en-US" altLang="ja-JP" sz="1400" dirty="0">
                <a:solidFill>
                  <a:schemeClr val="tx1"/>
                </a:solidFill>
              </a:rPr>
            </a:br>
            <a:r>
              <a:rPr kumimoji="1" lang="ja-JP" altLang="en-US" sz="1400" dirty="0">
                <a:solidFill>
                  <a:schemeClr val="tx1"/>
                </a:solidFill>
              </a:rPr>
              <a:t>メニュー提供時に、「野菜から先にお召し上がりください」等、ベジ・ファーストを促すようお声がけいただきたいです。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F05E628-20B3-9E8C-93AB-3C5765C9C64C}"/>
              </a:ext>
            </a:extLst>
          </p:cNvPr>
          <p:cNvGrpSpPr/>
          <p:nvPr/>
        </p:nvGrpSpPr>
        <p:grpSpPr>
          <a:xfrm>
            <a:off x="109122" y="2339671"/>
            <a:ext cx="4591214" cy="339633"/>
            <a:chOff x="2142309" y="2891247"/>
            <a:chExt cx="3657600" cy="339633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D279708-6A37-B0FC-A44A-DA7A0D4777BA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288000"/>
              <a:r>
                <a:rPr kumimoji="1" lang="ja-JP" altLang="en-US" sz="1600" b="1" dirty="0">
                  <a:latin typeface="+mn-ea"/>
                </a:rPr>
                <a:t>取組ご依頼事項</a:t>
              </a: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27915719-23E4-9E78-3DC8-51FC7661C137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B7B32D7-BFBD-C2DB-F315-E178CD8B2C42}"/>
              </a:ext>
            </a:extLst>
          </p:cNvPr>
          <p:cNvGrpSpPr/>
          <p:nvPr/>
        </p:nvGrpSpPr>
        <p:grpSpPr>
          <a:xfrm>
            <a:off x="5005138" y="2338155"/>
            <a:ext cx="4065066" cy="339633"/>
            <a:chOff x="2142309" y="2891247"/>
            <a:chExt cx="3657600" cy="339633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85EB9E9-14D0-0341-A74E-E466D112EDEA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288000"/>
              <a:r>
                <a:rPr kumimoji="1" lang="ja-JP" altLang="en-US" sz="1600" b="1" dirty="0">
                  <a:latin typeface="+mn-ea"/>
                </a:rPr>
                <a:t>（参考）協力店事例</a:t>
              </a: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DFA41B8B-783B-89B4-49F5-F9ADF07CBF91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9A1B5CA-492F-850C-616C-B0DBA1E37DEB}"/>
              </a:ext>
            </a:extLst>
          </p:cNvPr>
          <p:cNvSpPr/>
          <p:nvPr/>
        </p:nvSpPr>
        <p:spPr>
          <a:xfrm>
            <a:off x="5005137" y="2846176"/>
            <a:ext cx="4065067" cy="199854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マルト（スーパー）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総菜では薬剤師と管理栄養士、総菜バイヤーが開発を行っている</a:t>
            </a:r>
            <a:r>
              <a:rPr kumimoji="1" lang="en-US" altLang="ja-JP" sz="1400" dirty="0">
                <a:solidFill>
                  <a:schemeClr val="tx1"/>
                </a:solidFill>
              </a:rPr>
              <a:t>『</a:t>
            </a:r>
            <a:r>
              <a:rPr kumimoji="1" lang="ja-JP" altLang="en-US" sz="1400" dirty="0">
                <a:solidFill>
                  <a:schemeClr val="tx1"/>
                </a:solidFill>
              </a:rPr>
              <a:t>ふくふくデリ</a:t>
            </a:r>
            <a:r>
              <a:rPr kumimoji="1" lang="en-US" altLang="ja-JP" sz="1400" dirty="0">
                <a:solidFill>
                  <a:schemeClr val="tx1"/>
                </a:solidFill>
              </a:rPr>
              <a:t>』</a:t>
            </a:r>
            <a:r>
              <a:rPr kumimoji="1" lang="ja-JP" altLang="en-US" sz="1400" dirty="0">
                <a:solidFill>
                  <a:schemeClr val="tx1"/>
                </a:solidFill>
              </a:rPr>
              <a:t>という健康向けのお弁当の開発に力を入れてい</a:t>
            </a:r>
            <a:r>
              <a:rPr lang="ja-JP" altLang="en-US" sz="1400" dirty="0">
                <a:solidFill>
                  <a:schemeClr val="tx1"/>
                </a:solidFill>
              </a:rPr>
              <a:t>る</a:t>
            </a:r>
            <a:r>
              <a:rPr kumimoji="1" lang="ja-JP" altLang="en-US" sz="1400" dirty="0">
                <a:solidFill>
                  <a:schemeClr val="tx1"/>
                </a:solidFill>
              </a:rPr>
              <a:t>。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endParaRPr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b="1" dirty="0">
                <a:solidFill>
                  <a:schemeClr val="tx1"/>
                </a:solidFill>
              </a:rPr>
              <a:t>會・マチエール 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matière</a:t>
            </a:r>
            <a:r>
              <a:rPr kumimoji="1" lang="ja-JP" altLang="en-US" sz="1400" b="1" dirty="0">
                <a:solidFill>
                  <a:schemeClr val="tx1"/>
                </a:solidFill>
              </a:rPr>
              <a:t>（パン屋）</a:t>
            </a:r>
            <a:endParaRPr kumimoji="1" lang="en-US" altLang="ja-JP" sz="1400" b="1" dirty="0">
              <a:solidFill>
                <a:schemeClr val="tx1"/>
              </a:solidFill>
            </a:endParaRPr>
          </a:p>
          <a:p>
            <a:r>
              <a:rPr lang="ja-JP" altLang="en-US" sz="1400" b="0" i="0" dirty="0">
                <a:solidFill>
                  <a:schemeClr val="tx1"/>
                </a:solidFill>
                <a:effectLst/>
                <a:latin typeface="Noto Sans JP"/>
              </a:rPr>
              <a:t>必須アミノ酸や食物繊維を含むベジ・ファーストを実践し、</a:t>
            </a:r>
            <a:r>
              <a:rPr lang="en-US" altLang="ja-JP" sz="1400" b="0" i="0" dirty="0">
                <a:solidFill>
                  <a:schemeClr val="tx1"/>
                </a:solidFill>
                <a:effectLst/>
                <a:latin typeface="Noto Sans JP"/>
              </a:rPr>
              <a:t>2018</a:t>
            </a:r>
            <a:r>
              <a:rPr lang="ja-JP" altLang="en-US" sz="1400" b="0" i="0" dirty="0">
                <a:solidFill>
                  <a:schemeClr val="tx1"/>
                </a:solidFill>
                <a:effectLst/>
                <a:latin typeface="Noto Sans JP"/>
              </a:rPr>
              <a:t>年より会津地鶏ワイン煮焼きカレーパンを開発した。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4EA6DC-3F9E-B605-4904-484BB2DB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37" y="4882916"/>
            <a:ext cx="1973842" cy="111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2435721-66DE-A783-81C5-486C71D2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79" y="4885828"/>
            <a:ext cx="1666818" cy="11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F67F12-B0DB-97BE-A134-9CE041A5D393}"/>
              </a:ext>
            </a:extLst>
          </p:cNvPr>
          <p:cNvSpPr txBox="1"/>
          <p:nvPr/>
        </p:nvSpPr>
        <p:spPr>
          <a:xfrm>
            <a:off x="7283779" y="5997040"/>
            <a:ext cx="1666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/>
              <a:t>会津野菜具沢山の</a:t>
            </a:r>
            <a:endParaRPr kumimoji="1" lang="en-US" altLang="ja-JP" sz="1100" dirty="0"/>
          </a:p>
          <a:p>
            <a:pPr algn="ctr"/>
            <a:r>
              <a:rPr kumimoji="1" lang="ja-JP" altLang="en-US" sz="1100" dirty="0"/>
              <a:t>カレーパン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BA4DCD-0CE1-08F8-0DBD-F6D914F0FFE7}"/>
              </a:ext>
            </a:extLst>
          </p:cNvPr>
          <p:cNvSpPr txBox="1"/>
          <p:nvPr/>
        </p:nvSpPr>
        <p:spPr>
          <a:xfrm>
            <a:off x="5005136" y="5997040"/>
            <a:ext cx="19738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1</a:t>
            </a:r>
            <a:r>
              <a:rPr kumimoji="1" lang="ja-JP" altLang="en-US" sz="1100" dirty="0"/>
              <a:t>日に必要な緑黄色野菜の</a:t>
            </a:r>
            <a:r>
              <a:rPr kumimoji="1" lang="en-US" altLang="ja-JP" sz="1100" dirty="0"/>
              <a:t>1/3</a:t>
            </a:r>
            <a:r>
              <a:rPr kumimoji="1" lang="ja-JP" altLang="en-US" sz="1100" dirty="0"/>
              <a:t>日分を摂取可能なデリ</a:t>
            </a:r>
          </a:p>
        </p:txBody>
      </p:sp>
    </p:spTree>
    <p:extLst>
      <p:ext uri="{BB962C8B-B14F-4D97-AF65-F5344CB8AC3E}">
        <p14:creationId xmlns:p14="http://schemas.microsoft.com/office/powerpoint/2010/main" val="362386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DA6C8D1-D41F-496C-CE8D-765FF398A7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49351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693" imgH="689" progId="TCLayout.ActiveDocument.1">
                  <p:embed/>
                </p:oleObj>
              </mc:Choice>
              <mc:Fallback>
                <p:oleObj name="think-cell スライド" r:id="rId3" imgW="693" imgH="68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A6C8D1-D41F-496C-CE8D-765FF398A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9563" y="30677"/>
            <a:ext cx="8276076" cy="857883"/>
          </a:xfrm>
        </p:spPr>
        <p:txBody>
          <a:bodyPr vert="horz">
            <a:norm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６　申請方法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024551" y="6417899"/>
            <a:ext cx="3086100" cy="365125"/>
          </a:xfrm>
        </p:spPr>
        <p:txBody>
          <a:bodyPr/>
          <a:lstStyle/>
          <a:p>
            <a:r>
              <a:rPr kumimoji="1" lang="ja-JP" altLang="en-US" dirty="0"/>
              <a:t>福島県保健福祉部健康づくり推進課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473992" y="6356353"/>
            <a:ext cx="2057400" cy="365125"/>
          </a:xfrm>
        </p:spPr>
        <p:txBody>
          <a:bodyPr/>
          <a:lstStyle/>
          <a:p>
            <a:fld id="{828639C4-5182-4803-A206-474F8B31AAA3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29563" y="754971"/>
            <a:ext cx="832003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1121A11C-E887-CC6C-AA45-8BB210A55E6E}"/>
              </a:ext>
            </a:extLst>
          </p:cNvPr>
          <p:cNvSpPr txBox="1">
            <a:spLocks/>
          </p:cNvSpPr>
          <p:nvPr/>
        </p:nvSpPr>
        <p:spPr>
          <a:xfrm>
            <a:off x="564298" y="920295"/>
            <a:ext cx="8185300" cy="10934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1pPr>
            <a:lvl2pPr marL="27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2pPr>
            <a:lvl3pPr marL="40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3pPr>
            <a:lvl4pPr marL="54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4pPr>
            <a:lvl5pPr marL="67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5pPr>
            <a:lvl6pPr marL="2514411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</a:rPr>
              <a:t>　ベジ・ファースト協力店に賛同いただける場合、申請フォームより必要事項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をご記入ください。</a:t>
            </a:r>
          </a:p>
          <a:p>
            <a:r>
              <a:rPr lang="ja-JP" altLang="en-US" dirty="0">
                <a:solidFill>
                  <a:schemeClr val="tx1"/>
                </a:solidFill>
              </a:rPr>
              <a:t>　なお、申請から認定までは</a:t>
            </a:r>
            <a:r>
              <a:rPr lang="en-US" altLang="ja-JP" dirty="0">
                <a:solidFill>
                  <a:schemeClr val="tx1"/>
                </a:solidFill>
              </a:rPr>
              <a:t>1</a:t>
            </a:r>
            <a:r>
              <a:rPr lang="ja-JP" altLang="en-US" dirty="0">
                <a:solidFill>
                  <a:schemeClr val="tx1"/>
                </a:solidFill>
              </a:rPr>
              <a:t>か月程度を想定しています。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C4A8DD8-80FC-17EB-BBC6-1B864E347CE8}"/>
              </a:ext>
            </a:extLst>
          </p:cNvPr>
          <p:cNvGrpSpPr/>
          <p:nvPr/>
        </p:nvGrpSpPr>
        <p:grpSpPr>
          <a:xfrm>
            <a:off x="445814" y="2116174"/>
            <a:ext cx="4183259" cy="339633"/>
            <a:chOff x="2142309" y="2891247"/>
            <a:chExt cx="3657600" cy="339633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83DF796-AFE3-5C4E-2008-29C58B3F4A6C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288000"/>
              <a:r>
                <a:rPr lang="ja-JP" altLang="en-US" sz="1600" b="1" dirty="0">
                  <a:latin typeface="+mn-ea"/>
                </a:rPr>
                <a:t>申請内容</a:t>
              </a:r>
              <a:endParaRPr kumimoji="1" lang="ja-JP" altLang="en-US" sz="1600" b="1" dirty="0">
                <a:latin typeface="+mn-ea"/>
              </a:endParaRP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33D7F3F7-4307-53F3-0D90-7BF4ACC63282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EA86E18-53CC-E5CB-CDDC-1D303AA997DE}"/>
              </a:ext>
            </a:extLst>
          </p:cNvPr>
          <p:cNvSpPr txBox="1"/>
          <p:nvPr/>
        </p:nvSpPr>
        <p:spPr>
          <a:xfrm>
            <a:off x="515580" y="2540843"/>
            <a:ext cx="4186756" cy="3815508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l" defTabSz="288000"/>
            <a:r>
              <a:rPr kumimoji="1" lang="ja-JP" altLang="en-US" sz="1600" dirty="0">
                <a:latin typeface="+mn-ea"/>
              </a:rPr>
              <a:t>　申請フォームに以下の事項をご入力お願いします。</a:t>
            </a:r>
            <a:endParaRPr kumimoji="1" lang="en-US" altLang="ja-JP" sz="1600" dirty="0">
              <a:latin typeface="+mn-ea"/>
            </a:endParaRPr>
          </a:p>
          <a:p>
            <a:pPr algn="l" defTabSz="288000"/>
            <a:endParaRPr kumimoji="1" lang="en-US" altLang="ja-JP" sz="1600" dirty="0">
              <a:latin typeface="+mn-ea"/>
            </a:endParaRPr>
          </a:p>
          <a:p>
            <a:pPr algn="l" defTabSz="288000"/>
            <a:r>
              <a:rPr kumimoji="1" lang="en-US" altLang="ja-JP" sz="1600" dirty="0">
                <a:latin typeface="+mn-ea"/>
              </a:rPr>
              <a:t>【 </a:t>
            </a:r>
            <a:r>
              <a:rPr kumimoji="1" lang="ja-JP" altLang="en-US" sz="1600" dirty="0">
                <a:latin typeface="+mn-ea"/>
              </a:rPr>
              <a:t>必須 </a:t>
            </a:r>
            <a:r>
              <a:rPr kumimoji="1" lang="en-US" altLang="ja-JP" sz="1600" dirty="0">
                <a:latin typeface="+mn-ea"/>
              </a:rPr>
              <a:t>】</a:t>
            </a:r>
          </a:p>
          <a:p>
            <a:pPr marL="285750" indent="-285750" algn="l" defTabSz="28800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ea"/>
              </a:rPr>
              <a:t>店舗名</a:t>
            </a:r>
            <a:endParaRPr lang="en-US" altLang="ja-JP" sz="1600" dirty="0">
              <a:latin typeface="+mn-ea"/>
            </a:endParaRPr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kumimoji="1" lang="ja-JP" altLang="en-US" sz="1600" dirty="0">
                <a:latin typeface="+mn-ea"/>
              </a:rPr>
              <a:t>取組内容・</a:t>
            </a:r>
            <a:r>
              <a:rPr kumimoji="1" lang="en-US" altLang="ja-JP" sz="1600" dirty="0">
                <a:latin typeface="+mn-ea"/>
              </a:rPr>
              <a:t>PR</a:t>
            </a:r>
            <a:r>
              <a:rPr kumimoji="1" lang="ja-JP" altLang="en-US" sz="1600" dirty="0">
                <a:latin typeface="+mn-ea"/>
              </a:rPr>
              <a:t>（</a:t>
            </a:r>
            <a:r>
              <a:rPr kumimoji="1" lang="en-US" altLang="ja-JP" sz="1600" dirty="0">
                <a:latin typeface="+mn-ea"/>
              </a:rPr>
              <a:t>150</a:t>
            </a:r>
            <a:r>
              <a:rPr kumimoji="1" lang="ja-JP" altLang="en-US" sz="1600" dirty="0">
                <a:latin typeface="+mn-ea"/>
              </a:rPr>
              <a:t>字以内）</a:t>
            </a:r>
            <a:endParaRPr kumimoji="1" lang="en-US" altLang="ja-JP" sz="1600" dirty="0">
              <a:latin typeface="+mn-ea"/>
            </a:endParaRPr>
          </a:p>
          <a:p>
            <a:pPr marL="285750" indent="-285750" defTabSz="288000">
              <a:buFont typeface="Arial" panose="020B0604020202020204" pitchFamily="34" charset="0"/>
              <a:buChar char="•"/>
            </a:pPr>
            <a:r>
              <a:rPr kumimoji="1" lang="ja-JP" altLang="en-US" sz="1600" dirty="0">
                <a:latin typeface="+mn-ea"/>
              </a:rPr>
              <a:t>写真データ（</a:t>
            </a:r>
            <a:r>
              <a:rPr kumimoji="1" lang="en-US" altLang="ja-JP" sz="1600" dirty="0">
                <a:latin typeface="+mn-ea"/>
              </a:rPr>
              <a:t>1</a:t>
            </a:r>
            <a:r>
              <a:rPr kumimoji="1" lang="ja-JP" altLang="en-US" sz="1600" dirty="0">
                <a:latin typeface="+mn-ea"/>
              </a:rPr>
              <a:t>枚）</a:t>
            </a:r>
            <a:endParaRPr kumimoji="1" lang="en-US" altLang="ja-JP" sz="1600" dirty="0">
              <a:latin typeface="+mn-ea"/>
            </a:endParaRPr>
          </a:p>
          <a:p>
            <a:pPr defTabSz="288000"/>
            <a:endParaRPr kumimoji="1" lang="en-US" altLang="ja-JP" sz="1600" dirty="0">
              <a:latin typeface="+mn-ea"/>
            </a:endParaRPr>
          </a:p>
          <a:p>
            <a:pPr algn="l" defTabSz="288000"/>
            <a:r>
              <a:rPr lang="en-US" altLang="ja-JP" sz="1600" dirty="0">
                <a:latin typeface="+mn-ea"/>
              </a:rPr>
              <a:t>【 </a:t>
            </a:r>
            <a:r>
              <a:rPr lang="ja-JP" altLang="en-US" sz="1600" dirty="0">
                <a:latin typeface="+mn-ea"/>
              </a:rPr>
              <a:t>任意 </a:t>
            </a:r>
            <a:r>
              <a:rPr lang="en-US" altLang="ja-JP" sz="1600" dirty="0">
                <a:latin typeface="+mn-ea"/>
              </a:rPr>
              <a:t>】</a:t>
            </a:r>
          </a:p>
          <a:p>
            <a:pPr marL="285750" indent="-285750" algn="l" defTabSz="28800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ea"/>
              </a:rPr>
              <a:t>住所</a:t>
            </a:r>
            <a:endParaRPr lang="en-US" altLang="ja-JP" sz="1600" dirty="0">
              <a:latin typeface="+mn-ea"/>
            </a:endParaRPr>
          </a:p>
          <a:p>
            <a:pPr marL="285750" indent="-285750" algn="l" defTabSz="28800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ea"/>
              </a:rPr>
              <a:t>電話番号</a:t>
            </a:r>
            <a:endParaRPr lang="en-US" altLang="ja-JP" sz="1600" dirty="0">
              <a:latin typeface="+mn-ea"/>
            </a:endParaRPr>
          </a:p>
          <a:p>
            <a:pPr marL="285750" indent="-285750" algn="l" defTabSz="28800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ea"/>
              </a:rPr>
              <a:t>店舗</a:t>
            </a:r>
            <a:r>
              <a:rPr lang="en-US" altLang="ja-JP" sz="1600" dirty="0">
                <a:latin typeface="+mn-ea"/>
              </a:rPr>
              <a:t>URL</a:t>
            </a:r>
          </a:p>
          <a:p>
            <a:pPr marL="285750" indent="-285750" algn="l" defTabSz="28800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ea"/>
              </a:rPr>
              <a:t>営業時間</a:t>
            </a:r>
            <a:endParaRPr lang="en-US" altLang="ja-JP" sz="1600" dirty="0">
              <a:latin typeface="+mn-ea"/>
            </a:endParaRPr>
          </a:p>
          <a:p>
            <a:pPr marL="285750" indent="-285750" algn="l" defTabSz="28800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ea"/>
              </a:rPr>
              <a:t>休業日</a:t>
            </a:r>
            <a:endParaRPr lang="en-US" altLang="ja-JP" sz="1600" dirty="0">
              <a:latin typeface="+mn-ea"/>
            </a:endParaRPr>
          </a:p>
          <a:p>
            <a:pPr marL="285750" indent="-285750" algn="l" defTabSz="288000">
              <a:buFont typeface="Arial" panose="020B0604020202020204" pitchFamily="34" charset="0"/>
              <a:buChar char="•"/>
            </a:pPr>
            <a:r>
              <a:rPr lang="ja-JP" altLang="en-US" sz="1600" dirty="0">
                <a:latin typeface="+mn-ea"/>
              </a:rPr>
              <a:t>駐車場</a:t>
            </a:r>
            <a:endParaRPr lang="en-US" altLang="ja-JP" sz="1600" dirty="0">
              <a:latin typeface="+mn-ea"/>
            </a:endParaRPr>
          </a:p>
          <a:p>
            <a:pPr defTabSz="288000"/>
            <a:endParaRPr lang="en-US" altLang="ja-JP" sz="1600" dirty="0">
              <a:latin typeface="+mn-ea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EE505F8D-3ADE-B98A-4806-2A9D21AAC869}"/>
              </a:ext>
            </a:extLst>
          </p:cNvPr>
          <p:cNvGrpSpPr/>
          <p:nvPr/>
        </p:nvGrpSpPr>
        <p:grpSpPr>
          <a:xfrm>
            <a:off x="5301023" y="2118105"/>
            <a:ext cx="3272209" cy="339633"/>
            <a:chOff x="2142309" y="2891247"/>
            <a:chExt cx="3657600" cy="339633"/>
          </a:xfrm>
        </p:grpSpPr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01DA16D-A3CF-9579-580D-78517F22F6B0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288000"/>
              <a:r>
                <a:rPr kumimoji="1" lang="ja-JP" altLang="en-US" sz="1600" b="1" dirty="0">
                  <a:latin typeface="+mn-ea"/>
                </a:rPr>
                <a:t>認定までの流れ</a:t>
              </a: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FAB3A67-64E0-9F8F-03A7-80D4D097585B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86343D9-D6BF-AEC3-678F-2D3CE4B459EE}"/>
              </a:ext>
            </a:extLst>
          </p:cNvPr>
          <p:cNvGrpSpPr/>
          <p:nvPr/>
        </p:nvGrpSpPr>
        <p:grpSpPr>
          <a:xfrm>
            <a:off x="6045760" y="2546664"/>
            <a:ext cx="1935505" cy="3093531"/>
            <a:chOff x="5800287" y="2992018"/>
            <a:chExt cx="1707860" cy="3314272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DD3A3C89-EB2B-0CF8-1D72-8E2E18451E02}"/>
                </a:ext>
              </a:extLst>
            </p:cNvPr>
            <p:cNvSpPr/>
            <p:nvPr/>
          </p:nvSpPr>
          <p:spPr>
            <a:xfrm>
              <a:off x="5800287" y="2992018"/>
              <a:ext cx="1707859" cy="40026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</a:rPr>
                <a:t>申請フォームの入力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04FD4AB-911E-3F9C-593E-2A686384DBAD}"/>
                </a:ext>
              </a:extLst>
            </p:cNvPr>
            <p:cNvSpPr/>
            <p:nvPr/>
          </p:nvSpPr>
          <p:spPr>
            <a:xfrm>
              <a:off x="5800288" y="3574819"/>
              <a:ext cx="1707859" cy="400269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dirty="0">
                  <a:solidFill>
                    <a:schemeClr val="tx1"/>
                  </a:solidFill>
                </a:rPr>
                <a:t>内容</a:t>
              </a:r>
              <a:r>
                <a:rPr kumimoji="1" lang="ja-JP" altLang="en-US" sz="1600" dirty="0">
                  <a:solidFill>
                    <a:schemeClr val="tx1"/>
                  </a:solidFill>
                </a:rPr>
                <a:t>確認</a:t>
              </a: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2B33E4CC-2CA1-D327-1D17-9DE4645B8C70}"/>
                </a:ext>
              </a:extLst>
            </p:cNvPr>
            <p:cNvSpPr/>
            <p:nvPr/>
          </p:nvSpPr>
          <p:spPr>
            <a:xfrm>
              <a:off x="5800288" y="4157621"/>
              <a:ext cx="1707859" cy="40026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</a:rPr>
                <a:t>登録結果通知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2F5ADCF8-2835-F7AA-7744-A8A307617ACC}"/>
                </a:ext>
              </a:extLst>
            </p:cNvPr>
            <p:cNvSpPr/>
            <p:nvPr/>
          </p:nvSpPr>
          <p:spPr>
            <a:xfrm>
              <a:off x="5800287" y="5323223"/>
              <a:ext cx="1707859" cy="400268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</a:rPr>
                <a:t>資材等の送付</a:t>
              </a: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63D65577-5486-9426-7296-75EED8D836E2}"/>
                </a:ext>
              </a:extLst>
            </p:cNvPr>
            <p:cNvSpPr/>
            <p:nvPr/>
          </p:nvSpPr>
          <p:spPr>
            <a:xfrm>
              <a:off x="5800288" y="5906022"/>
              <a:ext cx="1707859" cy="40026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</a:rPr>
                <a:t>資材受取・掲出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141A6722-6CFD-DA41-0690-C2C883EADF0A}"/>
                </a:ext>
              </a:extLst>
            </p:cNvPr>
            <p:cNvSpPr/>
            <p:nvPr/>
          </p:nvSpPr>
          <p:spPr>
            <a:xfrm>
              <a:off x="5800288" y="4740422"/>
              <a:ext cx="1707859" cy="40026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600" dirty="0">
                  <a:solidFill>
                    <a:schemeClr val="tx1"/>
                  </a:solidFill>
                </a:rPr>
                <a:t>登録結果受取</a:t>
              </a:r>
            </a:p>
          </p:txBody>
        </p: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7A804FF9-6014-DEEA-53CC-9254DCB3233A}"/>
                </a:ext>
              </a:extLst>
            </p:cNvPr>
            <p:cNvCxnSpPr>
              <a:stCxn id="32" idx="2"/>
              <a:endCxn id="33" idx="0"/>
            </p:cNvCxnSpPr>
            <p:nvPr/>
          </p:nvCxnSpPr>
          <p:spPr>
            <a:xfrm>
              <a:off x="6654217" y="3392286"/>
              <a:ext cx="1" cy="1825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F1306F9D-2006-566D-10E1-F92BEEF1405B}"/>
                </a:ext>
              </a:extLst>
            </p:cNvPr>
            <p:cNvCxnSpPr>
              <a:cxnSpLocks/>
              <a:stCxn id="33" idx="2"/>
              <a:endCxn id="34" idx="0"/>
            </p:cNvCxnSpPr>
            <p:nvPr/>
          </p:nvCxnSpPr>
          <p:spPr>
            <a:xfrm>
              <a:off x="6654218" y="3975088"/>
              <a:ext cx="0" cy="1825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B31E5507-193C-1FE8-D2EB-77A4EF6232FE}"/>
                </a:ext>
              </a:extLst>
            </p:cNvPr>
            <p:cNvCxnSpPr>
              <a:cxnSpLocks/>
              <a:stCxn id="34" idx="2"/>
              <a:endCxn id="41" idx="0"/>
            </p:cNvCxnSpPr>
            <p:nvPr/>
          </p:nvCxnSpPr>
          <p:spPr>
            <a:xfrm>
              <a:off x="6654218" y="4557889"/>
              <a:ext cx="0" cy="1825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80352D25-87D3-EBAE-DCDE-D12138F4CCDF}"/>
                </a:ext>
              </a:extLst>
            </p:cNvPr>
            <p:cNvCxnSpPr>
              <a:cxnSpLocks/>
              <a:stCxn id="41" idx="2"/>
              <a:endCxn id="39" idx="0"/>
            </p:cNvCxnSpPr>
            <p:nvPr/>
          </p:nvCxnSpPr>
          <p:spPr>
            <a:xfrm flipH="1">
              <a:off x="6654217" y="5140690"/>
              <a:ext cx="1" cy="18253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709D71B3-9995-B159-E7A0-1BCC470D6F4C}"/>
                </a:ext>
              </a:extLst>
            </p:cNvPr>
            <p:cNvCxnSpPr>
              <a:cxnSpLocks/>
              <a:stCxn id="39" idx="2"/>
              <a:endCxn id="40" idx="0"/>
            </p:cNvCxnSpPr>
            <p:nvPr/>
          </p:nvCxnSpPr>
          <p:spPr>
            <a:xfrm>
              <a:off x="6654217" y="5723491"/>
              <a:ext cx="1" cy="1825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D0710F3-2C05-E410-E404-9689B2C6981D}"/>
              </a:ext>
            </a:extLst>
          </p:cNvPr>
          <p:cNvGrpSpPr/>
          <p:nvPr/>
        </p:nvGrpSpPr>
        <p:grpSpPr>
          <a:xfrm>
            <a:off x="5536752" y="5906694"/>
            <a:ext cx="3092608" cy="284337"/>
            <a:chOff x="5326774" y="5925611"/>
            <a:chExt cx="3092608" cy="284337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E174C844-257F-2C5D-0D82-C913BE505D05}"/>
                </a:ext>
              </a:extLst>
            </p:cNvPr>
            <p:cNvSpPr/>
            <p:nvPr/>
          </p:nvSpPr>
          <p:spPr>
            <a:xfrm>
              <a:off x="5326774" y="5925613"/>
              <a:ext cx="227280" cy="236011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8E4350A2-4694-EAE7-488E-F103B492A77D}"/>
                </a:ext>
              </a:extLst>
            </p:cNvPr>
            <p:cNvSpPr/>
            <p:nvPr/>
          </p:nvSpPr>
          <p:spPr>
            <a:xfrm>
              <a:off x="6499870" y="5928533"/>
              <a:ext cx="227280" cy="236013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D35C20FA-AD2F-F264-E8AF-ADFEDFACF005}"/>
                </a:ext>
              </a:extLst>
            </p:cNvPr>
            <p:cNvSpPr/>
            <p:nvPr/>
          </p:nvSpPr>
          <p:spPr>
            <a:xfrm>
              <a:off x="5528177" y="5925613"/>
              <a:ext cx="919515" cy="238934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kumimoji="1" lang="ja-JP" altLang="en-US" sz="1400" dirty="0">
                  <a:solidFill>
                    <a:schemeClr val="tx1"/>
                  </a:solidFill>
                </a:rPr>
                <a:t>：申請者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2B152109-B7F5-D0E8-0E80-81B2E4C9C41F}"/>
                </a:ext>
              </a:extLst>
            </p:cNvPr>
            <p:cNvSpPr/>
            <p:nvPr/>
          </p:nvSpPr>
          <p:spPr>
            <a:xfrm>
              <a:off x="6682830" y="5925611"/>
              <a:ext cx="1736552" cy="284337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kumimoji="1" lang="ja-JP" altLang="en-US" sz="1400" dirty="0">
                  <a:solidFill>
                    <a:schemeClr val="tx1"/>
                  </a:solidFill>
                </a:rPr>
                <a:t>：福島県・委託業者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1138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DA6C8D1-D41F-496C-CE8D-765FF398A7B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917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693" imgH="689" progId="TCLayout.ActiveDocument.1">
                  <p:embed/>
                </p:oleObj>
              </mc:Choice>
              <mc:Fallback>
                <p:oleObj name="think-cell スライド" r:id="rId3" imgW="693" imgH="68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DA6C8D1-D41F-496C-CE8D-765FF398A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6378" y="38388"/>
            <a:ext cx="8276076" cy="857883"/>
          </a:xfrm>
        </p:spPr>
        <p:txBody>
          <a:bodyPr vert="horz">
            <a:normAutofit/>
          </a:bodyPr>
          <a:lstStyle/>
          <a:p>
            <a:r>
              <a:rPr lang="ja-JP" altLang="en-US" sz="2800" b="1" dirty="0">
                <a:latin typeface="+mn-ea"/>
                <a:ea typeface="+mn-ea"/>
              </a:rPr>
              <a:t>７　参考</a:t>
            </a:r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024551" y="6417899"/>
            <a:ext cx="3086100" cy="365125"/>
          </a:xfrm>
        </p:spPr>
        <p:txBody>
          <a:bodyPr/>
          <a:lstStyle/>
          <a:p>
            <a:r>
              <a:rPr kumimoji="1" lang="ja-JP" altLang="en-US" dirty="0"/>
              <a:t>福島県保健福祉部健康づくり推進課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473992" y="6356353"/>
            <a:ext cx="2057400" cy="365125"/>
          </a:xfrm>
        </p:spPr>
        <p:txBody>
          <a:bodyPr/>
          <a:lstStyle/>
          <a:p>
            <a:fld id="{828639C4-5182-4803-A206-474F8B31AAA3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16378" y="704637"/>
            <a:ext cx="8320035" cy="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1121A11C-E887-CC6C-AA45-8BB210A55E6E}"/>
              </a:ext>
            </a:extLst>
          </p:cNvPr>
          <p:cNvSpPr txBox="1">
            <a:spLocks/>
          </p:cNvSpPr>
          <p:nvPr/>
        </p:nvSpPr>
        <p:spPr>
          <a:xfrm>
            <a:off x="451546" y="864006"/>
            <a:ext cx="8436113" cy="757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1pPr>
            <a:lvl2pPr marL="27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2pPr>
            <a:lvl3pPr marL="40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3pPr>
            <a:lvl4pPr marL="540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4pPr>
            <a:lvl5pPr marL="675000" indent="-135000" algn="l" defTabSz="2160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accent1"/>
                </a:solidFill>
                <a:latin typeface="+mn-ea"/>
                <a:ea typeface="+mn-ea"/>
                <a:cs typeface="Arial"/>
              </a:defRPr>
            </a:lvl5pPr>
            <a:lvl6pPr marL="2514411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457166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</a:rPr>
              <a:t>　申請いただいた内容は、福島県のホームページに掲載されます。申請フォーム記入の際にご参照ください。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C4A8DD8-80FC-17EB-BBC6-1B864E347CE8}"/>
              </a:ext>
            </a:extLst>
          </p:cNvPr>
          <p:cNvGrpSpPr/>
          <p:nvPr/>
        </p:nvGrpSpPr>
        <p:grpSpPr>
          <a:xfrm>
            <a:off x="670354" y="1488850"/>
            <a:ext cx="7869669" cy="339633"/>
            <a:chOff x="2142309" y="2891247"/>
            <a:chExt cx="3657600" cy="339633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83DF796-AFE3-5C4E-2008-29C58B3F4A6C}"/>
                </a:ext>
              </a:extLst>
            </p:cNvPr>
            <p:cNvSpPr txBox="1"/>
            <p:nvPr/>
          </p:nvSpPr>
          <p:spPr>
            <a:xfrm>
              <a:off x="2607530" y="2891247"/>
              <a:ext cx="2727157" cy="32221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algn="ctr" defTabSz="288000"/>
              <a:r>
                <a:rPr kumimoji="1" lang="en-US" altLang="ja-JP" sz="1600" b="1" dirty="0">
                  <a:latin typeface="+mn-ea"/>
                </a:rPr>
                <a:t>HP</a:t>
              </a:r>
              <a:r>
                <a:rPr kumimoji="1" lang="ja-JP" altLang="en-US" sz="1600" b="1" dirty="0">
                  <a:latin typeface="+mn-ea"/>
                </a:rPr>
                <a:t>掲載イメージ</a:t>
              </a:r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33D7F3F7-4307-53F3-0D90-7BF4ACC63282}"/>
                </a:ext>
              </a:extLst>
            </p:cNvPr>
            <p:cNvCxnSpPr/>
            <p:nvPr/>
          </p:nvCxnSpPr>
          <p:spPr>
            <a:xfrm>
              <a:off x="2142309" y="3230880"/>
              <a:ext cx="3657600" cy="0"/>
            </a:xfrm>
            <a:prstGeom prst="line">
              <a:avLst/>
            </a:prstGeom>
            <a:ln w="31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1F3A1CD8-758B-48BA-3D6F-FEB35E3F54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399" y="1961798"/>
            <a:ext cx="6826839" cy="393566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8053E83-AB38-FCF7-8CA7-9113BACF6D9C}"/>
              </a:ext>
            </a:extLst>
          </p:cNvPr>
          <p:cNvSpPr txBox="1"/>
          <p:nvPr/>
        </p:nvSpPr>
        <p:spPr>
          <a:xfrm>
            <a:off x="913398" y="5977194"/>
            <a:ext cx="6826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掲載先：</a:t>
            </a:r>
            <a:r>
              <a:rPr kumimoji="1" lang="en-US" altLang="ja-JP" sz="1400" dirty="0"/>
              <a:t> https://www.pref.fukushima.lg.jp/vegetablesfirststore/search/</a:t>
            </a:r>
            <a:endParaRPr kumimoji="1" lang="ja-JP" altLang="en-US" sz="14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DFEE4A3-9917-6444-2080-C8132B291311}"/>
              </a:ext>
            </a:extLst>
          </p:cNvPr>
          <p:cNvSpPr/>
          <p:nvPr/>
        </p:nvSpPr>
        <p:spPr>
          <a:xfrm>
            <a:off x="913399" y="1916670"/>
            <a:ext cx="6826839" cy="173105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F572265-30B1-55DB-2B16-6DC2A59761AC}"/>
              </a:ext>
            </a:extLst>
          </p:cNvPr>
          <p:cNvSpPr/>
          <p:nvPr/>
        </p:nvSpPr>
        <p:spPr>
          <a:xfrm>
            <a:off x="913398" y="3734081"/>
            <a:ext cx="6826840" cy="2119904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6C4285-20E9-E5A1-5BC7-515D58670D08}"/>
              </a:ext>
            </a:extLst>
          </p:cNvPr>
          <p:cNvSpPr txBox="1"/>
          <p:nvPr/>
        </p:nvSpPr>
        <p:spPr>
          <a:xfrm>
            <a:off x="7841282" y="2670928"/>
            <a:ext cx="741872" cy="36933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必須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5A52E2-C6F2-6856-1990-4C996EE97EF4}"/>
              </a:ext>
            </a:extLst>
          </p:cNvPr>
          <p:cNvSpPr txBox="1"/>
          <p:nvPr/>
        </p:nvSpPr>
        <p:spPr>
          <a:xfrm>
            <a:off x="7841282" y="4775520"/>
            <a:ext cx="741872" cy="369332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任意</a:t>
            </a:r>
          </a:p>
        </p:txBody>
      </p:sp>
    </p:spTree>
    <p:extLst>
      <p:ext uri="{BB962C8B-B14F-4D97-AF65-F5344CB8AC3E}">
        <p14:creationId xmlns:p14="http://schemas.microsoft.com/office/powerpoint/2010/main" val="12385416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2B1DB90FF189845B165DC5B786354BB" ma:contentTypeVersion="12" ma:contentTypeDescription="新しいドキュメントを作成します。" ma:contentTypeScope="" ma:versionID="1c0c552e5fcda41d7a01a022429d4910">
  <xsd:schema xmlns:xsd="http://www.w3.org/2001/XMLSchema" xmlns:xs="http://www.w3.org/2001/XMLSchema" xmlns:p="http://schemas.microsoft.com/office/2006/metadata/properties" xmlns:ns2="eed1d628-bb66-4813-86b9-c0aa9f86391c" xmlns:ns3="6b0bed87-0c02-49a8-98a9-01d56e725db7" targetNamespace="http://schemas.microsoft.com/office/2006/metadata/properties" ma:root="true" ma:fieldsID="4ad96fbb3e3eb571437bfe6c5a435248" ns2:_="" ns3:_="">
    <xsd:import namespace="eed1d628-bb66-4813-86b9-c0aa9f86391c"/>
    <xsd:import namespace="6b0bed87-0c02-49a8-98a9-01d56e725d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1d628-bb66-4813-86b9-c0aa9f863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079c317c-d538-4ed4-85e0-1d22358ae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bed87-0c02-49a8-98a9-01d56e725db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5bee831-a479-4de0-987c-911cdce69e22}" ma:internalName="TaxCatchAll" ma:showField="CatchAllData" ma:web="6b0bed87-0c02-49a8-98a9-01d56e725d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0bed87-0c02-49a8-98a9-01d56e725db7" xsi:nil="true"/>
    <lcf76f155ced4ddcb4097134ff3c332f xmlns="eed1d628-bb66-4813-86b9-c0aa9f86391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DDA080-9DE0-4E70-8DB5-C56AD368C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1d628-bb66-4813-86b9-c0aa9f86391c"/>
    <ds:schemaRef ds:uri="6b0bed87-0c02-49a8-98a9-01d56e725d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57FDED-E2B3-42AE-8F1C-E30F05C2BEF6}">
  <ds:schemaRefs>
    <ds:schemaRef ds:uri="http://schemas.microsoft.com/office/2006/metadata/properties"/>
    <ds:schemaRef ds:uri="http://purl.org/dc/dcmitype/"/>
    <ds:schemaRef ds:uri="eed1d628-bb66-4813-86b9-c0aa9f86391c"/>
    <ds:schemaRef ds:uri="http://purl.org/dc/terms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b0bed87-0c02-49a8-98a9-01d56e725db7"/>
  </ds:schemaRefs>
</ds:datastoreItem>
</file>

<file path=customXml/itemProps3.xml><?xml version="1.0" encoding="utf-8"?>
<ds:datastoreItem xmlns:ds="http://schemas.openxmlformats.org/officeDocument/2006/customXml" ds:itemID="{1122429F-61C5-4C7C-94CF-5F29F129B3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1215</Words>
  <Application>Microsoft Office PowerPoint</Application>
  <PresentationFormat>画面に合わせる (4:3)</PresentationFormat>
  <Paragraphs>128</Paragraphs>
  <Slides>9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Noto Sans JP</vt:lpstr>
      <vt:lpstr>游ゴシック</vt:lpstr>
      <vt:lpstr>Arial</vt:lpstr>
      <vt:lpstr>Calibri</vt:lpstr>
      <vt:lpstr>Calibri Light</vt:lpstr>
      <vt:lpstr>Wingdings</vt:lpstr>
      <vt:lpstr>Office テーマ</vt:lpstr>
      <vt:lpstr>think-cell スライド</vt:lpstr>
      <vt:lpstr>ベジ・ファースト協力店 説明資料  </vt:lpstr>
      <vt:lpstr>目次</vt:lpstr>
      <vt:lpstr>１　背景</vt:lpstr>
      <vt:lpstr>２　本事業について</vt:lpstr>
      <vt:lpstr>３　ベジ・ファースト協力店について</vt:lpstr>
      <vt:lpstr>４　ベジ・ファースト協力店のメリット</vt:lpstr>
      <vt:lpstr>５　ご依頼事項</vt:lpstr>
      <vt:lpstr>６　申請方法</vt:lpstr>
      <vt:lpstr>７　参考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根本 真紀子</cp:lastModifiedBy>
  <cp:revision>3</cp:revision>
  <dcterms:modified xsi:type="dcterms:W3CDTF">2025-10-17T04:56:12Z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0x01010042B1DB90FF189845B165DC5B786354BB</vt:lpwstr>
  </property>
  <property fmtid="{D5CDD505-2E9C-101B-9397-08002B2CF9AE}" pid="3" name="MediaServiceImageTags">
    <vt:lpwstr/>
  </property>
</Properties>
</file>