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3300"/>
    <a:srgbClr val="990000"/>
    <a:srgbClr val="FF9999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514" y="-87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5AC0EEFA-5430-4075-8EC1-CE10A91D1CB7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4" rIns="95687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7" tIns="47844" rIns="95687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877A11A7-8222-4DE8-A782-ACF9BD9E3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0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1A7-8222-4DE8-A782-ACF9BD9E31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1A7-8222-4DE8-A782-ACF9BD9E316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95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37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28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3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19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2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4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54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75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35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08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AE67-4CA7-484E-B3B7-93E41A8B50E9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F645-6B85-4F5F-91D1-46C86DAF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1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hdphoto" Target="../media/hdphoto1.wdp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255"/>
            <a:ext cx="6858000" cy="9906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99549" y="5210996"/>
            <a:ext cx="6448920" cy="44972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 descr="C:\Users\212532\Desktop\ツキヨタケ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30310" r="66642" b="5813"/>
          <a:stretch/>
        </p:blipFill>
        <p:spPr bwMode="auto">
          <a:xfrm>
            <a:off x="434593" y="5922271"/>
            <a:ext cx="2521084" cy="33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212532\Desktop\ツキヨタケ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829" r="31408" b="15417"/>
          <a:stretch/>
        </p:blipFill>
        <p:spPr bwMode="auto">
          <a:xfrm flipH="1">
            <a:off x="3200275" y="6104545"/>
            <a:ext cx="3211783" cy="21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235102" y="5656404"/>
            <a:ext cx="2601134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輪ゴム状の隆起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097537" y="8773443"/>
            <a:ext cx="3599202" cy="569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特徴：柄の内部に</a:t>
            </a:r>
            <a:r>
              <a:rPr kumimoji="1" lang="ja-JP" altLang="en-US" sz="1200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黒いシミ</a:t>
            </a:r>
            <a:r>
              <a:rPr kumimoji="1" lang="ja-JP" altLang="en-US" sz="1200" dirty="0">
                <a:solidFill>
                  <a:schemeClr val="tx1"/>
                </a:solidFill>
              </a:rPr>
              <a:t>がある（裂いて確認）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　</a:t>
            </a:r>
            <a:r>
              <a:rPr lang="ja-JP" altLang="en-US" sz="1100" dirty="0">
                <a:solidFill>
                  <a:schemeClr val="tx1"/>
                </a:solidFill>
              </a:rPr>
              <a:t>　   </a:t>
            </a:r>
            <a:r>
              <a:rPr lang="ja-JP" altLang="en-US" sz="1200" dirty="0">
                <a:solidFill>
                  <a:schemeClr val="tx1"/>
                </a:solidFill>
              </a:rPr>
              <a:t>ヒダの付け根に輪ゴム状の隆起がある</a:t>
            </a:r>
            <a:endParaRPr lang="en-US" altLang="ja-JP" sz="1200" dirty="0">
              <a:solidFill>
                <a:schemeClr val="tx1"/>
              </a:solidFill>
            </a:endParaRPr>
          </a:p>
          <a:p>
            <a:endParaRPr lang="en-US" altLang="ja-JP" sz="500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chemeClr val="tx1"/>
                </a:solidFill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</a:rPr>
              <a:t>シミが薄い（または無い）個体もあるため、安易な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 判別は禁物です</a:t>
            </a:r>
          </a:p>
          <a:p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02570" y="8098326"/>
            <a:ext cx="2425412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黒いシミ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星 16 6"/>
          <p:cNvSpPr/>
          <p:nvPr/>
        </p:nvSpPr>
        <p:spPr>
          <a:xfrm>
            <a:off x="78532" y="115764"/>
            <a:ext cx="1800000" cy="1800000"/>
          </a:xfrm>
          <a:prstGeom prst="star16">
            <a:avLst>
              <a:gd name="adj" fmla="val 399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7646" y="87298"/>
            <a:ext cx="1873515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0" spc="300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lumMod val="95000"/>
                      <a:alpha val="3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毒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5277452" y="7300651"/>
            <a:ext cx="468000" cy="14877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4600178" y="6062487"/>
            <a:ext cx="720000" cy="1292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308415" y="7702577"/>
            <a:ext cx="379580" cy="36946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88640" y="3008784"/>
            <a:ext cx="6461556" cy="17281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41598" y="3542050"/>
            <a:ext cx="63341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500"/>
              </a:lnSpc>
            </a:pPr>
            <a:r>
              <a:rPr lang="ja-JP" altLang="en-US" sz="1300" b="1" dirty="0">
                <a:solidFill>
                  <a:schemeClr val="tx1"/>
                </a:solidFill>
                <a:latin typeface="+mn-ea"/>
              </a:rPr>
              <a:t>福島県内のほとんどの地域は、原子力災害に伴い野生キノコの出荷が制限されています。</a:t>
            </a:r>
            <a:endParaRPr lang="en-US" altLang="ja-JP" sz="13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ja-JP" altLang="en-US" sz="1300" b="1" dirty="0">
                <a:solidFill>
                  <a:schemeClr val="tx1"/>
                </a:solidFill>
                <a:latin typeface="+mn-ea"/>
              </a:rPr>
              <a:t>出荷制限等の対象地域の野生キノコについては、出荷・販売を行わないとともに、摂取に</a:t>
            </a:r>
            <a:endParaRPr lang="en-US" altLang="ja-JP" sz="13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ja-JP" altLang="en-US" sz="1300" b="1" dirty="0">
                <a:solidFill>
                  <a:schemeClr val="tx1"/>
                </a:solidFill>
                <a:latin typeface="+mn-ea"/>
              </a:rPr>
              <a:t>ついても控えるようお願いします。</a:t>
            </a:r>
            <a:endParaRPr lang="en-US" altLang="ja-JP" sz="1300" b="1" dirty="0">
              <a:solidFill>
                <a:schemeClr val="tx1"/>
              </a:solidFill>
              <a:latin typeface="+mn-ea"/>
            </a:endParaRPr>
          </a:p>
          <a:p>
            <a:endParaRPr lang="en-US" altLang="ja-JP" sz="5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ja-JP" altLang="en-US" sz="1450" b="1" dirty="0">
                <a:solidFill>
                  <a:schemeClr val="tx1"/>
                </a:solidFill>
                <a:latin typeface="+mn-ea"/>
              </a:rPr>
              <a:t>詳細はこちら：原子力災害特別措置法に基づく出荷制限及び摂取制限について</a:t>
            </a:r>
            <a:r>
              <a:rPr lang="ja-JP" altLang="en-US" sz="1470" b="1" dirty="0">
                <a:solidFill>
                  <a:schemeClr val="tx1"/>
                </a:solidFill>
                <a:latin typeface="+mn-ea"/>
              </a:rPr>
              <a:t> </a:t>
            </a:r>
            <a:endParaRPr lang="en-US" altLang="ja-JP" sz="147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ja-JP" altLang="en-US" sz="1450" b="1" dirty="0">
                <a:solidFill>
                  <a:schemeClr val="tx1"/>
                </a:solidFill>
                <a:latin typeface="+mn-ea"/>
              </a:rPr>
              <a:t>　　　　　　　　　 </a:t>
            </a:r>
            <a:r>
              <a:rPr lang="en-US" altLang="ja-JP" sz="1450" b="1" dirty="0">
                <a:solidFill>
                  <a:schemeClr val="tx1"/>
                </a:solidFill>
                <a:latin typeface="+mn-ea"/>
              </a:rPr>
              <a:t>https://www.pref.fukushima.lg.jp/site/portal/syukkaseigenn.html</a:t>
            </a:r>
            <a:endParaRPr kumimoji="1" lang="en-US" altLang="ja-JP" sz="1400" b="1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47740" y="5415997"/>
            <a:ext cx="1532456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ツキヨタケ</a:t>
            </a:r>
            <a:endParaRPr kumimoji="1"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3914004" y="7917718"/>
            <a:ext cx="396000" cy="396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820101" y="4923696"/>
            <a:ext cx="3449357" cy="5723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8531" y="9028595"/>
            <a:ext cx="3346901" cy="82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ムキタケ、</a:t>
            </a:r>
            <a:r>
              <a:rPr lang="ja-JP" altLang="en-US" sz="1200" dirty="0">
                <a:solidFill>
                  <a:schemeClr val="tx1"/>
                </a:solidFill>
              </a:rPr>
              <a:t>ヒラタケ等に似た地味な外見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897989" y="4872693"/>
            <a:ext cx="3616068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特に中毒例が多いキノコ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禁止 20"/>
          <p:cNvSpPr/>
          <p:nvPr/>
        </p:nvSpPr>
        <p:spPr>
          <a:xfrm>
            <a:off x="4581408" y="-303584"/>
            <a:ext cx="2520000" cy="2520000"/>
          </a:xfrm>
          <a:prstGeom prst="noSmoking">
            <a:avLst>
              <a:gd name="adj" fmla="val 12672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148097" y="252282"/>
            <a:ext cx="1260383" cy="1604374"/>
            <a:chOff x="5229200" y="252282"/>
            <a:chExt cx="1260383" cy="1604374"/>
          </a:xfrm>
        </p:grpSpPr>
        <p:pic>
          <p:nvPicPr>
            <p:cNvPr id="1032" name="Picture 8" descr="C:\Users\212532\Desktop\ドクツルタケ幼菌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338">
              <a:off x="5954235" y="1046395"/>
              <a:ext cx="330754" cy="78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212532\Desktop\ドクツルタケ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200" y="252282"/>
              <a:ext cx="1260383" cy="16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正方形/長方形 8"/>
          <p:cNvSpPr/>
          <p:nvPr/>
        </p:nvSpPr>
        <p:spPr>
          <a:xfrm>
            <a:off x="1758047" y="281236"/>
            <a:ext cx="2684118" cy="927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7200" spc="300" dirty="0">
                <a:ln w="38100" cmpd="sng">
                  <a:noFill/>
                  <a:prstDash val="solid"/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キノコ</a:t>
            </a:r>
            <a:endParaRPr kumimoji="1" lang="ja-JP" altLang="en-US" sz="4800" spc="50" dirty="0">
              <a:ln w="38100" cmpd="sng">
                <a:noFill/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61457" y="992560"/>
            <a:ext cx="3889448" cy="97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800" spc="-150" dirty="0">
                <a:ln w="38100" cmpd="sng">
                  <a:noFill/>
                  <a:prstDash val="solid"/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注意しましょう</a:t>
            </a:r>
            <a:endParaRPr kumimoji="1" lang="ja-JP" altLang="en-US" sz="4800" spc="-150" dirty="0">
              <a:ln w="38100" cmpd="sng">
                <a:noFill/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8293" y="2000672"/>
            <a:ext cx="6461556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60648" y="2098593"/>
            <a:ext cx="6383133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判別できないキノコは</a:t>
            </a:r>
            <a:r>
              <a:rPr lang="en-US" altLang="ja-JP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…</a:t>
            </a:r>
          </a:p>
          <a:p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①採らない　②食べない　③人にあげない</a:t>
            </a:r>
            <a:endParaRPr kumimoji="1"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31" name="Picture 7" descr="C:\Users\212532\Desktop\キビタン(しゃっきり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98" y="1865746"/>
            <a:ext cx="847914" cy="110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4106428" y="314329"/>
            <a:ext cx="1544477" cy="97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800" dirty="0">
                <a:ln w="38100" cmpd="sng">
                  <a:noFill/>
                  <a:prstDash val="solid"/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4800" dirty="0">
              <a:ln w="38100" cmpd="sng">
                <a:noFill/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32655" y="3133129"/>
            <a:ext cx="3593793" cy="39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51706" y="3052218"/>
            <a:ext cx="3781609" cy="523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出荷制限・摂取制限にご注意！</a:t>
            </a:r>
            <a:endParaRPr lang="en-US" altLang="ja-JP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507105" y="9221697"/>
            <a:ext cx="3341706" cy="752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写真出典：厚生労働省ホームページ「自然毒のリスクプロファイル」</a:t>
            </a:r>
          </a:p>
        </p:txBody>
      </p:sp>
    </p:spTree>
    <p:extLst>
      <p:ext uri="{BB962C8B-B14F-4D97-AF65-F5344CB8AC3E}">
        <p14:creationId xmlns:p14="http://schemas.microsoft.com/office/powerpoint/2010/main" val="14112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403" y="-6854"/>
            <a:ext cx="6858000" cy="991285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12249" y="458096"/>
            <a:ext cx="6448920" cy="33427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28392" y="560512"/>
            <a:ext cx="1532456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ドクツルタケ</a:t>
            </a:r>
            <a:endParaRPr kumimoji="1"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667368" y="979102"/>
            <a:ext cx="2049984" cy="132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カエンタケは食べても触れ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err="1">
                <a:solidFill>
                  <a:schemeClr val="tx1"/>
                </a:solidFill>
                <a:latin typeface="+mn-ea"/>
              </a:rPr>
              <a:t>ても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危険ですので、絶対に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直接触れないでください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  <a:p>
            <a:endParaRPr lang="en-US" altLang="ja-JP" sz="3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食べた場合→死亡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触れた場合→皮膚に炎症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056" name="グループ化 2055"/>
          <p:cNvGrpSpPr/>
          <p:nvPr/>
        </p:nvGrpSpPr>
        <p:grpSpPr>
          <a:xfrm>
            <a:off x="1916832" y="128464"/>
            <a:ext cx="3707126" cy="622159"/>
            <a:chOff x="1700808" y="104081"/>
            <a:chExt cx="3707126" cy="622159"/>
          </a:xfrm>
        </p:grpSpPr>
        <p:sp>
          <p:nvSpPr>
            <p:cNvPr id="22" name="正方形/長方形 21"/>
            <p:cNvSpPr/>
            <p:nvPr/>
          </p:nvSpPr>
          <p:spPr>
            <a:xfrm>
              <a:off x="1700808" y="197149"/>
              <a:ext cx="3132000" cy="46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sz="11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791866" y="104081"/>
              <a:ext cx="3616068" cy="622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死亡事例があるキノコ</a:t>
              </a:r>
              <a:endPara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5" name="Picture 4" descr="C:\Users\212532\Desktop\カエンタケ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5785"/>
          <a:stretch/>
        </p:blipFill>
        <p:spPr bwMode="auto">
          <a:xfrm>
            <a:off x="3212976" y="1058080"/>
            <a:ext cx="1454244" cy="15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214040" y="4223394"/>
            <a:ext cx="6448920" cy="54821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557250" y="4323978"/>
            <a:ext cx="2024360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カキシメジ</a:t>
            </a:r>
            <a:endParaRPr kumimoji="1"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1" name="Picture 3" descr="C:\Users\212532\Desktop\スギヒラタケ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1"/>
          <a:stretch/>
        </p:blipFill>
        <p:spPr bwMode="auto">
          <a:xfrm>
            <a:off x="414919" y="7660669"/>
            <a:ext cx="2241022" cy="1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212532\Desktop\ドクツルタ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5" y="1058080"/>
            <a:ext cx="15335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212532\Desktop\カエンタケ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9363" r="3372" b="15554"/>
          <a:stretch/>
        </p:blipFill>
        <p:spPr bwMode="auto">
          <a:xfrm>
            <a:off x="4130030" y="2109250"/>
            <a:ext cx="229967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212532\Desktop\ドクツルタ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015931"/>
            <a:ext cx="1260383" cy="16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円/楕円 47"/>
          <p:cNvSpPr/>
          <p:nvPr/>
        </p:nvSpPr>
        <p:spPr>
          <a:xfrm>
            <a:off x="2126991" y="2325329"/>
            <a:ext cx="394883" cy="3058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055918" y="3002068"/>
            <a:ext cx="477929" cy="638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 flipH="1" flipV="1">
            <a:off x="2533847" y="2507100"/>
            <a:ext cx="252000" cy="72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2742090" y="2200308"/>
            <a:ext cx="845407" cy="82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ツバ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741729" y="2694839"/>
            <a:ext cx="845407" cy="82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ツボ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 flipH="1">
            <a:off x="2524033" y="3099204"/>
            <a:ext cx="252000" cy="72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3288305" y="570037"/>
            <a:ext cx="1532456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カエンタケ</a:t>
            </a:r>
            <a:endParaRPr kumimoji="1"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511168" y="3371486"/>
            <a:ext cx="3341706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写真出典：厚生労働省ホームページ「自然毒のリスクプロファイル」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3510031" y="9271835"/>
            <a:ext cx="3341706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写真出典：厚生労働省ホームページ「自然毒のリスクプロファイル」</a:t>
            </a:r>
          </a:p>
        </p:txBody>
      </p:sp>
      <p:pic>
        <p:nvPicPr>
          <p:cNvPr id="2049" name="Picture 3" descr="C:\Users\212532\Desktop\kusaura_05[1]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0249"/>
          <a:stretch/>
        </p:blipFill>
        <p:spPr bwMode="auto">
          <a:xfrm>
            <a:off x="414919" y="4825168"/>
            <a:ext cx="1784593" cy="20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363641" y="4352171"/>
            <a:ext cx="2024360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クサウラベニタケ</a:t>
            </a:r>
            <a:endParaRPr kumimoji="1"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2" name="Picture 4" descr="C:\Users\212532\Desktop\kusaura_10[1]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6"/>
          <a:stretch/>
        </p:blipFill>
        <p:spPr bwMode="auto">
          <a:xfrm>
            <a:off x="1923182" y="5416285"/>
            <a:ext cx="1402103" cy="18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212532\Desktop\kakishimeji_03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7997"/>
          <a:stretch/>
        </p:blipFill>
        <p:spPr bwMode="auto">
          <a:xfrm>
            <a:off x="3807634" y="4804709"/>
            <a:ext cx="2629960" cy="14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12532\Desktop\kakishimeji_02[1]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6" r="38838"/>
          <a:stretch/>
        </p:blipFill>
        <p:spPr bwMode="auto">
          <a:xfrm>
            <a:off x="3592066" y="5920342"/>
            <a:ext cx="1522318" cy="13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正方形/長方形 64"/>
          <p:cNvSpPr/>
          <p:nvPr/>
        </p:nvSpPr>
        <p:spPr>
          <a:xfrm>
            <a:off x="2200700" y="4761563"/>
            <a:ext cx="2049984" cy="132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spc="-30" dirty="0">
                <a:solidFill>
                  <a:schemeClr val="tx1"/>
                </a:solidFill>
                <a:latin typeface="+mn-ea"/>
              </a:rPr>
              <a:t>柄が華奢で</a:t>
            </a:r>
            <a:r>
              <a:rPr lang="ja-JP" altLang="en-US" sz="1200" spc="-30" dirty="0">
                <a:solidFill>
                  <a:schemeClr val="tx1"/>
                </a:solidFill>
                <a:latin typeface="+mn-ea"/>
              </a:rPr>
              <a:t>中空</a:t>
            </a:r>
            <a:endParaRPr lang="en-US" altLang="ja-JP" sz="1200" spc="-3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spc="-20" dirty="0">
                <a:solidFill>
                  <a:schemeClr val="tx1"/>
                </a:solidFill>
                <a:latin typeface="+mn-ea"/>
              </a:rPr>
              <a:t>のものが多いが、</a:t>
            </a:r>
            <a:endParaRPr lang="en-US" altLang="ja-JP" sz="1200" spc="-2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個体差が激しい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42329" y="6827870"/>
            <a:ext cx="2049984" cy="51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食用のウラベニホテイ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シメジ等に似ています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2197244" y="6486061"/>
            <a:ext cx="180000" cy="180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2293775" y="6033120"/>
            <a:ext cx="845407" cy="82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中空</a:t>
            </a: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2713147" y="6458685"/>
            <a:ext cx="216000" cy="72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5104234" y="6574125"/>
            <a:ext cx="1526156" cy="82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食用のニセアブラシメジ、チャナメツムタケ等に似ています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196706" y="6177893"/>
            <a:ext cx="1196052" cy="441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乾燥時</a:t>
            </a:r>
          </a:p>
        </p:txBody>
      </p:sp>
      <p:cxnSp>
        <p:nvCxnSpPr>
          <p:cNvPr id="75" name="直線矢印コネクタ 74"/>
          <p:cNvCxnSpPr/>
          <p:nvPr/>
        </p:nvCxnSpPr>
        <p:spPr>
          <a:xfrm rot="16200000" flipV="1">
            <a:off x="5145474" y="6280016"/>
            <a:ext cx="0" cy="216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802804" y="7173052"/>
            <a:ext cx="2024360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スギヒラタケ</a:t>
            </a:r>
            <a:endParaRPr kumimoji="1"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0" name="Picture 2" descr="C:\Users\212532\Desktop\スギヒラタケ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853" r="60906"/>
          <a:stretch/>
        </p:blipFill>
        <p:spPr bwMode="auto">
          <a:xfrm>
            <a:off x="2303323" y="8049344"/>
            <a:ext cx="1381501" cy="14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正方形/長方形 78"/>
          <p:cNvSpPr/>
          <p:nvPr/>
        </p:nvSpPr>
        <p:spPr>
          <a:xfrm>
            <a:off x="1916832" y="3987670"/>
            <a:ext cx="3132000" cy="46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2179671" y="3894602"/>
            <a:ext cx="3616068" cy="622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注意が必要なキノコ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666180" y="7410797"/>
            <a:ext cx="4147196" cy="82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以前は食用とされていたが、腎臓に疾患のある人を中心に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急性脳症を引き起こすことが判明（死亡事例あり）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58" name="正方形/長方形 2057"/>
          <p:cNvSpPr/>
          <p:nvPr/>
        </p:nvSpPr>
        <p:spPr>
          <a:xfrm>
            <a:off x="3760009" y="8434784"/>
            <a:ext cx="2773976" cy="1031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739910" y="8415734"/>
            <a:ext cx="2946659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900" dirty="0">
                <a:solidFill>
                  <a:schemeClr val="tx1"/>
                </a:solidFill>
              </a:rPr>
              <a:t>かぬが、</a:t>
            </a:r>
            <a:r>
              <a:rPr lang="ja-JP" altLang="en-US" sz="900" dirty="0" err="1">
                <a:solidFill>
                  <a:schemeClr val="tx1"/>
                </a:solidFill>
              </a:rPr>
              <a:t>かぬが</a:t>
            </a:r>
            <a:r>
              <a:rPr lang="ja-JP" altLang="en-US" sz="900" dirty="0">
                <a:solidFill>
                  <a:schemeClr val="tx1"/>
                </a:solidFill>
              </a:rPr>
              <a:t>きのこ、かのか、かのが、かのかきのこ、しぎかのか、しぎきのこ、すぎあおけ、すぎおわけ、すぎ</a:t>
            </a:r>
            <a:endParaRPr lang="en-US" altLang="ja-JP" sz="900" dirty="0">
              <a:solidFill>
                <a:schemeClr val="tx1"/>
              </a:solidFill>
            </a:endParaRPr>
          </a:p>
          <a:p>
            <a:r>
              <a:rPr lang="ja-JP" altLang="en-US" sz="900" dirty="0">
                <a:solidFill>
                  <a:schemeClr val="tx1"/>
                </a:solidFill>
              </a:rPr>
              <a:t>きのこ、すぎわかえ、すぎもだせ、すぎわかえ（秋田県）、こけ、しらふさ、やたは、すぎごけ（新潟県）、かぬか（秋</a:t>
            </a:r>
            <a:endParaRPr lang="en-US" altLang="ja-JP" sz="900" dirty="0">
              <a:solidFill>
                <a:schemeClr val="tx1"/>
              </a:solidFill>
            </a:endParaRPr>
          </a:p>
          <a:p>
            <a:r>
              <a:rPr lang="ja-JP" altLang="en-US" sz="900" dirty="0">
                <a:solidFill>
                  <a:schemeClr val="tx1"/>
                </a:solidFill>
              </a:rPr>
              <a:t>田県、岩手県）、すぎかの</a:t>
            </a:r>
            <a:r>
              <a:rPr lang="ja-JP" altLang="en-US" sz="900" dirty="0" err="1">
                <a:solidFill>
                  <a:schemeClr val="tx1"/>
                </a:solidFill>
              </a:rPr>
              <a:t>か</a:t>
            </a:r>
            <a:r>
              <a:rPr lang="ja-JP" altLang="en-US" sz="900" dirty="0">
                <a:solidFill>
                  <a:schemeClr val="tx1"/>
                </a:solidFill>
              </a:rPr>
              <a:t>（秋田県、宮城県、山形県）、すぎごけ（新潟県、福井県）、すぎたけ（秋田県、福島県、福井県）、わかい、わかいきのこ（青森県、秋田県）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670424" y="8022138"/>
            <a:ext cx="3046928" cy="43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地方名が多いため、スギヒラタケと知らずに誤って採取しないよう注意しましょう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442</Words>
  <Application>Microsoft Office PowerPoint</Application>
  <PresentationFormat>A4 210 x 297 mm</PresentationFormat>
  <Paragraphs>57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HGP創英角ｺﾞｼｯｸUB</vt:lpstr>
      <vt:lpstr>HGS創英角ｺﾞｼｯｸUB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行方 由美</dc:creator>
  <cp:lastModifiedBy>竹本 由衣</cp:lastModifiedBy>
  <cp:revision>69</cp:revision>
  <cp:lastPrinted>2016-06-20T11:41:25Z</cp:lastPrinted>
  <dcterms:created xsi:type="dcterms:W3CDTF">2016-06-20T07:38:34Z</dcterms:created>
  <dcterms:modified xsi:type="dcterms:W3CDTF">2025-10-23T07:26:32Z</dcterms:modified>
</cp:coreProperties>
</file>