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2" r:id="rId4"/>
    <p:sldId id="271" r:id="rId5"/>
    <p:sldId id="258" r:id="rId6"/>
    <p:sldId id="262" r:id="rId7"/>
    <p:sldId id="263" r:id="rId8"/>
    <p:sldId id="267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9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4851" autoAdjust="0"/>
  </p:normalViewPr>
  <p:slideViewPr>
    <p:cSldViewPr snapToGrid="0">
      <p:cViewPr varScale="1">
        <p:scale>
          <a:sx n="83" d="100"/>
          <a:sy n="83" d="100"/>
        </p:scale>
        <p:origin x="970" y="67"/>
      </p:cViewPr>
      <p:guideLst>
        <p:guide orient="horz" pos="2115"/>
        <p:guide pos="39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92589-3ED9-45AD-A86B-375B8B976379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63679-6F3F-4B83-93DF-118DC23F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41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63679-6F3F-4B83-93DF-118DC23F569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94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3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38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55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46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5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40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77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82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24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03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94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5664-1362-46DF-816E-5E78AAD8CB47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5FA01-4243-4821-B80B-1558D635D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2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40164"/>
            <a:ext cx="9144000" cy="1434977"/>
          </a:xfrm>
        </p:spPr>
        <p:txBody>
          <a:bodyPr anchor="ctr">
            <a:normAutofit/>
          </a:bodyPr>
          <a:lstStyle/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シン・</a:t>
            </a:r>
            <a:r>
              <a:rPr kumimoji="1" lang="ja-JP" alt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所長の部屋</a:t>
            </a:r>
            <a:endParaRPr kumimoji="1" lang="ja-JP" alt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6" t="15398" r="7560" b="12062"/>
          <a:stretch/>
        </p:blipFill>
        <p:spPr>
          <a:xfrm>
            <a:off x="0" y="2657272"/>
            <a:ext cx="3878663" cy="3598820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1875225"/>
            <a:ext cx="9144000" cy="1655762"/>
          </a:xfrm>
        </p:spPr>
        <p:txBody>
          <a:bodyPr/>
          <a:lstStyle/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「衛生研究所」　について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～衛生研究所とは、どんなところ？～</a:t>
            </a:r>
            <a:endParaRPr kumimoji="1" lang="en-US" altLang="ja-JP" sz="36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その６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931402" y="1714509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931402" y="3647100"/>
            <a:ext cx="1909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福島県　衛生研究所　　　</a:t>
            </a:r>
            <a:endParaRPr kumimoji="1" lang="en-US" altLang="ja-JP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36710" y="5994482"/>
            <a:ext cx="8474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800" b="1" dirty="0" smtClean="0">
                <a:solidFill>
                  <a:prstClr val="black"/>
                </a:solidFill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Fukushima</a:t>
            </a:r>
            <a:r>
              <a:rPr lang="ja-JP" altLang="en-US" sz="2800" b="1" dirty="0" smtClean="0">
                <a:solidFill>
                  <a:prstClr val="black"/>
                </a:solidFill>
                <a:latin typeface="Eras Medium ITC" panose="020B0602030504020804" pitchFamily="34" charset="0"/>
                <a:cs typeface="Arial" panose="020B0604020202020204" pitchFamily="34" charset="0"/>
              </a:rPr>
              <a:t>  </a:t>
            </a:r>
            <a:r>
              <a:rPr lang="en-US" altLang="ja-JP" sz="2800" b="1" dirty="0" smtClean="0">
                <a:solidFill>
                  <a:prstClr val="black"/>
                </a:solidFill>
                <a:latin typeface="Eras Medium ITC" panose="020B0602030504020804" pitchFamily="34" charset="0"/>
                <a:cs typeface="Arial" panose="020B0604020202020204" pitchFamily="34" charset="0"/>
              </a:rPr>
              <a:t>P</a:t>
            </a:r>
            <a:r>
              <a:rPr lang="en-US" altLang="ja-JP" sz="2800" b="1" dirty="0" smtClean="0">
                <a:solidFill>
                  <a:prstClr val="black"/>
                </a:solidFill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refectural</a:t>
            </a:r>
            <a:r>
              <a:rPr lang="ja-JP" altLang="en-US" sz="2800" b="1" dirty="0">
                <a:solidFill>
                  <a:prstClr val="black"/>
                </a:solidFill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ja-JP" altLang="en-US" sz="2800" b="1" dirty="0" smtClean="0">
                <a:solidFill>
                  <a:prstClr val="black"/>
                </a:solidFill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1" lang="en-US" altLang="ja-JP" sz="2800" b="1" dirty="0" smtClean="0"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Institute</a:t>
            </a:r>
            <a:r>
              <a:rPr lang="ja-JP" altLang="en-US" sz="2800" b="1" dirty="0">
                <a:latin typeface="Eras Medium ITC" panose="020B0602030504020804" pitchFamily="34" charset="0"/>
                <a:cs typeface="Arial" panose="020B0604020202020204" pitchFamily="34" charset="0"/>
              </a:rPr>
              <a:t> </a:t>
            </a:r>
            <a:r>
              <a:rPr lang="ja-JP" altLang="en-US" sz="2800" b="1" dirty="0" smtClean="0">
                <a:latin typeface="Eras Medium ITC" panose="020B0602030504020804" pitchFamily="34" charset="0"/>
                <a:cs typeface="Arial" panose="020B0604020202020204" pitchFamily="34" charset="0"/>
              </a:rPr>
              <a:t> </a:t>
            </a:r>
            <a:r>
              <a:rPr lang="en-US" altLang="ja-JP" sz="2800" b="1" dirty="0" smtClean="0">
                <a:latin typeface="Eras Medium ITC" panose="020B06020305040208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for  Public  Health</a:t>
            </a:r>
            <a:r>
              <a:rPr kumimoji="1" lang="ja-JP" altLang="en-US" sz="2800" b="1" dirty="0" smtClean="0">
                <a:latin typeface="Eras Medium ITC" panose="020B0602030504020804" pitchFamily="34" charset="0"/>
                <a:cs typeface="Arial" panose="020B0604020202020204" pitchFamily="34" charset="0"/>
              </a:rPr>
              <a:t>　</a:t>
            </a:r>
            <a:endParaRPr kumimoji="1" lang="ja-JP" altLang="en-US" sz="2800" b="1" dirty="0">
              <a:latin typeface="Eras Medium ITC" panose="020B06020305040208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58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1348" y="541407"/>
            <a:ext cx="1153718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「衛生研究所」</a:t>
            </a:r>
            <a:r>
              <a:rPr kumimoji="1"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って、知ってましたか？ 　の　第六弾　です。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前回は、</a:t>
            </a:r>
            <a:endParaRPr kumimoji="1" lang="en-US" altLang="ja-JP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理化学課　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生活科学部門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事業内容や事業計画を紹介しました。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endParaRPr kumimoji="1" lang="en-US" altLang="ja-JP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今回で「紹介編」は、最後となりますが、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検査課、</a:t>
            </a:r>
            <a:endParaRPr kumimoji="1" lang="en-US" altLang="ja-JP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kumimoji="1"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支所（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県中と会津）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ついて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その事業計画と代表的な検査業務</a:t>
            </a:r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を解説します</a:t>
            </a:r>
            <a:r>
              <a:rPr kumimoji="1"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70506" y="5553430"/>
            <a:ext cx="11238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altLang="ja-JP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60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ChangeArrowheads="1"/>
          </p:cNvSpPr>
          <p:nvPr/>
        </p:nvSpPr>
        <p:spPr bwMode="auto">
          <a:xfrm>
            <a:off x="7596188" y="4943475"/>
            <a:ext cx="10795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ja-JP" sz="1000" b="1"/>
          </a:p>
        </p:txBody>
      </p:sp>
      <p:sp>
        <p:nvSpPr>
          <p:cNvPr id="3" name="Rectangle 70"/>
          <p:cNvSpPr>
            <a:spLocks noChangeArrowheads="1"/>
          </p:cNvSpPr>
          <p:nvPr/>
        </p:nvSpPr>
        <p:spPr bwMode="auto">
          <a:xfrm>
            <a:off x="4479925" y="3357563"/>
            <a:ext cx="307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ja-JP" sz="1000" b="1"/>
          </a:p>
        </p:txBody>
      </p:sp>
      <p:pic>
        <p:nvPicPr>
          <p:cNvPr id="4" name="Picture 4" descr="http://free-japan-map.com/sozai/11hukushima/05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" t="8364" r="1529" b="9392"/>
          <a:stretch/>
        </p:blipFill>
        <p:spPr bwMode="auto">
          <a:xfrm>
            <a:off x="159804" y="1019826"/>
            <a:ext cx="8283127" cy="5791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business-peoples.com/material/1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238" y="2125663"/>
            <a:ext cx="1830387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http://sozaidas.com/sozai/010401bldg/whiteback/010401bldgl03wb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175" y="1636713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://sozaidas.com/sozai/010401bldg/whiteback/010401bldgl05wb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368" y="3687289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ttp://sozaidas.com/sozai/010401bldg/whiteback/010401bldgl20wb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30" y="2732051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1421759" y="169068"/>
            <a:ext cx="9143999" cy="6722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試験検査課と</a:t>
            </a:r>
            <a:r>
              <a:rPr lang="ja-JP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支所の所在地</a:t>
            </a:r>
            <a:endParaRPr lang="ja-JP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_s1599497"/>
          <p:cNvSpPr>
            <a:spLocks noChangeArrowheads="1"/>
          </p:cNvSpPr>
          <p:nvPr/>
        </p:nvSpPr>
        <p:spPr bwMode="auto">
          <a:xfrm>
            <a:off x="4502805" y="1588294"/>
            <a:ext cx="1416050" cy="576263"/>
          </a:xfrm>
          <a:prstGeom prst="roundRect">
            <a:avLst>
              <a:gd name="adj" fmla="val 16667"/>
            </a:avLst>
          </a:prstGeom>
          <a:solidFill>
            <a:srgbClr val="FF00FF">
              <a:alpha val="50195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総務企画課</a:t>
            </a:r>
            <a:endParaRPr lang="ja-JP" altLang="en-US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_s1599497"/>
          <p:cNvSpPr>
            <a:spLocks noChangeArrowheads="1"/>
          </p:cNvSpPr>
          <p:nvPr/>
        </p:nvSpPr>
        <p:spPr bwMode="auto">
          <a:xfrm>
            <a:off x="4346575" y="2221972"/>
            <a:ext cx="1416050" cy="520699"/>
          </a:xfrm>
          <a:prstGeom prst="roundRect">
            <a:avLst>
              <a:gd name="adj" fmla="val 16667"/>
            </a:avLst>
          </a:prstGeom>
          <a:solidFill>
            <a:srgbClr val="FF00FF">
              <a:alpha val="50195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微生物課</a:t>
            </a:r>
            <a:endParaRPr lang="ja-JP" altLang="en-US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_s1599497"/>
          <p:cNvSpPr>
            <a:spLocks noChangeArrowheads="1"/>
          </p:cNvSpPr>
          <p:nvPr/>
        </p:nvSpPr>
        <p:spPr bwMode="auto">
          <a:xfrm>
            <a:off x="4136757" y="2805112"/>
            <a:ext cx="1416050" cy="517525"/>
          </a:xfrm>
          <a:prstGeom prst="roundRect">
            <a:avLst>
              <a:gd name="adj" fmla="val 16667"/>
            </a:avLst>
          </a:prstGeom>
          <a:solidFill>
            <a:srgbClr val="FF00FF">
              <a:alpha val="50195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理化学課</a:t>
            </a:r>
            <a:endParaRPr lang="ja-JP" altLang="en-US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_s1599497"/>
          <p:cNvSpPr>
            <a:spLocks noChangeArrowheads="1"/>
          </p:cNvSpPr>
          <p:nvPr/>
        </p:nvSpPr>
        <p:spPr bwMode="auto">
          <a:xfrm>
            <a:off x="6295687" y="1102678"/>
            <a:ext cx="2506980" cy="731520"/>
          </a:xfrm>
          <a:prstGeom prst="roundRect">
            <a:avLst>
              <a:gd name="adj" fmla="val 11847"/>
            </a:avLst>
          </a:prstGeom>
          <a:solidFill>
            <a:srgbClr val="FFFF00">
              <a:alpha val="50195"/>
            </a:srgbClr>
          </a:solidFill>
          <a:ln w="28575">
            <a:noFill/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  <a:r>
              <a:rPr lang="ja-JP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検査課</a:t>
            </a:r>
            <a:endParaRPr lang="en-US" altLang="ja-JP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福島県保健衛生合同庁舎内</a:t>
            </a:r>
            <a:endParaRPr lang="ja-JP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_s1599497"/>
          <p:cNvSpPr>
            <a:spLocks noChangeArrowheads="1"/>
          </p:cNvSpPr>
          <p:nvPr/>
        </p:nvSpPr>
        <p:spPr bwMode="auto">
          <a:xfrm>
            <a:off x="5601866" y="3743325"/>
            <a:ext cx="1706880" cy="866776"/>
          </a:xfrm>
          <a:prstGeom prst="roundRect">
            <a:avLst>
              <a:gd name="adj" fmla="val 11847"/>
            </a:avLst>
          </a:prstGeom>
          <a:solidFill>
            <a:srgbClr val="0070C0">
              <a:alpha val="50195"/>
            </a:srgbClr>
          </a:solidFill>
          <a:ln w="28575">
            <a:solidFill>
              <a:srgbClr val="0070C0"/>
            </a:solidFill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県中</a:t>
            </a:r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支所</a:t>
            </a:r>
            <a:endParaRPr lang="en-US" altLang="ja-JP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県中保健所内</a:t>
            </a:r>
            <a:endParaRPr lang="en-US" altLang="ja-JP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（須賀川市）</a:t>
            </a:r>
          </a:p>
        </p:txBody>
      </p:sp>
      <p:sp>
        <p:nvSpPr>
          <p:cNvPr id="15" name="_s1599497"/>
          <p:cNvSpPr>
            <a:spLocks noChangeArrowheads="1"/>
          </p:cNvSpPr>
          <p:nvPr/>
        </p:nvSpPr>
        <p:spPr bwMode="auto">
          <a:xfrm>
            <a:off x="843079" y="3678239"/>
            <a:ext cx="1714994" cy="931862"/>
          </a:xfrm>
          <a:prstGeom prst="roundRect">
            <a:avLst>
              <a:gd name="adj" fmla="val 11847"/>
            </a:avLst>
          </a:prstGeom>
          <a:solidFill>
            <a:schemeClr val="accent5">
              <a:lumMod val="50000"/>
              <a:alpha val="50195"/>
            </a:schemeClr>
          </a:solidFill>
          <a:ln w="28575">
            <a:solidFill>
              <a:schemeClr val="accent3">
                <a:lumMod val="50000"/>
              </a:schemeClr>
            </a:solidFill>
            <a:round/>
            <a:headEnd/>
            <a:tailEnd/>
          </a:ln>
        </p:spPr>
        <p:txBody>
          <a:bodyPr wrap="none" lIns="13248" tIns="6624" rIns="13248" bIns="6624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kumimoji="1" sz="2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kumimoji="1" sz="2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会津</a:t>
            </a:r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支所</a:t>
            </a:r>
            <a:endParaRPr lang="en-US" altLang="ja-JP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会津保健所内</a:t>
            </a:r>
            <a:endParaRPr lang="en-US" altLang="ja-JP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（会津若松市）</a:t>
            </a:r>
          </a:p>
        </p:txBody>
      </p:sp>
      <p:sp>
        <p:nvSpPr>
          <p:cNvPr id="16" name="円/楕円 2"/>
          <p:cNvSpPr/>
          <p:nvPr/>
        </p:nvSpPr>
        <p:spPr>
          <a:xfrm rot="2865267">
            <a:off x="4054439" y="1179838"/>
            <a:ext cx="1956940" cy="2461543"/>
          </a:xfrm>
          <a:prstGeom prst="ellipse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3261" y="973745"/>
            <a:ext cx="13388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本所</a:t>
            </a:r>
            <a:endParaRPr kumimoji="1"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（福島市）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068069" y="2491492"/>
            <a:ext cx="3775393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福島市にある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県保健衛生合同庁舎内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に、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県中支所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須賀川市にある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県中保健所内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に、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会津支所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会津若松市にある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会津保健所内</a:t>
            </a:r>
            <a:r>
              <a:rPr kumimoji="1" lang="ja-JP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　あります。</a:t>
            </a:r>
            <a:endParaRPr kumimoji="1" lang="en-US" altLang="ja-JP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658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73869" y="238940"/>
            <a:ext cx="93666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試験検査課・各支所の事業　</a:t>
            </a:r>
            <a:r>
              <a:rPr kumimoji="1"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kumimoji="1" lang="en-US" altLang="ja-JP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6538" y="1173125"/>
            <a:ext cx="11301679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・食品衛生法等に基づき、</a:t>
            </a:r>
            <a:r>
              <a:rPr kumimoji="1" lang="ja-JP" alt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市場に流通する食品の安全性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確保するための検査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を実施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食中毒や感染症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発生時における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原因究明のための検査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を実施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HIV</a:t>
            </a:r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・梅毒・肝炎ウイルス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陽性者を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早期に発見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早期治療につなげる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ことを目的として、福島県</a:t>
            </a:r>
            <a:r>
              <a:rPr kumimoji="1" lang="en-US" altLang="ja-JP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HIV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梅毒検査実施要領、福島県肝炎ウイルス検査実施要領に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基づく</a:t>
            </a:r>
            <a:r>
              <a:rPr kumimoji="1" lang="ja-JP" alt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スクリーニング検査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を実施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・福島県給水施設等条例等、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遊泳用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プールの衛生基準、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福島県公衆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浴場法施行条例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等に基づき、</a:t>
            </a:r>
            <a:r>
              <a:rPr kumimoji="1" lang="ja-JP" alt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環境衛生関連</a:t>
            </a:r>
            <a:endParaRPr kumimoji="1" lang="en-US" altLang="ja-JP" sz="32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施設の安全性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を確保</a:t>
            </a:r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するための検査を実施</a:t>
            </a:r>
            <a:endParaRPr kumimoji="1" lang="en-US" altLang="ja-JP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07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445545" y="197819"/>
            <a:ext cx="8084264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試験検査課・各支所の事業計画</a:t>
            </a:r>
            <a:endParaRPr kumimoji="1" lang="ja-JP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89800" y="1046181"/>
            <a:ext cx="1135755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2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１．試験検査事業</a:t>
            </a:r>
            <a:endParaRPr lang="en-US" altLang="ja-JP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１）行政検査：</a:t>
            </a:r>
            <a:r>
              <a:rPr lang="ja-JP" altLang="en-US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行政機関がオーダーするもの</a:t>
            </a:r>
            <a:endParaRPr lang="en-US" altLang="ja-JP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ア　食品収去検査：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市場に流通する食品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について、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細菌汚染の有無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endParaRPr lang="en-US" altLang="ja-JP" sz="2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保存料等の食品添加物の含有量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、乳及び乳製品や清涼飲料水等成分規格</a:t>
            </a:r>
            <a:endParaRPr lang="en-US" altLang="ja-JP" sz="2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の定められた食品検査を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実施</a:t>
            </a:r>
            <a:endParaRPr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イ　食中毒検査：食中毒発生時に、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原因菌の検査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を実施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ウ　感染症検査：感染症法上の届出疾患の発生時には、届出に基づき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患者</a:t>
            </a:r>
            <a:endParaRPr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家族等の保菌状況の検査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を実施し、原因究明を図るとともに、検査情報を　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行政機関に提供することで、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健康被害の拡大を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防止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エ　</a:t>
            </a:r>
            <a:r>
              <a:rPr lang="en-US" altLang="ja-JP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HIV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・梅毒・肝炎ウイルスのスクリーニング検査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オ　環境衛生関連施設の検査：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県有給水施設の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細菌検査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県立学校・県立</a:t>
            </a:r>
            <a:endParaRPr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支援学校のプール水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細菌検査及び理化学検査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公衆浴場水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細菌検査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カ　その他：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福祉施設入所者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検便検査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2400" u="sng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あんぽ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柿・干し柿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の試験加工品の</a:t>
            </a:r>
            <a:endParaRPr lang="en-US" altLang="ja-JP" sz="2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水分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含量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検査、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と畜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検査員による</a:t>
            </a:r>
            <a:r>
              <a:rPr lang="ja-JP" altLang="en-US" sz="24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外部検証のため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微生物試験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81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161818" y="250332"/>
            <a:ext cx="8084264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試験検査課・各支所</a:t>
            </a:r>
            <a:r>
              <a:rPr kumimoji="1" lang="ja-JP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の事業計画</a:t>
            </a:r>
            <a:endParaRPr kumimoji="1" lang="ja-JP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77209" y="2031456"/>
            <a:ext cx="1045348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２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一般依頼検査</a:t>
            </a:r>
            <a:endParaRPr kumimoji="1" lang="en-US" altLang="ja-JP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県民からの依頼により、</a:t>
            </a:r>
            <a:r>
              <a:rPr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検便検査・飲料水の細菌検査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食品のシアン化合物の定性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検査、食品添加物検査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２．基礎的調査研究</a:t>
            </a:r>
            <a:endParaRPr kumimoji="1"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・妥当性</a:t>
            </a:r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評価：</a:t>
            </a:r>
            <a:endParaRPr kumimoji="1" lang="en-US" altLang="ja-JP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検査課、県中支所で行う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食品添加物試験法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について、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妥当性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確認ガイドラインに従い、</a:t>
            </a:r>
            <a:r>
              <a:rPr kumimoji="1"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妥当性の評価確認を行う</a:t>
            </a:r>
            <a:endParaRPr kumimoji="1"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281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702537" y="2591875"/>
            <a:ext cx="3341794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行政検査は、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2,000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実施、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8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食中毒関連検査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最も多い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58743" y="103811"/>
            <a:ext cx="7054712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試験検査課・各支所</a:t>
            </a:r>
            <a:r>
              <a:rPr kumimoji="1"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の事業</a:t>
            </a:r>
            <a:r>
              <a:rPr kumimoji="1"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実績</a:t>
            </a:r>
            <a:endParaRPr kumimoji="1" lang="en-US" altLang="ja-JP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</a:t>
            </a:r>
            <a:r>
              <a:rPr kumimoji="1"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年度福島県衛生研究所年報（第</a:t>
            </a:r>
            <a:r>
              <a:rPr kumimoji="1" lang="en-US" altLang="ja-JP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r>
              <a:rPr kumimoji="1"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号）より</a:t>
            </a:r>
            <a:endParaRPr kumimoji="1" lang="ja-JP" alt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 descr="画面の領域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2" r="6871"/>
          <a:stretch/>
        </p:blipFill>
        <p:spPr>
          <a:xfrm>
            <a:off x="101600" y="969832"/>
            <a:ext cx="8483600" cy="585295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43467" y="3031067"/>
            <a:ext cx="7704666" cy="21166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301674" y="4937684"/>
            <a:ext cx="7177343" cy="16144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8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56741" y="257798"/>
            <a:ext cx="80842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最近の感染症動向調査について</a:t>
            </a:r>
            <a:endParaRPr kumimoji="1" lang="en-US" altLang="ja-JP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85" t="11600" r="7505" b="9199"/>
          <a:stretch/>
        </p:blipFill>
        <p:spPr>
          <a:xfrm>
            <a:off x="7670510" y="1027239"/>
            <a:ext cx="4572000" cy="4423859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455612" y="1442946"/>
            <a:ext cx="11496675" cy="53860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kumimoji="1"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月第１週　までの調査結果での　特徴＞</a:t>
            </a:r>
            <a:endParaRPr kumimoji="1"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・新型コロナは、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ピークアウトし減少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傾向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にある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（次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の流行は、</a:t>
            </a:r>
            <a:r>
              <a:rPr kumimoji="1"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正月明け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になる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だろうと思われる）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RS</a:t>
            </a:r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ウイルス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感染症が全県的に増加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・例年になく、当県では</a:t>
            </a:r>
            <a:r>
              <a:rPr kumimoji="1" lang="ja-JP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結核の発生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が多い</a:t>
            </a:r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全国的には、</a:t>
            </a:r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インフルエンザ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が徐々に増えている</a:t>
            </a:r>
            <a:endParaRPr kumimoji="1"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⇒　早めの対策を</a:t>
            </a:r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現在のところ、</a:t>
            </a:r>
            <a:r>
              <a:rPr kumimoji="1" lang="ja-JP" altLang="en-US" sz="2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世界的にパンデミックになりそうな感染症の予兆はない</a:t>
            </a:r>
          </a:p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東チモール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狂犬病が複数発生</a:t>
            </a:r>
            <a:endParaRPr kumimoji="1"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中国広東省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r>
              <a:rPr kumimoji="1"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チクングニア熱患者が増加</a:t>
            </a:r>
            <a:endParaRPr kumimoji="1"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コンゴ民主共和国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r>
              <a:rPr kumimoji="1" lang="ja-JP" altLang="en-US" sz="2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エボラ出血熱が発生</a:t>
            </a:r>
            <a:endParaRPr kumimoji="1" lang="en-US" altLang="ja-JP" sz="2400" b="1" u="sng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217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5561</TotalTime>
  <Words>878</Words>
  <Application>Microsoft Office PowerPoint</Application>
  <PresentationFormat>ワイド画面</PresentationFormat>
  <Paragraphs>99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HGP創英角ﾎﾟｯﾌﾟ体</vt:lpstr>
      <vt:lpstr>ＭＳ Ｐゴシック</vt:lpstr>
      <vt:lpstr>メイリオ</vt:lpstr>
      <vt:lpstr>游ゴシック</vt:lpstr>
      <vt:lpstr>游ゴシック Light</vt:lpstr>
      <vt:lpstr>Arial</vt:lpstr>
      <vt:lpstr>Cambria</vt:lpstr>
      <vt:lpstr>Eras Medium ITC</vt:lpstr>
      <vt:lpstr>Office テーマ</vt:lpstr>
      <vt:lpstr>シン・所長の部屋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所長の部屋</dc:title>
  <dc:creator>伊藤 理</dc:creator>
  <cp:lastModifiedBy>伊東 三千彦</cp:lastModifiedBy>
  <cp:revision>332</cp:revision>
  <dcterms:created xsi:type="dcterms:W3CDTF">2025-04-07T22:49:28Z</dcterms:created>
  <dcterms:modified xsi:type="dcterms:W3CDTF">2025-10-06T01:45:18Z</dcterms:modified>
</cp:coreProperties>
</file>