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11" r:id="rId3"/>
    <p:sldId id="258" r:id="rId4"/>
    <p:sldId id="280" r:id="rId5"/>
    <p:sldId id="283" r:id="rId6"/>
    <p:sldId id="259" r:id="rId7"/>
    <p:sldId id="284" r:id="rId8"/>
    <p:sldId id="261" r:id="rId9"/>
    <p:sldId id="262" r:id="rId10"/>
    <p:sldId id="275" r:id="rId11"/>
    <p:sldId id="264" r:id="rId12"/>
    <p:sldId id="281" r:id="rId13"/>
    <p:sldId id="265" r:id="rId14"/>
    <p:sldId id="266" r:id="rId15"/>
    <p:sldId id="277" r:id="rId16"/>
    <p:sldId id="267" r:id="rId17"/>
    <p:sldId id="269" r:id="rId18"/>
    <p:sldId id="278" r:id="rId19"/>
    <p:sldId id="268" r:id="rId20"/>
    <p:sldId id="306" r:id="rId21"/>
    <p:sldId id="312" r:id="rId22"/>
    <p:sldId id="310" r:id="rId23"/>
    <p:sldId id="263" r:id="rId24"/>
    <p:sldId id="285" r:id="rId25"/>
    <p:sldId id="287" r:id="rId26"/>
    <p:sldId id="289" r:id="rId27"/>
    <p:sldId id="309" r:id="rId28"/>
    <p:sldId id="313" r:id="rId29"/>
    <p:sldId id="272" r:id="rId3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97" userDrawn="1">
          <p15:clr>
            <a:srgbClr val="A4A3A4"/>
          </p15:clr>
        </p15:guide>
        <p15:guide id="2" pos="3863" userDrawn="1">
          <p15:clr>
            <a:srgbClr val="A4A3A4"/>
          </p15:clr>
        </p15:guide>
        <p15:guide id="3" pos="619" userDrawn="1">
          <p15:clr>
            <a:srgbClr val="A4A3A4"/>
          </p15:clr>
        </p15:guide>
        <p15:guide id="5" orient="horz" pos="3634" userDrawn="1">
          <p15:clr>
            <a:srgbClr val="A4A3A4"/>
          </p15:clr>
        </p15:guide>
        <p15:guide id="6" orient="horz" pos="2296" userDrawn="1">
          <p15:clr>
            <a:srgbClr val="A4A3A4"/>
          </p15:clr>
        </p15:guide>
        <p15:guide id="7" pos="71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F3FAFF"/>
    <a:srgbClr val="FB979C"/>
    <a:srgbClr val="FEA4AF"/>
    <a:srgbClr val="FFEBFF"/>
    <a:srgbClr val="FF00FF"/>
    <a:srgbClr val="0A8E98"/>
    <a:srgbClr val="0CAFBC"/>
    <a:srgbClr val="0ECDDC"/>
    <a:srgbClr val="85BD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26" autoAdjust="0"/>
    <p:restoredTop sz="78448" autoAdjust="0"/>
  </p:normalViewPr>
  <p:slideViewPr>
    <p:cSldViewPr>
      <p:cViewPr varScale="1">
        <p:scale>
          <a:sx n="56" d="100"/>
          <a:sy n="56" d="100"/>
        </p:scale>
        <p:origin x="77" y="158"/>
      </p:cViewPr>
      <p:guideLst>
        <p:guide orient="horz" pos="1797"/>
        <p:guide pos="3863"/>
        <p:guide pos="619"/>
        <p:guide orient="horz" pos="3634"/>
        <p:guide orient="horz" pos="2296"/>
        <p:guide pos="719"/>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12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3"/>
          </p:nvPr>
        </p:nvSpPr>
        <p:spPr>
          <a:xfrm>
            <a:off x="2065339" y="9394827"/>
            <a:ext cx="2949575" cy="498475"/>
          </a:xfrm>
          <a:prstGeom prst="rect">
            <a:avLst/>
          </a:prstGeom>
        </p:spPr>
        <p:txBody>
          <a:bodyPr vert="horz" lIns="91440" tIns="45720" rIns="91440" bIns="45720" rtlCol="0" anchor="ctr" anchorCtr="1"/>
          <a:lstStyle>
            <a:lvl1pPr algn="r">
              <a:defRPr sz="1200"/>
            </a:lvl1pPr>
          </a:lstStyle>
          <a:p>
            <a:fld id="{498BBFA5-3AAA-42BA-BC2F-11A1ACF30E5B}" type="slidenum">
              <a:rPr kumimoji="1" lang="ja-JP" altLang="en-US" sz="1500" smtClean="0"/>
              <a:t>‹#›</a:t>
            </a:fld>
            <a:endParaRPr kumimoji="1" lang="ja-JP" altLang="en-US" sz="1500" dirty="0"/>
          </a:p>
        </p:txBody>
      </p:sp>
    </p:spTree>
    <p:extLst>
      <p:ext uri="{BB962C8B-B14F-4D97-AF65-F5344CB8AC3E}">
        <p14:creationId xmlns:p14="http://schemas.microsoft.com/office/powerpoint/2010/main" val="41832771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9575" cy="498475"/>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56039" y="1"/>
            <a:ext cx="2949575" cy="498475"/>
          </a:xfrm>
          <a:prstGeom prst="rect">
            <a:avLst/>
          </a:prstGeom>
        </p:spPr>
        <p:txBody>
          <a:bodyPr vert="horz" lIns="91440" tIns="45720" rIns="91440" bIns="45720" rtlCol="0"/>
          <a:lstStyle>
            <a:lvl1pPr algn="r">
              <a:defRPr sz="1200"/>
            </a:lvl1pPr>
          </a:lstStyle>
          <a:p>
            <a:fld id="{E9D497E3-17E2-4AB2-BCB9-C34BF22E8455}" type="datetimeFigureOut">
              <a:rPr kumimoji="1" lang="ja-JP" altLang="en-US" smtClean="0"/>
              <a:t>2024/8/8</a:t>
            </a:fld>
            <a:endParaRPr kumimoji="1" lang="ja-JP" altLang="en-US" dirty="0"/>
          </a:p>
        </p:txBody>
      </p:sp>
      <p:sp>
        <p:nvSpPr>
          <p:cNvPr id="4" name="スライド イメージ プレースホルダー 3"/>
          <p:cNvSpPr>
            <a:spLocks noGrp="1" noRot="1" noChangeAspect="1"/>
          </p:cNvSpPr>
          <p:nvPr>
            <p:ph type="sldImg" idx="2"/>
          </p:nvPr>
        </p:nvSpPr>
        <p:spPr>
          <a:xfrm>
            <a:off x="423863" y="1243013"/>
            <a:ext cx="5959475" cy="33528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1039" y="4783138"/>
            <a:ext cx="5445125" cy="3913187"/>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40" tIns="45720" rIns="91440" bIns="45720" rtlCol="0" anchor="b"/>
          <a:lstStyle>
            <a:lvl1pPr algn="r">
              <a:defRPr sz="1200"/>
            </a:lvl1pPr>
          </a:lstStyle>
          <a:p>
            <a:fld id="{29CCD2D9-7AE4-48EC-92AC-651C840E978C}" type="slidenum">
              <a:rPr kumimoji="1" lang="ja-JP" altLang="en-US" smtClean="0"/>
              <a:t>‹#›</a:t>
            </a:fld>
            <a:endParaRPr kumimoji="1" lang="ja-JP" altLang="en-US" dirty="0"/>
          </a:p>
        </p:txBody>
      </p:sp>
    </p:spTree>
    <p:extLst>
      <p:ext uri="{BB962C8B-B14F-4D97-AF65-F5344CB8AC3E}">
        <p14:creationId xmlns:p14="http://schemas.microsoft.com/office/powerpoint/2010/main" val="141021104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a:t>
            </a:fld>
            <a:endParaRPr kumimoji="1" lang="ja-JP" altLang="en-US" dirty="0"/>
          </a:p>
        </p:txBody>
      </p:sp>
    </p:spTree>
    <p:extLst>
      <p:ext uri="{BB962C8B-B14F-4D97-AF65-F5344CB8AC3E}">
        <p14:creationId xmlns:p14="http://schemas.microsoft.com/office/powerpoint/2010/main" val="2663435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10</a:t>
            </a:fld>
            <a:endParaRPr kumimoji="1" lang="ja-JP" altLang="en-US" dirty="0"/>
          </a:p>
        </p:txBody>
      </p:sp>
    </p:spTree>
    <p:extLst>
      <p:ext uri="{BB962C8B-B14F-4D97-AF65-F5344CB8AC3E}">
        <p14:creationId xmlns:p14="http://schemas.microsoft.com/office/powerpoint/2010/main" val="16955196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11</a:t>
            </a:fld>
            <a:endParaRPr kumimoji="1" lang="ja-JP" altLang="en-US" dirty="0"/>
          </a:p>
        </p:txBody>
      </p:sp>
    </p:spTree>
    <p:extLst>
      <p:ext uri="{BB962C8B-B14F-4D97-AF65-F5344CB8AC3E}">
        <p14:creationId xmlns:p14="http://schemas.microsoft.com/office/powerpoint/2010/main" val="28651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12</a:t>
            </a:fld>
            <a:endParaRPr kumimoji="1" lang="ja-JP" altLang="en-US" dirty="0"/>
          </a:p>
        </p:txBody>
      </p:sp>
    </p:spTree>
    <p:extLst>
      <p:ext uri="{BB962C8B-B14F-4D97-AF65-F5344CB8AC3E}">
        <p14:creationId xmlns:p14="http://schemas.microsoft.com/office/powerpoint/2010/main" val="2469268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13</a:t>
            </a:fld>
            <a:endParaRPr kumimoji="1" lang="ja-JP" altLang="en-US" dirty="0"/>
          </a:p>
        </p:txBody>
      </p:sp>
    </p:spTree>
    <p:extLst>
      <p:ext uri="{BB962C8B-B14F-4D97-AF65-F5344CB8AC3E}">
        <p14:creationId xmlns:p14="http://schemas.microsoft.com/office/powerpoint/2010/main" val="38755864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14</a:t>
            </a:fld>
            <a:endParaRPr kumimoji="1" lang="ja-JP" altLang="en-US" dirty="0"/>
          </a:p>
        </p:txBody>
      </p:sp>
    </p:spTree>
    <p:extLst>
      <p:ext uri="{BB962C8B-B14F-4D97-AF65-F5344CB8AC3E}">
        <p14:creationId xmlns:p14="http://schemas.microsoft.com/office/powerpoint/2010/main" val="75209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15</a:t>
            </a:fld>
            <a:endParaRPr kumimoji="1" lang="ja-JP" altLang="en-US" dirty="0"/>
          </a:p>
        </p:txBody>
      </p:sp>
    </p:spTree>
    <p:extLst>
      <p:ext uri="{BB962C8B-B14F-4D97-AF65-F5344CB8AC3E}">
        <p14:creationId xmlns:p14="http://schemas.microsoft.com/office/powerpoint/2010/main" val="4154693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16</a:t>
            </a:fld>
            <a:endParaRPr kumimoji="1" lang="ja-JP" altLang="en-US" dirty="0"/>
          </a:p>
        </p:txBody>
      </p:sp>
    </p:spTree>
    <p:extLst>
      <p:ext uri="{BB962C8B-B14F-4D97-AF65-F5344CB8AC3E}">
        <p14:creationId xmlns:p14="http://schemas.microsoft.com/office/powerpoint/2010/main" val="7102968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17</a:t>
            </a:fld>
            <a:endParaRPr kumimoji="1" lang="ja-JP" altLang="en-US" dirty="0"/>
          </a:p>
        </p:txBody>
      </p:sp>
    </p:spTree>
    <p:extLst>
      <p:ext uri="{BB962C8B-B14F-4D97-AF65-F5344CB8AC3E}">
        <p14:creationId xmlns:p14="http://schemas.microsoft.com/office/powerpoint/2010/main" val="1705380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18</a:t>
            </a:fld>
            <a:endParaRPr kumimoji="1" lang="ja-JP" altLang="en-US" dirty="0"/>
          </a:p>
        </p:txBody>
      </p:sp>
    </p:spTree>
    <p:extLst>
      <p:ext uri="{BB962C8B-B14F-4D97-AF65-F5344CB8AC3E}">
        <p14:creationId xmlns:p14="http://schemas.microsoft.com/office/powerpoint/2010/main" val="30566166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19</a:t>
            </a:fld>
            <a:endParaRPr kumimoji="1" lang="ja-JP" altLang="en-US" dirty="0"/>
          </a:p>
        </p:txBody>
      </p:sp>
    </p:spTree>
    <p:extLst>
      <p:ext uri="{BB962C8B-B14F-4D97-AF65-F5344CB8AC3E}">
        <p14:creationId xmlns:p14="http://schemas.microsoft.com/office/powerpoint/2010/main" val="2647304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a:t>
            </a:fld>
            <a:endParaRPr kumimoji="1" lang="ja-JP" altLang="en-US" dirty="0"/>
          </a:p>
        </p:txBody>
      </p:sp>
    </p:spTree>
    <p:extLst>
      <p:ext uri="{BB962C8B-B14F-4D97-AF65-F5344CB8AC3E}">
        <p14:creationId xmlns:p14="http://schemas.microsoft.com/office/powerpoint/2010/main" val="31272777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21</a:t>
            </a:fld>
            <a:endParaRPr kumimoji="1" lang="ja-JP" altLang="en-US" dirty="0"/>
          </a:p>
        </p:txBody>
      </p:sp>
    </p:spTree>
    <p:extLst>
      <p:ext uri="{BB962C8B-B14F-4D97-AF65-F5344CB8AC3E}">
        <p14:creationId xmlns:p14="http://schemas.microsoft.com/office/powerpoint/2010/main" val="1585840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22</a:t>
            </a:fld>
            <a:endParaRPr kumimoji="1" lang="ja-JP" altLang="en-US" dirty="0"/>
          </a:p>
        </p:txBody>
      </p:sp>
    </p:spTree>
    <p:extLst>
      <p:ext uri="{BB962C8B-B14F-4D97-AF65-F5344CB8AC3E}">
        <p14:creationId xmlns:p14="http://schemas.microsoft.com/office/powerpoint/2010/main" val="482217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23</a:t>
            </a:fld>
            <a:endParaRPr kumimoji="1" lang="ja-JP" altLang="en-US" dirty="0"/>
          </a:p>
        </p:txBody>
      </p:sp>
    </p:spTree>
    <p:extLst>
      <p:ext uri="{BB962C8B-B14F-4D97-AF65-F5344CB8AC3E}">
        <p14:creationId xmlns:p14="http://schemas.microsoft.com/office/powerpoint/2010/main" val="2725381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24</a:t>
            </a:fld>
            <a:endParaRPr kumimoji="1" lang="ja-JP" altLang="en-US" dirty="0"/>
          </a:p>
        </p:txBody>
      </p:sp>
    </p:spTree>
    <p:extLst>
      <p:ext uri="{BB962C8B-B14F-4D97-AF65-F5344CB8AC3E}">
        <p14:creationId xmlns:p14="http://schemas.microsoft.com/office/powerpoint/2010/main" val="778107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25</a:t>
            </a:fld>
            <a:endParaRPr kumimoji="1" lang="ja-JP" altLang="en-US" dirty="0"/>
          </a:p>
        </p:txBody>
      </p:sp>
    </p:spTree>
    <p:extLst>
      <p:ext uri="{BB962C8B-B14F-4D97-AF65-F5344CB8AC3E}">
        <p14:creationId xmlns:p14="http://schemas.microsoft.com/office/powerpoint/2010/main" val="721667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26</a:t>
            </a:fld>
            <a:endParaRPr kumimoji="1" lang="ja-JP" altLang="en-US" dirty="0"/>
          </a:p>
        </p:txBody>
      </p:sp>
    </p:spTree>
    <p:extLst>
      <p:ext uri="{BB962C8B-B14F-4D97-AF65-F5344CB8AC3E}">
        <p14:creationId xmlns:p14="http://schemas.microsoft.com/office/powerpoint/2010/main" val="3770988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29</a:t>
            </a:fld>
            <a:endParaRPr kumimoji="1" lang="ja-JP" altLang="en-US" dirty="0"/>
          </a:p>
        </p:txBody>
      </p:sp>
    </p:spTree>
    <p:extLst>
      <p:ext uri="{BB962C8B-B14F-4D97-AF65-F5344CB8AC3E}">
        <p14:creationId xmlns:p14="http://schemas.microsoft.com/office/powerpoint/2010/main" val="2470806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3</a:t>
            </a:fld>
            <a:endParaRPr kumimoji="1" lang="ja-JP" altLang="en-US" dirty="0"/>
          </a:p>
        </p:txBody>
      </p:sp>
    </p:spTree>
    <p:extLst>
      <p:ext uri="{BB962C8B-B14F-4D97-AF65-F5344CB8AC3E}">
        <p14:creationId xmlns:p14="http://schemas.microsoft.com/office/powerpoint/2010/main" val="3226262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4</a:t>
            </a:fld>
            <a:endParaRPr kumimoji="1" lang="ja-JP" altLang="en-US" dirty="0"/>
          </a:p>
        </p:txBody>
      </p:sp>
    </p:spTree>
    <p:extLst>
      <p:ext uri="{BB962C8B-B14F-4D97-AF65-F5344CB8AC3E}">
        <p14:creationId xmlns:p14="http://schemas.microsoft.com/office/powerpoint/2010/main" val="1481458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5</a:t>
            </a:fld>
            <a:endParaRPr kumimoji="1" lang="ja-JP" altLang="en-US" dirty="0"/>
          </a:p>
        </p:txBody>
      </p:sp>
    </p:spTree>
    <p:extLst>
      <p:ext uri="{BB962C8B-B14F-4D97-AF65-F5344CB8AC3E}">
        <p14:creationId xmlns:p14="http://schemas.microsoft.com/office/powerpoint/2010/main" val="2078695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6</a:t>
            </a:fld>
            <a:endParaRPr kumimoji="1" lang="ja-JP" altLang="en-US" dirty="0"/>
          </a:p>
        </p:txBody>
      </p:sp>
    </p:spTree>
    <p:extLst>
      <p:ext uri="{BB962C8B-B14F-4D97-AF65-F5344CB8AC3E}">
        <p14:creationId xmlns:p14="http://schemas.microsoft.com/office/powerpoint/2010/main" val="1898184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7</a:t>
            </a:fld>
            <a:endParaRPr kumimoji="1" lang="ja-JP" altLang="en-US" dirty="0"/>
          </a:p>
        </p:txBody>
      </p:sp>
    </p:spTree>
    <p:extLst>
      <p:ext uri="{BB962C8B-B14F-4D97-AF65-F5344CB8AC3E}">
        <p14:creationId xmlns:p14="http://schemas.microsoft.com/office/powerpoint/2010/main" val="3932141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8</a:t>
            </a:fld>
            <a:endParaRPr kumimoji="1" lang="ja-JP" altLang="en-US" dirty="0"/>
          </a:p>
        </p:txBody>
      </p:sp>
    </p:spTree>
    <p:extLst>
      <p:ext uri="{BB962C8B-B14F-4D97-AF65-F5344CB8AC3E}">
        <p14:creationId xmlns:p14="http://schemas.microsoft.com/office/powerpoint/2010/main" val="54404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9CCD2D9-7AE4-48EC-92AC-651C840E978C}" type="slidenum">
              <a:rPr kumimoji="1" lang="ja-JP" altLang="en-US" smtClean="0"/>
              <a:t>9</a:t>
            </a:fld>
            <a:endParaRPr kumimoji="1" lang="ja-JP" altLang="en-US" dirty="0"/>
          </a:p>
        </p:txBody>
      </p:sp>
    </p:spTree>
    <p:extLst>
      <p:ext uri="{BB962C8B-B14F-4D97-AF65-F5344CB8AC3E}">
        <p14:creationId xmlns:p14="http://schemas.microsoft.com/office/powerpoint/2010/main" val="461196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A1A6047-BC09-48C9-8AC4-8F58F2A11C48}" type="datetime1">
              <a:rPr kumimoji="1" lang="ja-JP" altLang="en-US" smtClean="0"/>
              <a:t>2024/8/8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195132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1DA93BD-BD7F-4C55-8845-AB2C233266F1}" type="datetime1">
              <a:rPr kumimoji="1" lang="ja-JP" altLang="en-US" smtClean="0"/>
              <a:t>2024/8/8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532186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FF3080-F7D5-43A7-9AAA-70F61F28E4FB}" type="datetime1">
              <a:rPr kumimoji="1" lang="ja-JP" altLang="en-US" smtClean="0"/>
              <a:t>2024/8/8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62763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2DA2697-B2AA-4CFC-BDFD-4D1C9E22B5BB}" type="datetime1">
              <a:rPr kumimoji="1" lang="ja-JP" altLang="en-US" smtClean="0"/>
              <a:t>2024/8/8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5059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75CA94E-4AEE-4CCE-ACB9-1E362F927AC4}" type="datetime1">
              <a:rPr kumimoji="1" lang="ja-JP" altLang="en-US" smtClean="0"/>
              <a:t>2024/8/8</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06310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F99C2F7-DEE2-44E0-A04E-92AD5F6383D2}" type="datetime1">
              <a:rPr kumimoji="1" lang="ja-JP" altLang="en-US" smtClean="0"/>
              <a:t>2024/8/8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3130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0107DEE-CB27-4EFC-B0D0-0F13D5C08DF1}" type="datetime1">
              <a:rPr kumimoji="1" lang="ja-JP" altLang="en-US" smtClean="0"/>
              <a:t>2024/8/8</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42509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6F2F631-8F3D-4F55-98A3-C6A646ACCA37}" type="datetime1">
              <a:rPr kumimoji="1" lang="ja-JP" altLang="en-US" smtClean="0"/>
              <a:t>2024/8/8</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46501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51AEAB1-9DB5-4B8E-BE67-03D3FEDC5DEA}" type="datetime1">
              <a:rPr kumimoji="1" lang="ja-JP" altLang="en-US" smtClean="0"/>
              <a:t>2024/8/8</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375369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F1D3537-B20D-4610-B9BB-B48208BD92B5}" type="datetime1">
              <a:rPr kumimoji="1" lang="ja-JP" altLang="en-US" smtClean="0"/>
              <a:t>2024/8/8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271420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01522FB-78D2-42D5-A6D0-69A6854F3DA2}" type="datetime1">
              <a:rPr kumimoji="1" lang="ja-JP" altLang="en-US" smtClean="0"/>
              <a:t>2024/8/8</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112751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D09BD6-BCAD-43BF-B2D6-71CE7E7BBF82}" type="datetime1">
              <a:rPr kumimoji="1" lang="ja-JP" altLang="en-US" smtClean="0"/>
              <a:t>2024/8/8</a:t>
            </a:fld>
            <a:endParaRPr kumimoji="1" lang="ja-JP" altLang="en-US" dirty="0"/>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129BAB-7818-4EDC-9F80-30613E1F00B1}" type="slidenum">
              <a:rPr kumimoji="1" lang="ja-JP" altLang="en-US" smtClean="0"/>
              <a:t>‹#›</a:t>
            </a:fld>
            <a:endParaRPr kumimoji="1" lang="ja-JP" altLang="en-US" dirty="0"/>
          </a:p>
        </p:txBody>
      </p:sp>
    </p:spTree>
    <p:extLst>
      <p:ext uri="{BB962C8B-B14F-4D97-AF65-F5344CB8AC3E}">
        <p14:creationId xmlns:p14="http://schemas.microsoft.com/office/powerpoint/2010/main" val="919287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正方形/長方形 4"/>
          <p:cNvSpPr/>
          <p:nvPr/>
        </p:nvSpPr>
        <p:spPr>
          <a:xfrm>
            <a:off x="0" y="1396999"/>
            <a:ext cx="12192000" cy="20520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bg2">
                  <a:lumMod val="25000"/>
                </a:schemeClr>
              </a:solidFill>
            </a:endParaRPr>
          </a:p>
        </p:txBody>
      </p:sp>
      <p:sp>
        <p:nvSpPr>
          <p:cNvPr id="2" name="タイトル 1"/>
          <p:cNvSpPr>
            <a:spLocks noGrp="1"/>
          </p:cNvSpPr>
          <p:nvPr>
            <p:ph type="ctrTitle"/>
          </p:nvPr>
        </p:nvSpPr>
        <p:spPr>
          <a:xfrm>
            <a:off x="1524000" y="1232136"/>
            <a:ext cx="9144000" cy="2387600"/>
          </a:xfrm>
        </p:spPr>
        <p:txBody>
          <a:bodyPr anchor="ctr">
            <a:normAutofit/>
          </a:bodyPr>
          <a:lstStyle/>
          <a:p>
            <a:r>
              <a:rPr kumimoji="1" lang="ja-JP" altLang="en-US" dirty="0" smtClean="0">
                <a:latin typeface="HGS創英角ﾎﾟｯﾌﾟ体" panose="040B0A00000000000000" pitchFamily="50" charset="-128"/>
                <a:ea typeface="HGS創英角ﾎﾟｯﾌﾟ体" panose="040B0A00000000000000" pitchFamily="50" charset="-128"/>
              </a:rPr>
              <a:t>ふくしま共生サポーター</a:t>
            </a:r>
            <a:r>
              <a:rPr kumimoji="1" lang="en-US" altLang="ja-JP" dirty="0" smtClean="0">
                <a:latin typeface="HGS創英角ﾎﾟｯﾌﾟ体" panose="040B0A00000000000000" pitchFamily="50" charset="-128"/>
                <a:ea typeface="HGS創英角ﾎﾟｯﾌﾟ体" panose="040B0A00000000000000" pitchFamily="50" charset="-128"/>
              </a:rPr>
              <a:t/>
            </a:r>
            <a:br>
              <a:rPr kumimoji="1" lang="en-US" altLang="ja-JP" dirty="0" smtClean="0">
                <a:latin typeface="HGS創英角ﾎﾟｯﾌﾟ体" panose="040B0A00000000000000" pitchFamily="50" charset="-128"/>
                <a:ea typeface="HGS創英角ﾎﾟｯﾌﾟ体" panose="040B0A00000000000000" pitchFamily="50" charset="-128"/>
              </a:rPr>
            </a:br>
            <a:r>
              <a:rPr kumimoji="1" lang="ja-JP" altLang="en-US" dirty="0" smtClean="0">
                <a:latin typeface="HGS創英角ﾎﾟｯﾌﾟ体" panose="040B0A00000000000000" pitchFamily="50" charset="-128"/>
                <a:ea typeface="HGS創英角ﾎﾟｯﾌﾟ体" panose="040B0A00000000000000" pitchFamily="50" charset="-128"/>
              </a:rPr>
              <a:t>　　　　　　　養成講座</a:t>
            </a:r>
            <a:endParaRPr kumimoji="1" lang="ja-JP" altLang="en-US" sz="4900" dirty="0">
              <a:latin typeface="HGS創英角ﾎﾟｯﾌﾟ体" panose="040B0A00000000000000" pitchFamily="50" charset="-128"/>
              <a:ea typeface="HGS創英角ﾎﾟｯﾌﾟ体" panose="040B0A00000000000000" pitchFamily="50" charset="-128"/>
            </a:endParaRPr>
          </a:p>
        </p:txBody>
      </p:sp>
      <p:sp>
        <p:nvSpPr>
          <p:cNvPr id="8" name="テキスト ボックス 7"/>
          <p:cNvSpPr txBox="1"/>
          <p:nvPr/>
        </p:nvSpPr>
        <p:spPr>
          <a:xfrm>
            <a:off x="3143672" y="5949280"/>
            <a:ext cx="954107"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ともたろう</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3" name="サブタイトル 2"/>
          <p:cNvSpPr>
            <a:spLocks noGrp="1"/>
          </p:cNvSpPr>
          <p:nvPr>
            <p:ph type="subTitle" idx="1"/>
          </p:nvPr>
        </p:nvSpPr>
        <p:spPr>
          <a:xfrm>
            <a:off x="4047783" y="4146797"/>
            <a:ext cx="7961812" cy="1992087"/>
          </a:xfrm>
        </p:spPr>
        <p:txBody>
          <a:bodyPr anchor="ctr">
            <a:normAutofit/>
          </a:bodyPr>
          <a:lstStyle/>
          <a:p>
            <a:pPr algn="l"/>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実施機関</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者</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名（例 </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福島県</a:t>
            </a:r>
            <a:r>
              <a:rPr kumimoji="1" lang="ja-JP" altLang="en-US" dirty="0" err="1"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障がい</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福祉課）</a:t>
            </a:r>
            <a:r>
              <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a:t>
            </a:r>
            <a:endPar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kumimoji="1"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日時　令和　年　月　日（　）</a:t>
            </a:r>
            <a:endParaRPr kumimoji="1" lang="en-US" altLang="ja-JP"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algn="l"/>
            <a:r>
              <a:rPr lang="ja-JP" altLang="en-US"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　　　　場所　</a:t>
            </a:r>
            <a:endParaRPr kumimoji="1" lang="ja-JP" altLang="en-US"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34" y="4034119"/>
            <a:ext cx="3918597" cy="1712662"/>
          </a:xfrm>
          <a:prstGeom prst="rect">
            <a:avLst/>
          </a:prstGeom>
        </p:spPr>
      </p:pic>
      <p:sp>
        <p:nvSpPr>
          <p:cNvPr id="11" name="テキスト ボックス 10"/>
          <p:cNvSpPr txBox="1"/>
          <p:nvPr/>
        </p:nvSpPr>
        <p:spPr>
          <a:xfrm>
            <a:off x="623392"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トリリン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487488"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サルルン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16" name="テキスト ボックス 15"/>
          <p:cNvSpPr txBox="1"/>
          <p:nvPr/>
        </p:nvSpPr>
        <p:spPr>
          <a:xfrm>
            <a:off x="2315725" y="5949280"/>
            <a:ext cx="800219" cy="276999"/>
          </a:xfrm>
          <a:prstGeom prst="rect">
            <a:avLst/>
          </a:prstGeom>
          <a:noFill/>
        </p:spPr>
        <p:txBody>
          <a:bodyPr wrap="none" rtlCol="0">
            <a:spAutoFit/>
          </a:bodyPr>
          <a:lstStyle/>
          <a:p>
            <a:r>
              <a:rPr kumimoji="1" lang="ja-JP" altLang="en-US" sz="12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ケンタン</a:t>
            </a:r>
            <a:endParaRPr kumimoji="1" lang="ja-JP" altLang="en-US" sz="12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9546345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7808" y="2701519"/>
            <a:ext cx="2998738" cy="2998738"/>
          </a:xfrm>
          <a:prstGeom prst="rect">
            <a:avLst/>
          </a:prstGeom>
        </p:spPr>
      </p:pic>
      <p:pic>
        <p:nvPicPr>
          <p:cNvPr id="12" name="コンテンツ プレースホルダー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22671" y="2754921"/>
            <a:ext cx="2950697" cy="2927752"/>
          </a:xfrm>
          <a:prstGeom prst="rect">
            <a:avLst/>
          </a:prstGeom>
        </p:spPr>
      </p:pic>
      <p:sp>
        <p:nvSpPr>
          <p:cNvPr id="15" name="角丸四角形 14"/>
          <p:cNvSpPr/>
          <p:nvPr/>
        </p:nvSpPr>
        <p:spPr>
          <a:xfrm>
            <a:off x="6926100" y="1614207"/>
            <a:ext cx="4989474" cy="1183868"/>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400" u="sng" dirty="0" smtClean="0">
                <a:solidFill>
                  <a:schemeClr val="tx1"/>
                </a:solidFill>
                <a:latin typeface="UD デジタル 教科書体 NP-R" panose="02020400000000000000" pitchFamily="18" charset="-128"/>
                <a:ea typeface="UD デジタル 教科書体 NP-R" panose="02020400000000000000" pitchFamily="18" charset="-128"/>
              </a:rPr>
              <a:t>段差を無くせばお店に入れる！</a:t>
            </a:r>
            <a:endParaRPr lang="en-US" altLang="ja-JP" sz="2400" u="sng" dirty="0">
              <a:solidFill>
                <a:schemeClr val="tx1"/>
              </a:solidFill>
              <a:latin typeface="UD デジタル 教科書体 NP-R" panose="02020400000000000000" pitchFamily="18" charset="-128"/>
              <a:ea typeface="UD デジタル 教科書体 NP-R" panose="02020400000000000000" pitchFamily="18" charset="-128"/>
            </a:endParaRPr>
          </a:p>
          <a:p>
            <a:pPr algn="ctr">
              <a:lnSpc>
                <a:spcPct val="150000"/>
              </a:lnSpc>
            </a:pPr>
            <a:r>
              <a:rPr kumimoji="1" lang="ja-JP" altLang="en-US" sz="2400" u="sng" dirty="0" smtClean="0">
                <a:solidFill>
                  <a:schemeClr val="tx1"/>
                </a:solidFill>
                <a:latin typeface="UD デジタル 教科書体 NP-R" panose="02020400000000000000" pitchFamily="18" charset="-128"/>
                <a:ea typeface="UD デジタル 教科書体 NP-R" panose="02020400000000000000" pitchFamily="18" charset="-128"/>
              </a:rPr>
              <a:t>⇒ 社会モデルでは障がいが解消</a:t>
            </a:r>
            <a:endParaRPr kumimoji="1" lang="ja-JP" altLang="en-US" sz="2400" u="sng"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3917468" y="401070"/>
            <a:ext cx="4313955" cy="858319"/>
          </a:xfrm>
          <a:prstGeom prst="roundRect">
            <a:avLst/>
          </a:prstGeom>
          <a:solidFill>
            <a:srgbClr val="00B05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社会</a:t>
            </a: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smtClean="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6168008" y="5661248"/>
            <a:ext cx="5227396" cy="915704"/>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車いすの方は何も変わっていない</a:t>
            </a:r>
            <a:endParaRPr kumimoji="1"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変わったのは周囲の環境</a:t>
            </a:r>
            <a:endParaRPr kumimoji="1" lang="ja-JP" altLang="en-US" sz="24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1662931" y="6435876"/>
            <a:ext cx="354584"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9</a:t>
            </a:r>
          </a:p>
        </p:txBody>
      </p:sp>
      <p:grpSp>
        <p:nvGrpSpPr>
          <p:cNvPr id="11" name="グループ化 10"/>
          <p:cNvGrpSpPr/>
          <p:nvPr/>
        </p:nvGrpSpPr>
        <p:grpSpPr>
          <a:xfrm>
            <a:off x="568424" y="1346315"/>
            <a:ext cx="2767167" cy="1891750"/>
            <a:chOff x="116709" y="1528458"/>
            <a:chExt cx="2767167" cy="1891750"/>
          </a:xfrm>
        </p:grpSpPr>
        <p:sp>
          <p:nvSpPr>
            <p:cNvPr id="16" name="円形吹き出し 15"/>
            <p:cNvSpPr/>
            <p:nvPr/>
          </p:nvSpPr>
          <p:spPr>
            <a:xfrm>
              <a:off x="116709" y="1528458"/>
              <a:ext cx="2767167" cy="1891750"/>
            </a:xfrm>
            <a:prstGeom prst="wedgeEllipseCallout">
              <a:avLst>
                <a:gd name="adj1" fmla="val 37324"/>
                <a:gd name="adj2" fmla="val 62101"/>
              </a:avLst>
            </a:prstGeom>
            <a:ln>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354631" y="188820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solidFill>
                    <a:srgbClr val="FF0000"/>
                  </a:solidFill>
                  <a:latin typeface="UD デジタル 教科書体 NP-R" panose="02020400000000000000" pitchFamily="18" charset="-128"/>
                  <a:ea typeface="UD デジタル 教科書体 NP-R" panose="02020400000000000000" pitchFamily="18" charset="-128"/>
                </a:rPr>
                <a:t>⇒ 入口に段差がある</a:t>
              </a:r>
            </a:p>
          </p:txBody>
        </p:sp>
      </p:grpSp>
      <p:grpSp>
        <p:nvGrpSpPr>
          <p:cNvPr id="14" name="グループ化 13"/>
          <p:cNvGrpSpPr/>
          <p:nvPr/>
        </p:nvGrpSpPr>
        <p:grpSpPr>
          <a:xfrm>
            <a:off x="1185948" y="3606765"/>
            <a:ext cx="1681998" cy="925758"/>
            <a:chOff x="510159" y="4867482"/>
            <a:chExt cx="1681998" cy="1061370"/>
          </a:xfrm>
        </p:grpSpPr>
        <p:sp>
          <p:nvSpPr>
            <p:cNvPr id="19" name="楕円 18"/>
            <p:cNvSpPr/>
            <p:nvPr/>
          </p:nvSpPr>
          <p:spPr>
            <a:xfrm>
              <a:off x="510159" y="4867482"/>
              <a:ext cx="1681998" cy="1061370"/>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7" name="正方形/長方形 6"/>
            <p:cNvSpPr/>
            <p:nvPr/>
          </p:nvSpPr>
          <p:spPr>
            <a:xfrm>
              <a:off x="617624" y="5157608"/>
              <a:ext cx="1467068" cy="458721"/>
            </a:xfrm>
            <a:prstGeom prst="rect">
              <a:avLst/>
            </a:prstGeom>
          </p:spPr>
          <p:txBody>
            <a:bodyPr wrap="none">
              <a:spAutoFit/>
            </a:bodyPr>
            <a:lstStyle/>
            <a:p>
              <a:pPr algn="ctr"/>
              <a:r>
                <a:rPr lang="ja-JP" altLang="en-US" sz="2000" dirty="0">
                  <a:solidFill>
                    <a:srgbClr val="FF0000"/>
                  </a:solidFill>
                  <a:latin typeface="UD デジタル 教科書体 NP-R" panose="02020400000000000000" pitchFamily="18" charset="-128"/>
                  <a:ea typeface="UD デジタル 教科書体 NP-R" panose="02020400000000000000" pitchFamily="18" charset="-128"/>
                </a:rPr>
                <a:t>社会的障壁</a:t>
              </a:r>
            </a:p>
          </p:txBody>
        </p:sp>
      </p:grpSp>
      <p:sp>
        <p:nvSpPr>
          <p:cNvPr id="22" name="楕円 21"/>
          <p:cNvSpPr/>
          <p:nvPr/>
        </p:nvSpPr>
        <p:spPr>
          <a:xfrm>
            <a:off x="7094693" y="3606765"/>
            <a:ext cx="1681998" cy="925758"/>
          </a:xfrm>
          <a:prstGeom prst="ellipse">
            <a:avLst/>
          </a:prstGeom>
          <a:noFill/>
          <a:ln w="19050">
            <a:solidFill>
              <a:srgbClr val="FF33C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右矢印 16"/>
          <p:cNvSpPr/>
          <p:nvPr/>
        </p:nvSpPr>
        <p:spPr>
          <a:xfrm>
            <a:off x="5219863" y="3668537"/>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38245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601" y="2673185"/>
            <a:ext cx="2548370" cy="2548370"/>
          </a:xfrm>
          <a:prstGeom prst="rect">
            <a:avLst/>
          </a:prstGeom>
        </p:spPr>
      </p:pic>
      <p:sp>
        <p:nvSpPr>
          <p:cNvPr id="9" name="角丸四角形 8"/>
          <p:cNvSpPr/>
          <p:nvPr/>
        </p:nvSpPr>
        <p:spPr>
          <a:xfrm>
            <a:off x="407368" y="2673185"/>
            <a:ext cx="8473800" cy="2435836"/>
          </a:xfrm>
          <a:prstGeom prst="roundRect">
            <a:avLst>
              <a:gd name="adj" fmla="val 12496"/>
            </a:avLst>
          </a:prstGeom>
          <a:noFill/>
          <a:ln w="25400">
            <a:solidFill>
              <a:schemeClr val="accent1"/>
            </a:solidFill>
          </a:ln>
        </p:spPr>
        <p:style>
          <a:lnRef idx="2">
            <a:schemeClr val="accent6"/>
          </a:lnRef>
          <a:fillRef idx="1">
            <a:schemeClr val="lt1"/>
          </a:fillRef>
          <a:effectRef idx="0">
            <a:schemeClr val="accent6"/>
          </a:effectRef>
          <a:fontRef idx="minor">
            <a:schemeClr val="dk1"/>
          </a:fontRef>
        </p:style>
        <p:txBody>
          <a:bodyPr tIns="0" bIns="72000" rtlCol="0" anchor="ctr"/>
          <a:lstStyle/>
          <a:p>
            <a:r>
              <a:rPr lang="en-US" altLang="ja-JP" sz="28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社会的障壁</a:t>
            </a:r>
            <a:r>
              <a:rPr lang="en-US" altLang="ja-JP" sz="2800" b="1" dirty="0" smtClean="0">
                <a:solidFill>
                  <a:srgbClr val="FF0000"/>
                </a:solidFill>
                <a:latin typeface="UD デジタル 教科書体 NP-R" panose="02020400000000000000" pitchFamily="18" charset="-128"/>
                <a:ea typeface="UD デジタル 教科書体 NP-R" panose="02020400000000000000" pitchFamily="18" charset="-128"/>
              </a:rPr>
              <a:t>】</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（障害者基本法第二条・障害者差別解消法第二条）</a:t>
            </a:r>
            <a:endParaRPr lang="en-US" altLang="ja-JP" sz="2400" dirty="0" smtClean="0">
              <a:latin typeface="UD デジタル 教科書体 NP-R" panose="02020400000000000000" pitchFamily="18" charset="-128"/>
              <a:ea typeface="UD デジタル 教科書体 NP-R" panose="02020400000000000000" pitchFamily="18" charset="-128"/>
            </a:endParaRPr>
          </a:p>
          <a:p>
            <a:endParaRPr lang="en-US" altLang="ja-JP" sz="1050" dirty="0" smtClean="0">
              <a:latin typeface="UD デジタル 教科書体 NP-R" panose="02020400000000000000" pitchFamily="18" charset="-128"/>
              <a:ea typeface="UD デジタル 教科書体 NP-R" panose="02020400000000000000" pitchFamily="18" charset="-128"/>
            </a:endParaRPr>
          </a:p>
          <a:p>
            <a:r>
              <a:rPr lang="en-US" altLang="ja-JP" sz="2800" dirty="0" smtClean="0">
                <a:latin typeface="UD デジタル 教科書体 NP-R" panose="02020400000000000000" pitchFamily="18" charset="-128"/>
                <a:ea typeface="UD デジタル 教科書体 NP-R" panose="02020400000000000000" pitchFamily="18" charset="-128"/>
              </a:rPr>
              <a:t>｢</a:t>
            </a:r>
            <a:r>
              <a:rPr lang="ja-JP" altLang="en-US" sz="2800" dirty="0" smtClean="0">
                <a:latin typeface="UD デジタル 教科書体 NP-R" panose="02020400000000000000" pitchFamily="18" charset="-128"/>
                <a:ea typeface="UD デジタル 教科書体 NP-R" panose="02020400000000000000" pitchFamily="18" charset="-128"/>
              </a:rPr>
              <a:t>障害が</a:t>
            </a:r>
            <a:r>
              <a:rPr lang="ja-JP" altLang="en-US" sz="2800" dirty="0">
                <a:latin typeface="UD デジタル 教科書体 NP-R" panose="02020400000000000000" pitchFamily="18" charset="-128"/>
                <a:ea typeface="UD デジタル 教科書体 NP-R" panose="02020400000000000000" pitchFamily="18" charset="-128"/>
              </a:rPr>
              <a:t>ある者にとって日常生活又は社会</a:t>
            </a:r>
            <a:r>
              <a:rPr lang="ja-JP" altLang="en-US" sz="2800" dirty="0" smtClean="0">
                <a:latin typeface="UD デジタル 教科書体 NP-R" panose="02020400000000000000" pitchFamily="18" charset="-128"/>
                <a:ea typeface="UD デジタル 教科書体 NP-R" panose="02020400000000000000" pitchFamily="18" charset="-128"/>
              </a:rPr>
              <a:t>生活を営む上で障壁となるような社会における</a:t>
            </a:r>
            <a:r>
              <a:rPr lang="ja-JP" altLang="en-US" sz="2800" u="sng" dirty="0" smtClean="0">
                <a:solidFill>
                  <a:srgbClr val="FF0000"/>
                </a:solidFill>
                <a:latin typeface="UD デジタル 教科書体 NP-R" panose="02020400000000000000" pitchFamily="18" charset="-128"/>
                <a:ea typeface="UD デジタル 教科書体 NP-R" panose="02020400000000000000" pitchFamily="18" charset="-128"/>
              </a:rPr>
              <a:t>事物、制度、慣行、観念その他一切のもの</a:t>
            </a:r>
            <a:r>
              <a:rPr lang="ja-JP" altLang="en-US" sz="2800" dirty="0" smtClean="0">
                <a:latin typeface="UD デジタル 教科書体 NP-R" panose="02020400000000000000" pitchFamily="18" charset="-128"/>
                <a:ea typeface="UD デジタル 教科書体 NP-R" panose="02020400000000000000" pitchFamily="18" charset="-128"/>
              </a:rPr>
              <a:t>をいう。</a:t>
            </a:r>
            <a:r>
              <a:rPr lang="en-US" altLang="ja-JP" sz="2800" dirty="0" smtClean="0">
                <a:latin typeface="UD デジタル 教科書体 NP-R" panose="02020400000000000000" pitchFamily="18" charset="-128"/>
                <a:ea typeface="UD デジタル 教科書体 NP-R" panose="02020400000000000000" pitchFamily="18" charset="-128"/>
              </a:rPr>
              <a:t>｣</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2" name="角丸四角形 1"/>
          <p:cNvSpPr/>
          <p:nvPr/>
        </p:nvSpPr>
        <p:spPr>
          <a:xfrm>
            <a:off x="623392" y="620688"/>
            <a:ext cx="10395212" cy="1861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・社会</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モデルでは、「障がい」とは本人の医学的な心身の</a:t>
            </a:r>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機能</a:t>
            </a:r>
            <a:endParaRPr lang="en-US" altLang="ja-JP" sz="2800" dirty="0" smtClean="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800" dirty="0" err="1" smtClean="0">
                <a:solidFill>
                  <a:schemeClr val="tx1"/>
                </a:solidFill>
                <a:latin typeface="UD デジタル 教科書体 NP-R" panose="02020400000000000000" pitchFamily="18" charset="-128"/>
                <a:ea typeface="UD デジタル 教科書体 NP-R" panose="02020400000000000000" pitchFamily="18" charset="-128"/>
              </a:rPr>
              <a:t>の障</a:t>
            </a:r>
            <a:r>
              <a:rPr lang="ja-JP" altLang="en-US" sz="2800" dirty="0" err="1">
                <a:solidFill>
                  <a:schemeClr val="tx1"/>
                </a:solidFill>
                <a:latin typeface="UD デジタル 教科書体 NP-R" panose="02020400000000000000" pitchFamily="18" charset="-128"/>
                <a:ea typeface="UD デジタル 教科書体 NP-R" panose="02020400000000000000" pitchFamily="18" charset="-128"/>
              </a:rPr>
              <a:t>がいを</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指すもの（医学モデル）ではなく、</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社会に</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おける</a:t>
            </a:r>
            <a:endParaRPr lang="en-US" altLang="ja-JP" sz="2800" b="1" u="sng"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様々な障壁</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（社会的障壁）との相互作用によって生じる</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もの</a:t>
            </a:r>
            <a:endParaRPr lang="en-US" altLang="ja-JP" sz="2800" b="1" u="sng"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　と考えられて</a:t>
            </a:r>
            <a:r>
              <a:rPr lang="ja-JP" altLang="en-US" sz="2800" dirty="0">
                <a:solidFill>
                  <a:schemeClr val="tx1"/>
                </a:solidFill>
                <a:latin typeface="UD デジタル 教科書体 NP-R" panose="02020400000000000000" pitchFamily="18" charset="-128"/>
                <a:ea typeface="UD デジタル 教科書体 NP-R" panose="02020400000000000000" pitchFamily="18" charset="-128"/>
              </a:rPr>
              <a:t>います</a:t>
            </a:r>
            <a:r>
              <a:rPr lang="ja-JP" altLang="en-US" sz="2800"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28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655914" y="5430355"/>
            <a:ext cx="11161240" cy="1017083"/>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800" dirty="0" smtClean="0">
                <a:solidFill>
                  <a:schemeClr val="accent5">
                    <a:lumMod val="50000"/>
                  </a:schemeClr>
                </a:solidFill>
                <a:latin typeface="UD デジタル 教科書体 NP-R" panose="02020400000000000000" pitchFamily="18" charset="-128"/>
                <a:ea typeface="UD デジタル 教科書体 NP-R" panose="02020400000000000000" pitchFamily="18" charset="-128"/>
              </a:rPr>
              <a:t>社会モデルに基づくと、「</a:t>
            </a:r>
            <a:r>
              <a:rPr lang="ja-JP" altLang="en-US" sz="2800" dirty="0" err="1" smtClean="0">
                <a:solidFill>
                  <a:schemeClr val="accent5">
                    <a:lumMod val="50000"/>
                  </a:schemeClr>
                </a:solidFill>
                <a:latin typeface="UD デジタル 教科書体 NP-R" panose="02020400000000000000" pitchFamily="18" charset="-128"/>
                <a:ea typeface="UD デジタル 教科書体 NP-R" panose="02020400000000000000" pitchFamily="18" charset="-128"/>
              </a:rPr>
              <a:t>障がい</a:t>
            </a:r>
            <a:r>
              <a:rPr lang="ja-JP" altLang="en-US" sz="2800" dirty="0" smtClean="0">
                <a:solidFill>
                  <a:schemeClr val="accent5">
                    <a:lumMod val="50000"/>
                  </a:schemeClr>
                </a:solidFill>
                <a:latin typeface="UD デジタル 教科書体 NP-R" panose="02020400000000000000" pitchFamily="18" charset="-128"/>
                <a:ea typeface="UD デジタル 教科書体 NP-R" panose="02020400000000000000" pitchFamily="18" charset="-128"/>
              </a:rPr>
              <a:t>」とは障がいのない方にとっても人事ではないことが分かります。</a:t>
            </a:r>
            <a:endParaRPr lang="en-US" altLang="ja-JP" sz="2800" dirty="0">
              <a:solidFill>
                <a:schemeClr val="accent5">
                  <a:lumMod val="50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10</a:t>
            </a:r>
          </a:p>
        </p:txBody>
      </p:sp>
    </p:spTree>
    <p:extLst>
      <p:ext uri="{BB962C8B-B14F-4D97-AF65-F5344CB8AC3E}">
        <p14:creationId xmlns:p14="http://schemas.microsoft.com/office/powerpoint/2010/main" val="397500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427794"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・就職をしたくても、障がいが</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あるという理由で採用されない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・点字での試験をしてくれない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・盲導犬と一緒にお店に入ろうと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したら断られる</a:t>
            </a: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427794" y="604284"/>
            <a:ext cx="4976948" cy="2547255"/>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・建物に段差があって入れない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・道路に点字ブロックがない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・障害物があって車椅子では通行</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できない　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610673" y="757769"/>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UD デジタル 教科書体 NP-R" panose="02020400000000000000" pitchFamily="18" charset="-128"/>
                <a:ea typeface="UD デジタル 教科書体 NP-R" panose="02020400000000000000" pitchFamily="18" charset="-128"/>
              </a:rPr>
              <a:t>事物</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～物理的な障壁～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642230" y="3786721"/>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P-R" panose="02020400000000000000" pitchFamily="18" charset="-128"/>
                <a:ea typeface="UD デジタル 教科書体 NP-R" panose="02020400000000000000" pitchFamily="18" charset="-128"/>
              </a:rPr>
              <a:t>制度</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～制度的な障壁～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6685983" y="604284"/>
            <a:ext cx="4976948" cy="2547256"/>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・映像に手話や字幕がついていない</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・施設に点字案内板や音声による</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案内がない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・複雑で分かりにくい表現</a:t>
            </a:r>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6881930" y="757769"/>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smtClean="0">
                <a:latin typeface="UD デジタル 教科書体 NP-R" panose="02020400000000000000" pitchFamily="18" charset="-128"/>
                <a:ea typeface="UD デジタル 教科書体 NP-R" panose="02020400000000000000" pitchFamily="18" charset="-128"/>
              </a:rPr>
              <a:t>慣行</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～文化・情報面の障壁～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6685982" y="3634856"/>
            <a:ext cx="4976948" cy="2606041"/>
          </a:xfrm>
          <a:prstGeom prst="roundRect">
            <a:avLst/>
          </a:prstGeom>
          <a:solidFill>
            <a:srgbClr val="F3FAFF"/>
          </a:solidFill>
          <a:ln w="190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1"/>
            <a:endParaRPr lang="en-US" altLang="ja-JP" sz="2000" dirty="0" smtClean="0">
              <a:latin typeface="UD デジタル 教科書体 NP-R" panose="02020400000000000000" pitchFamily="18" charset="-128"/>
              <a:ea typeface="UD デジタル 教科書体 NP-R" panose="02020400000000000000" pitchFamily="18" charset="-128"/>
            </a:endParaRPr>
          </a:p>
          <a:p>
            <a:pPr lvl="1"/>
            <a:endParaRPr lang="en-US" altLang="ja-JP" sz="2000" dirty="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・心ない言葉や視線、偏見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err="1" smtClean="0">
                <a:latin typeface="UD デジタル 教科書体 NP-R" panose="02020400000000000000" pitchFamily="18" charset="-128"/>
                <a:ea typeface="UD デジタル 教科書体 NP-R" panose="02020400000000000000" pitchFamily="18" charset="-128"/>
              </a:rPr>
              <a:t>障がいは</a:t>
            </a:r>
            <a:r>
              <a:rPr kumimoji="1" lang="ja-JP" altLang="en-US" sz="2000" dirty="0" smtClean="0">
                <a:latin typeface="UD デジタル 教科書体 NP-R" panose="02020400000000000000" pitchFamily="18" charset="-128"/>
                <a:ea typeface="UD デジタル 教科書体 NP-R" panose="02020400000000000000" pitchFamily="18" charset="-128"/>
              </a:rPr>
              <a:t>自分には関係ない</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・障がいのある方だからできないの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は仕方ない　など</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15" name="角丸四角形 14"/>
          <p:cNvSpPr/>
          <p:nvPr/>
        </p:nvSpPr>
        <p:spPr>
          <a:xfrm>
            <a:off x="6881930" y="3786721"/>
            <a:ext cx="4611189" cy="613954"/>
          </a:xfrm>
          <a:prstGeom prst="roundRect">
            <a:avLst/>
          </a:prstGeom>
          <a:solidFill>
            <a:schemeClr val="accent5"/>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latin typeface="UD デジタル 教科書体 NP-R" panose="02020400000000000000" pitchFamily="18" charset="-128"/>
                <a:ea typeface="UD デジタル 教科書体 NP-R" panose="02020400000000000000" pitchFamily="18" charset="-128"/>
              </a:rPr>
              <a:t>観念</a:t>
            </a:r>
            <a:r>
              <a:rPr kumimoji="1" lang="ja-JP" altLang="en-US" sz="2800" b="1" dirty="0" smtClean="0">
                <a:latin typeface="UD デジタル 教科書体 NP-R" panose="02020400000000000000" pitchFamily="18" charset="-128"/>
                <a:ea typeface="UD デジタル 教科書体 NP-R" panose="02020400000000000000" pitchFamily="18" charset="-128"/>
              </a:rPr>
              <a:t> </a:t>
            </a:r>
            <a:r>
              <a:rPr kumimoji="1" lang="ja-JP" altLang="en-US" sz="2400" b="1" dirty="0" smtClean="0">
                <a:latin typeface="UD デジタル 教科書体 NP-R" panose="02020400000000000000" pitchFamily="18" charset="-128"/>
                <a:ea typeface="UD デジタル 教科書体 NP-R" panose="02020400000000000000" pitchFamily="18" charset="-128"/>
              </a:rPr>
              <a:t>～意識上の障壁～</a:t>
            </a:r>
            <a:endParaRPr kumimoji="1" lang="ja-JP" altLang="en-US" sz="2400" b="1" dirty="0">
              <a:latin typeface="UD デジタル 教科書体 NP-R" panose="02020400000000000000" pitchFamily="18" charset="-128"/>
              <a:ea typeface="UD デジタル 教科書体 NP-R" panose="02020400000000000000" pitchFamily="18" charset="-128"/>
            </a:endParaRPr>
          </a:p>
        </p:txBody>
      </p:sp>
      <p:sp>
        <p:nvSpPr>
          <p:cNvPr id="8" name="楕円 7"/>
          <p:cNvSpPr/>
          <p:nvPr/>
        </p:nvSpPr>
        <p:spPr>
          <a:xfrm>
            <a:off x="4654167" y="2171821"/>
            <a:ext cx="2786797" cy="2442755"/>
          </a:xfrm>
          <a:prstGeom prst="ellipse">
            <a:avLst/>
          </a:prstGeom>
          <a:solidFill>
            <a:srgbClr val="FFEBFF"/>
          </a:solidFill>
          <a:ln w="19050">
            <a:solidFill>
              <a:srgbClr val="FF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rgbClr val="FF0000"/>
                </a:solidFill>
                <a:latin typeface="UD デジタル 教科書体 NP-R" panose="02020400000000000000" pitchFamily="18" charset="-128"/>
                <a:ea typeface="UD デジタル 教科書体 NP-R" panose="02020400000000000000" pitchFamily="18" charset="-128"/>
              </a:rPr>
              <a:t>４つの</a:t>
            </a:r>
            <a:endParaRPr kumimoji="1" lang="en-US" altLang="ja-JP" sz="3200"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社会的</a:t>
            </a:r>
            <a:r>
              <a:rPr lang="ja-JP" altLang="en-US" sz="2800" dirty="0">
                <a:solidFill>
                  <a:srgbClr val="FF0000"/>
                </a:solidFill>
                <a:latin typeface="UD デジタル 教科書体 NP-R" panose="02020400000000000000" pitchFamily="18" charset="-128"/>
                <a:ea typeface="UD デジタル 教科書体 NP-R" panose="02020400000000000000" pitchFamily="18" charset="-128"/>
              </a:rPr>
              <a:t>障壁</a:t>
            </a:r>
            <a:endParaRPr kumimoji="1" lang="ja-JP" altLang="en-US" sz="2800"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11</a:t>
            </a:r>
          </a:p>
        </p:txBody>
      </p:sp>
    </p:spTree>
    <p:extLst>
      <p:ext uri="{BB962C8B-B14F-4D97-AF65-F5344CB8AC3E}">
        <p14:creationId xmlns:p14="http://schemas.microsoft.com/office/powerpoint/2010/main" val="405899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角丸四角形 33"/>
          <p:cNvSpPr/>
          <p:nvPr/>
        </p:nvSpPr>
        <p:spPr>
          <a:xfrm>
            <a:off x="231278" y="260648"/>
            <a:ext cx="11697370" cy="3881046"/>
          </a:xfrm>
          <a:prstGeom prst="roundRect">
            <a:avLst>
              <a:gd name="adj" fmla="val 4359"/>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4"/>
          <p:cNvSpPr>
            <a:spLocks noGrp="1"/>
          </p:cNvSpPr>
          <p:nvPr>
            <p:ph idx="1"/>
          </p:nvPr>
        </p:nvSpPr>
        <p:spPr>
          <a:xfrm>
            <a:off x="838200" y="1425722"/>
            <a:ext cx="5257800" cy="557901"/>
          </a:xfrm>
        </p:spPr>
        <p:txBody>
          <a:bodyPr>
            <a:noAutofit/>
          </a:bodyPr>
          <a:lstStyle/>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◇２階に上がれない ⇒ 障がいがある</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12</a:t>
            </a:r>
          </a:p>
        </p:txBody>
      </p:sp>
      <p:sp>
        <p:nvSpPr>
          <p:cNvPr id="12" name="正方形/長方形 11"/>
          <p:cNvSpPr/>
          <p:nvPr/>
        </p:nvSpPr>
        <p:spPr>
          <a:xfrm>
            <a:off x="231278" y="549319"/>
            <a:ext cx="11122522" cy="523220"/>
          </a:xfrm>
          <a:prstGeom prst="rect">
            <a:avLst/>
          </a:prstGeom>
        </p:spPr>
        <p:txBody>
          <a:bodyPr wrap="square">
            <a:spAutoFit/>
          </a:bodyPr>
          <a:lstStyle/>
          <a:p>
            <a:pPr lvl="0" algn="ct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もし２階建ての建物に階段もエレベーターもなかったら？？</a:t>
            </a:r>
            <a:endParaRPr lang="ja-JP" altLang="en-US" sz="28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730200" y="450929"/>
            <a:ext cx="108000" cy="720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7" name="図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73396" y="1001344"/>
            <a:ext cx="603796" cy="1036725"/>
          </a:xfrm>
          <a:prstGeom prst="rect">
            <a:avLst/>
          </a:prstGeom>
        </p:spPr>
      </p:pic>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8208" y="2140822"/>
            <a:ext cx="638891" cy="810023"/>
          </a:xfrm>
          <a:prstGeom prst="rect">
            <a:avLst/>
          </a:prstGeom>
        </p:spPr>
      </p:pic>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3914" y="2166614"/>
            <a:ext cx="628788" cy="765934"/>
          </a:xfrm>
          <a:prstGeom prst="rect">
            <a:avLst/>
          </a:prstGeom>
        </p:spPr>
      </p:pic>
      <p:sp>
        <p:nvSpPr>
          <p:cNvPr id="11" name="コンテンツ プレースホルダー 4"/>
          <p:cNvSpPr txBox="1">
            <a:spLocks/>
          </p:cNvSpPr>
          <p:nvPr/>
        </p:nvSpPr>
        <p:spPr>
          <a:xfrm>
            <a:off x="1547352" y="2759038"/>
            <a:ext cx="8221056" cy="5356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latin typeface="UD デジタル 教科書体 NP-R" panose="02020400000000000000" pitchFamily="18" charset="-128"/>
                <a:ea typeface="UD デジタル 教科書体 NP-R" panose="02020400000000000000" pitchFamily="18" charset="-128"/>
              </a:rPr>
              <a:t>② 工事をして階段を設置</a:t>
            </a: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（環境の整備）</a:t>
            </a:r>
            <a:endParaRPr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4" name="コンテンツ プレースホルダー 4"/>
          <p:cNvSpPr txBox="1">
            <a:spLocks/>
          </p:cNvSpPr>
          <p:nvPr/>
        </p:nvSpPr>
        <p:spPr>
          <a:xfrm>
            <a:off x="1547352" y="2098172"/>
            <a:ext cx="5950941" cy="6064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latin typeface="UD デジタル 教科書体 NP-R" panose="02020400000000000000" pitchFamily="18" charset="-128"/>
                <a:ea typeface="UD デジタル 教科書体 NP-R" panose="02020400000000000000" pitchFamily="18" charset="-128"/>
              </a:rPr>
              <a:t>① はしごを借りる</a:t>
            </a: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（合理的配慮の提供）</a:t>
            </a:r>
            <a:endParaRPr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5" name="コンテンツ プレースホルダー 4"/>
          <p:cNvSpPr txBox="1">
            <a:spLocks/>
          </p:cNvSpPr>
          <p:nvPr/>
        </p:nvSpPr>
        <p:spPr>
          <a:xfrm>
            <a:off x="0" y="4359548"/>
            <a:ext cx="12192000" cy="585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2400" dirty="0" smtClean="0">
                <a:latin typeface="UD デジタル 教科書体 NP-R" panose="02020400000000000000" pitchFamily="18" charset="-128"/>
                <a:ea typeface="UD デジタル 教科書体 NP-R" panose="02020400000000000000" pitchFamily="18" charset="-128"/>
              </a:rPr>
              <a:t>障がいのない方に対しては、すでに多くの社会的障壁が取り除かれている</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grpSp>
        <p:nvGrpSpPr>
          <p:cNvPr id="31" name="グループ化 30"/>
          <p:cNvGrpSpPr/>
          <p:nvPr/>
        </p:nvGrpSpPr>
        <p:grpSpPr>
          <a:xfrm>
            <a:off x="1217494" y="1960208"/>
            <a:ext cx="329858" cy="990637"/>
            <a:chOff x="1217494" y="1960208"/>
            <a:chExt cx="329858" cy="990637"/>
          </a:xfrm>
        </p:grpSpPr>
        <p:cxnSp>
          <p:nvCxnSpPr>
            <p:cNvPr id="6" name="直線コネクタ 5"/>
            <p:cNvCxnSpPr/>
            <p:nvPr/>
          </p:nvCxnSpPr>
          <p:spPr>
            <a:xfrm>
              <a:off x="1217494" y="1960208"/>
              <a:ext cx="9326" cy="990637"/>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1229360" y="2276872"/>
              <a:ext cx="31799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1229360" y="2932548"/>
              <a:ext cx="317992"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0" name="二等辺三角形 29"/>
          <p:cNvSpPr/>
          <p:nvPr/>
        </p:nvSpPr>
        <p:spPr>
          <a:xfrm rot="10800000">
            <a:off x="5815476" y="4917581"/>
            <a:ext cx="551334" cy="32972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0" y="5349577"/>
            <a:ext cx="12187434" cy="1138773"/>
          </a:xfrm>
          <a:prstGeom prst="rect">
            <a:avLst/>
          </a:prstGeom>
        </p:spPr>
        <p:txBody>
          <a:bodyPr wrap="square">
            <a:spAutoFit/>
          </a:bodyPr>
          <a:lstStyle/>
          <a:p>
            <a:pPr algn="ctr"/>
            <a:r>
              <a:rPr lang="ja-JP" altLang="en-US" sz="2400" dirty="0">
                <a:latin typeface="UD デジタル 教科書体 NP-R" panose="02020400000000000000" pitchFamily="18" charset="-128"/>
                <a:ea typeface="UD デジタル 教科書体 NP-R" panose="02020400000000000000" pitchFamily="18" charset="-128"/>
              </a:rPr>
              <a:t>障がいの有無によって分け隔てられない</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共生社会の</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実現</a:t>
            </a:r>
            <a:r>
              <a:rPr lang="ja-JP" altLang="en-US" sz="2400" dirty="0" smtClean="0">
                <a:latin typeface="UD デジタル 教科書体 NP-R" panose="02020400000000000000" pitchFamily="18" charset="-128"/>
                <a:ea typeface="UD デジタル 教科書体 NP-R" panose="02020400000000000000" pitchFamily="18" charset="-128"/>
              </a:rPr>
              <a:t>のために</a:t>
            </a:r>
            <a:endParaRPr lang="en-US" altLang="ja-JP" sz="2400" dirty="0" smtClean="0">
              <a:latin typeface="UD デジタル 教科書体 NP-R" panose="02020400000000000000" pitchFamily="18" charset="-128"/>
              <a:ea typeface="UD デジタル 教科書体 NP-R" panose="02020400000000000000" pitchFamily="18" charset="-128"/>
            </a:endParaRPr>
          </a:p>
          <a:p>
            <a:pPr algn="ctr"/>
            <a:endParaRPr lang="en-US" altLang="ja-JP" sz="1200" dirty="0" smtClean="0">
              <a:latin typeface="UD デジタル 教科書体 NP-R" panose="02020400000000000000" pitchFamily="18" charset="-128"/>
              <a:ea typeface="UD デジタル 教科書体 NP-R" panose="02020400000000000000" pitchFamily="18" charset="-128"/>
            </a:endParaRPr>
          </a:p>
          <a:p>
            <a:pPr algn="ctr"/>
            <a:r>
              <a:rPr lang="ja-JP" altLang="en-US" sz="2400" dirty="0" smtClean="0">
                <a:latin typeface="UD デジタル 教科書体 NP-R" panose="02020400000000000000" pitchFamily="18" charset="-128"/>
                <a:ea typeface="UD デジタル 教科書体 NP-R" panose="02020400000000000000" pitchFamily="18" charset="-128"/>
              </a:rPr>
              <a:t>障</a:t>
            </a:r>
            <a:r>
              <a:rPr lang="ja-JP" altLang="en-US" sz="2400" dirty="0">
                <a:latin typeface="UD デジタル 教科書体 NP-R" panose="02020400000000000000" pitchFamily="18" charset="-128"/>
                <a:ea typeface="UD デジタル 教科書体 NP-R" panose="02020400000000000000" pitchFamily="18" charset="-128"/>
              </a:rPr>
              <a:t>がいのある方に</a:t>
            </a:r>
            <a:r>
              <a:rPr lang="ja-JP" altLang="en-US" sz="2400" dirty="0" smtClean="0">
                <a:latin typeface="UD デジタル 教科書体 NP-R" panose="02020400000000000000" pitchFamily="18" charset="-128"/>
                <a:ea typeface="UD デジタル 教科書体 NP-R" panose="02020400000000000000" pitchFamily="18" charset="-128"/>
              </a:rPr>
              <a:t>対しても</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合理的配慮の提供」</a:t>
            </a:r>
            <a:r>
              <a:rPr lang="ja-JP" altLang="en-US" sz="2400" dirty="0">
                <a:latin typeface="UD デジタル 教科書体 NP-R" panose="02020400000000000000" pitchFamily="18" charset="-128"/>
                <a:ea typeface="UD デジタル 教科書体 NP-R" panose="02020400000000000000" pitchFamily="18" charset="-128"/>
              </a:rPr>
              <a:t>や</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「環境の</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整備」</a:t>
            </a:r>
            <a:r>
              <a:rPr lang="ja-JP" altLang="en-US" sz="2400" dirty="0" smtClean="0">
                <a:latin typeface="UD デジタル 教科書体 NP-R" panose="02020400000000000000" pitchFamily="18" charset="-128"/>
                <a:ea typeface="UD デジタル 教科書体 NP-R" panose="02020400000000000000" pitchFamily="18" charset="-128"/>
              </a:rPr>
              <a:t>を！</a:t>
            </a:r>
            <a:endParaRPr lang="en-US" altLang="ja-JP" sz="2400" dirty="0">
              <a:latin typeface="UD デジタル 教科書体 NP-R" panose="02020400000000000000" pitchFamily="18" charset="-128"/>
              <a:ea typeface="UD デジタル 教科書体 NP-R" panose="02020400000000000000" pitchFamily="18" charset="-128"/>
            </a:endParaRPr>
          </a:p>
        </p:txBody>
      </p:sp>
      <p:sp>
        <p:nvSpPr>
          <p:cNvPr id="35" name="コンテンツ プレースホルダー 4"/>
          <p:cNvSpPr txBox="1">
            <a:spLocks/>
          </p:cNvSpPr>
          <p:nvPr/>
        </p:nvSpPr>
        <p:spPr>
          <a:xfrm>
            <a:off x="2112881" y="3456628"/>
            <a:ext cx="6359383" cy="5507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400" dirty="0">
                <a:latin typeface="UD デジタル 教科書体 NP-R" panose="02020400000000000000" pitchFamily="18" charset="-128"/>
                <a:ea typeface="UD デジタル 教科書体 NP-R" panose="02020400000000000000" pitchFamily="18" charset="-128"/>
              </a:rPr>
              <a:t>車</a:t>
            </a:r>
            <a:r>
              <a:rPr lang="ja-JP" altLang="en-US" sz="2400" dirty="0" smtClean="0">
                <a:latin typeface="UD デジタル 教科書体 NP-R" panose="02020400000000000000" pitchFamily="18" charset="-128"/>
                <a:ea typeface="UD デジタル 教科書体 NP-R" panose="02020400000000000000" pitchFamily="18" charset="-128"/>
              </a:rPr>
              <a:t>いすで同じ建物を利用するとしたら</a:t>
            </a:r>
            <a:r>
              <a:rPr lang="en-US" altLang="ja-JP" sz="2400" dirty="0" smtClean="0">
                <a:latin typeface="UD デジタル 教科書体 NP-R" panose="02020400000000000000" pitchFamily="18" charset="-128"/>
                <a:ea typeface="UD デジタル 教科書体 NP-R" panose="02020400000000000000" pitchFamily="18" charset="-128"/>
              </a:rPr>
              <a:t>…</a:t>
            </a:r>
            <a:r>
              <a:rPr lang="ja-JP" altLang="en-US" sz="2400" dirty="0" smtClean="0">
                <a:latin typeface="UD デジタル 教科書体 NP-R" panose="02020400000000000000" pitchFamily="18" charset="-128"/>
                <a:ea typeface="UD デジタル 教科書体 NP-R" panose="02020400000000000000" pitchFamily="18" charset="-128"/>
              </a:rPr>
              <a:t>？</a:t>
            </a:r>
            <a:endParaRPr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6" name="二等辺三角形 35"/>
          <p:cNvSpPr/>
          <p:nvPr/>
        </p:nvSpPr>
        <p:spPr>
          <a:xfrm rot="5400000">
            <a:off x="1575734" y="3493729"/>
            <a:ext cx="409186" cy="278417"/>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角丸四角形 36"/>
          <p:cNvSpPr/>
          <p:nvPr/>
        </p:nvSpPr>
        <p:spPr>
          <a:xfrm>
            <a:off x="833343" y="4589975"/>
            <a:ext cx="10515600" cy="144000"/>
          </a:xfrm>
          <a:prstGeom prst="roundRect">
            <a:avLst/>
          </a:prstGeom>
          <a:solidFill>
            <a:srgbClr val="FFC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8" name="図 37"/>
          <p:cNvPicPr>
            <a:picLocks noChangeAspect="1"/>
          </p:cNvPicPr>
          <p:nvPr/>
        </p:nvPicPr>
        <p:blipFill rotWithShape="1">
          <a:blip r:embed="rId6" cstate="print">
            <a:extLst>
              <a:ext uri="{28A0092B-C50C-407E-A947-70E740481C1C}">
                <a14:useLocalDpi xmlns:a14="http://schemas.microsoft.com/office/drawing/2010/main" val="0"/>
              </a:ext>
            </a:extLst>
          </a:blip>
          <a:srcRect t="2936" b="10242"/>
          <a:stretch/>
        </p:blipFill>
        <p:spPr>
          <a:xfrm>
            <a:off x="8069294" y="3222259"/>
            <a:ext cx="691002" cy="805308"/>
          </a:xfrm>
          <a:prstGeom prst="rect">
            <a:avLst/>
          </a:prstGeom>
        </p:spPr>
      </p:pic>
      <p:sp>
        <p:nvSpPr>
          <p:cNvPr id="41" name="コンテンツ プレースホルダー 4"/>
          <p:cNvSpPr txBox="1">
            <a:spLocks/>
          </p:cNvSpPr>
          <p:nvPr/>
        </p:nvSpPr>
        <p:spPr>
          <a:xfrm>
            <a:off x="7695740" y="2418534"/>
            <a:ext cx="2563317" cy="4499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latin typeface="UD デジタル 教科書体 NP-R" panose="02020400000000000000" pitchFamily="18" charset="-128"/>
                <a:ea typeface="UD デジタル 教科書体 NP-R" panose="02020400000000000000" pitchFamily="18" charset="-128"/>
              </a:rPr>
              <a:t>障がいが解消</a:t>
            </a:r>
            <a:r>
              <a:rPr lang="ja-JP" altLang="en-US" sz="2400" dirty="0">
                <a:latin typeface="UD デジタル 教科書体 NP-R" panose="02020400000000000000" pitchFamily="18" charset="-128"/>
                <a:ea typeface="UD デジタル 教科書体 NP-R" panose="02020400000000000000" pitchFamily="18" charset="-128"/>
              </a:rPr>
              <a:t>！</a:t>
            </a:r>
            <a:endParaRPr lang="en-US" altLang="ja-JP" sz="2400" b="1"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42" name="右中かっこ 41"/>
          <p:cNvSpPr/>
          <p:nvPr/>
        </p:nvSpPr>
        <p:spPr>
          <a:xfrm>
            <a:off x="7267841" y="2026175"/>
            <a:ext cx="274890" cy="1196083"/>
          </a:xfrm>
          <a:prstGeom prst="rightBrace">
            <a:avLst>
              <a:gd name="adj1" fmla="val 46504"/>
              <a:gd name="adj2" fmla="val 48363"/>
            </a:avLst>
          </a:prstGeom>
          <a:noFill/>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3151368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solidFill>
          <a:ln w="12700">
            <a:noFill/>
          </a:ln>
        </p:spPr>
        <p:txBody>
          <a:bodyPr tIns="108000" bIns="0" anchor="ctr" anchorCtr="0"/>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４ 障害者差別解消法とは</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838199" y="1354887"/>
            <a:ext cx="10931013" cy="1752108"/>
          </a:xfrm>
        </p:spPr>
        <p:txBody>
          <a:bodyPr>
            <a:normAutofit/>
          </a:bodyPr>
          <a:lstStyle/>
          <a:p>
            <a:pPr marL="0" indent="0">
              <a:lnSpc>
                <a:spcPct val="110000"/>
              </a:lnSpc>
              <a:buNone/>
            </a:pPr>
            <a:r>
              <a:rPr lang="ja-JP" altLang="en-US" dirty="0" smtClean="0">
                <a:latin typeface="UD デジタル 教科書体 NP-R" panose="02020400000000000000" pitchFamily="18" charset="-128"/>
                <a:ea typeface="UD デジタル 教科書体 NP-R" panose="02020400000000000000" pitchFamily="18" charset="-128"/>
              </a:rPr>
              <a:t>　平成</a:t>
            </a:r>
            <a:r>
              <a:rPr lang="ja-JP" altLang="en-US" dirty="0">
                <a:latin typeface="UD デジタル 教科書体 NP-R" panose="02020400000000000000" pitchFamily="18" charset="-128"/>
                <a:ea typeface="UD デジタル 教科書体 NP-R" panose="02020400000000000000" pitchFamily="18" charset="-128"/>
              </a:rPr>
              <a:t>２５年６月</a:t>
            </a:r>
            <a:r>
              <a:rPr lang="ja-JP" altLang="en-US" dirty="0" smtClean="0">
                <a:latin typeface="UD デジタル 教科書体 NP-R" panose="02020400000000000000" pitchFamily="18" charset="-128"/>
                <a:ea typeface="UD デジタル 教科書体 NP-R" panose="02020400000000000000" pitchFamily="18" charset="-128"/>
              </a:rPr>
              <a:t>成立</a:t>
            </a:r>
            <a:r>
              <a:rPr lang="ja-JP" altLang="en-US" dirty="0">
                <a:latin typeface="UD デジタル 教科書体 NP-R" panose="02020400000000000000" pitchFamily="18" charset="-128"/>
                <a:ea typeface="UD デジタル 教科書体 NP-R" panose="02020400000000000000" pitchFamily="18" charset="-128"/>
              </a:rPr>
              <a:t>・</a:t>
            </a:r>
            <a:r>
              <a:rPr lang="ja-JP" altLang="en-US" dirty="0" smtClean="0">
                <a:latin typeface="UD デジタル 教科書体 NP-R" panose="02020400000000000000" pitchFamily="18" charset="-128"/>
                <a:ea typeface="UD デジタル 教科書体 NP-R" panose="02020400000000000000" pitchFamily="18" charset="-128"/>
              </a:rPr>
              <a:t>平成</a:t>
            </a:r>
            <a:r>
              <a:rPr lang="ja-JP" altLang="en-US" dirty="0">
                <a:latin typeface="UD デジタル 教科書体 NP-R" panose="02020400000000000000" pitchFamily="18" charset="-128"/>
                <a:ea typeface="UD デジタル 教科書体 NP-R" panose="02020400000000000000" pitchFamily="18" charset="-128"/>
              </a:rPr>
              <a:t>２８年４月１日</a:t>
            </a:r>
            <a:r>
              <a:rPr lang="ja-JP" altLang="en-US" dirty="0" smtClean="0">
                <a:latin typeface="UD デジタル 教科書体 NP-R" panose="02020400000000000000" pitchFamily="18" charset="-128"/>
                <a:ea typeface="UD デジタル 教科書体 NP-R" panose="02020400000000000000" pitchFamily="18" charset="-128"/>
              </a:rPr>
              <a:t>施行</a:t>
            </a:r>
            <a:endParaRPr lang="en-US" altLang="ja-JP" sz="11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000" b="1" dirty="0" smtClean="0">
                <a:latin typeface="UD デジタル 教科書体 NP-R" panose="02020400000000000000" pitchFamily="18" charset="-128"/>
                <a:ea typeface="UD デジタル 教科書体 NP-R" panose="02020400000000000000" pitchFamily="18" charset="-128"/>
              </a:rPr>
              <a:t>　　「障害を理由とする差別の解消の推進に関する法律」</a:t>
            </a:r>
            <a:endParaRPr lang="en-US" altLang="ja-JP" sz="3000" b="1"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（平成二十五年法律第六十五号）</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13</a:t>
            </a:r>
          </a:p>
        </p:txBody>
      </p:sp>
      <p:sp>
        <p:nvSpPr>
          <p:cNvPr id="4" name="正方形/長方形 3"/>
          <p:cNvSpPr/>
          <p:nvPr/>
        </p:nvSpPr>
        <p:spPr>
          <a:xfrm>
            <a:off x="982662" y="2800762"/>
            <a:ext cx="10006179" cy="3554819"/>
          </a:xfrm>
          <a:prstGeom prst="rect">
            <a:avLst/>
          </a:prstGeom>
        </p:spPr>
        <p:txBody>
          <a:bodyPr wrap="square">
            <a:spAutoFit/>
          </a:bodyPr>
          <a:lstStyle/>
          <a:p>
            <a:pPr>
              <a:lnSpc>
                <a:spcPts val="2700"/>
              </a:lnSpc>
            </a:pPr>
            <a:r>
              <a:rPr lang="ja-JP" altLang="en-US" sz="2200" b="1" dirty="0">
                <a:latin typeface="UD デジタル 教科書体 NP-R" panose="02020400000000000000" pitchFamily="18" charset="-128"/>
                <a:ea typeface="UD デジタル 教科書体 NP-R" panose="02020400000000000000" pitchFamily="18" charset="-128"/>
              </a:rPr>
              <a:t>（目的</a:t>
            </a:r>
            <a:r>
              <a:rPr lang="ja-JP" altLang="en-US" sz="2200" b="1" dirty="0" smtClean="0">
                <a:latin typeface="UD デジタル 教科書体 NP-R" panose="02020400000000000000" pitchFamily="18" charset="-128"/>
                <a:ea typeface="UD デジタル 教科書体 NP-R" panose="02020400000000000000" pitchFamily="18" charset="-128"/>
              </a:rPr>
              <a:t>）</a:t>
            </a:r>
            <a:endParaRPr lang="en-US" altLang="ja-JP" sz="2200" b="1" dirty="0" smtClean="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b="1" dirty="0" smtClean="0">
                <a:latin typeface="UD デジタル 教科書体 NP-R" panose="02020400000000000000" pitchFamily="18" charset="-128"/>
                <a:ea typeface="UD デジタル 教科書体 NP-R" panose="02020400000000000000" pitchFamily="18" charset="-128"/>
              </a:rPr>
              <a:t>  </a:t>
            </a:r>
            <a:r>
              <a:rPr lang="ja-JP" altLang="en-US" sz="2200" dirty="0" smtClean="0">
                <a:latin typeface="UD デジタル 教科書体 NP-R" panose="02020400000000000000" pitchFamily="18" charset="-128"/>
                <a:ea typeface="UD デジタル 教科書体 NP-R" panose="02020400000000000000" pitchFamily="18" charset="-128"/>
              </a:rPr>
              <a:t>第１条</a:t>
            </a:r>
            <a:endParaRPr lang="en-US" altLang="ja-JP" sz="2200" dirty="0" smtClean="0">
              <a:latin typeface="UD デジタル 教科書体 NP-R" panose="02020400000000000000" pitchFamily="18" charset="-128"/>
              <a:ea typeface="UD デジタル 教科書体 NP-R" panose="02020400000000000000" pitchFamily="18" charset="-128"/>
            </a:endParaRPr>
          </a:p>
          <a:p>
            <a:pPr>
              <a:lnSpc>
                <a:spcPts val="2700"/>
              </a:lnSpc>
            </a:pPr>
            <a:r>
              <a:rPr lang="ja-JP" altLang="en-US" sz="2200" dirty="0">
                <a:latin typeface="UD デジタル 教科書体 NP-R" panose="02020400000000000000" pitchFamily="18" charset="-128"/>
                <a:ea typeface="UD デジタル 教科書体 NP-R" panose="02020400000000000000" pitchFamily="18" charset="-128"/>
              </a:rPr>
              <a:t>　この法律は、障害者基本法（昭和四十五年法律第八十四号）の基本的な理念にのっとり、全ての障害者が、障害者でない者と等しく、基本的人権を享有する個人としてその尊厳が重んぜられ、その尊厳にふさわしい生活を保障される権利を有することを踏まえ、</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障害を理由とする差別の推進に関する基本的な事項</a:t>
            </a:r>
            <a:r>
              <a:rPr lang="ja-JP" altLang="en-US" sz="2200" dirty="0">
                <a:latin typeface="UD デジタル 教科書体 NP-R" panose="02020400000000000000" pitchFamily="18" charset="-128"/>
                <a:ea typeface="UD デジタル 教科書体 NP-R" panose="02020400000000000000" pitchFamily="18" charset="-128"/>
              </a:rPr>
              <a:t>、</a:t>
            </a:r>
            <a:r>
              <a:rPr lang="ja-JP" altLang="en-US" sz="2200" u="sng" dirty="0">
                <a:solidFill>
                  <a:srgbClr val="FF0000"/>
                </a:solidFill>
                <a:latin typeface="UD デジタル 教科書体 NP-R" panose="02020400000000000000" pitchFamily="18" charset="-128"/>
                <a:ea typeface="UD デジタル 教科書体 NP-R" panose="02020400000000000000" pitchFamily="18" charset="-128"/>
              </a:rPr>
              <a:t>行政機関等及び事業者における障害を理由とする差別を解消するための措置等</a:t>
            </a:r>
            <a:r>
              <a:rPr lang="ja-JP" altLang="en-US" sz="2200" dirty="0">
                <a:latin typeface="UD デジタル 教科書体 NP-R" panose="02020400000000000000" pitchFamily="18" charset="-128"/>
                <a:ea typeface="UD デジタル 教科書体 NP-R" panose="02020400000000000000" pitchFamily="18" charset="-128"/>
              </a:rPr>
              <a:t>を定めることにより、障害を理由とする差別の解消を推進し、もって</a:t>
            </a:r>
            <a:r>
              <a:rPr lang="ja-JP" altLang="en-US" sz="2200" b="1" u="sng" dirty="0">
                <a:solidFill>
                  <a:srgbClr val="FF0000"/>
                </a:solidFill>
                <a:latin typeface="UD デジタル 教科書体 NP-R" panose="02020400000000000000" pitchFamily="18" charset="-128"/>
                <a:ea typeface="UD デジタル 教科書体 NP-R" panose="02020400000000000000" pitchFamily="18" charset="-128"/>
              </a:rPr>
              <a:t>全ての国民が、障害の有無によって分け隔てられることなく、相互に人格と個性を尊重し合いながら共生する社会の実現に資することを目的</a:t>
            </a:r>
            <a:r>
              <a:rPr lang="ja-JP" altLang="en-US" sz="2200" dirty="0">
                <a:latin typeface="UD デジタル 教科書体 NP-R" panose="02020400000000000000" pitchFamily="18" charset="-128"/>
                <a:ea typeface="UD デジタル 教科書体 NP-R" panose="02020400000000000000" pitchFamily="18" charset="-128"/>
              </a:rPr>
              <a:t>とする。</a:t>
            </a:r>
            <a:endParaRPr lang="en-US" altLang="ja-JP" sz="22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32383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UD デジタル 教科書体 NP-R" panose="02020400000000000000" pitchFamily="18" charset="-128"/>
                <a:ea typeface="UD デジタル 教科書体 NP-R" panose="02020400000000000000" pitchFamily="18" charset="-128"/>
              </a:rPr>
              <a:t>障害者差別解消法とは</a:t>
            </a:r>
            <a:endParaRPr kumimoji="1" lang="ja-JP" altLang="en-US" b="1"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838200" y="1554479"/>
            <a:ext cx="10515600" cy="1586489"/>
          </a:xfrm>
        </p:spPr>
        <p:txBody>
          <a:bodyPr/>
          <a:lstStyle/>
          <a:p>
            <a:pPr marL="0" indent="0">
              <a:buNone/>
            </a:pPr>
            <a:r>
              <a:rPr kumimoji="1" lang="ja-JP" altLang="en-US" dirty="0" smtClean="0">
                <a:latin typeface="UD デジタル 教科書体 NP-R" panose="02020400000000000000" pitchFamily="18" charset="-128"/>
                <a:ea typeface="UD デジタル 教科書体 NP-R" panose="02020400000000000000" pitchFamily="18" charset="-128"/>
              </a:rPr>
              <a:t>　</a:t>
            </a:r>
            <a:r>
              <a:rPr kumimoji="1" lang="ja-JP" altLang="en-US" sz="3200" dirty="0" smtClean="0">
                <a:latin typeface="UD デジタル 教科書体 NP-R" panose="02020400000000000000" pitchFamily="18" charset="-128"/>
                <a:ea typeface="UD デジタル 教科書体 NP-R" panose="02020400000000000000" pitchFamily="18" charset="-128"/>
              </a:rPr>
              <a:t>障がいの有無に関わらず、互いにその人らしさを認め合いながら共に生きる社会（共生社会）の実現を目指しているもの。</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1197429" y="4500722"/>
            <a:ext cx="4609011" cy="1593669"/>
          </a:xfrm>
          <a:prstGeom prst="roundRect">
            <a:avLst/>
          </a:prstGeom>
          <a:solidFill>
            <a:schemeClr val="accent5"/>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不当な差別的取扱いの禁止</a:t>
            </a:r>
            <a:endPar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6281057" y="4500722"/>
            <a:ext cx="4598126" cy="1593669"/>
          </a:xfrm>
          <a:prstGeom prst="roundRect">
            <a:avLst/>
          </a:prstGeom>
          <a:solidFill>
            <a:srgbClr val="FF99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合理的配慮の提供</a:t>
            </a:r>
            <a:endParaRPr kumimoji="1" lang="ja-JP" altLang="en-US" sz="32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テキスト ボックス 8"/>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14</a:t>
            </a: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6240" y="2759224"/>
            <a:ext cx="1341622" cy="1547683"/>
          </a:xfrm>
          <a:prstGeom prst="rect">
            <a:avLst/>
          </a:prstGeom>
        </p:spPr>
      </p:pic>
      <p:sp>
        <p:nvSpPr>
          <p:cNvPr id="8" name="コンテンツ プレースホルダー 2"/>
          <p:cNvSpPr txBox="1">
            <a:spLocks/>
          </p:cNvSpPr>
          <p:nvPr/>
        </p:nvSpPr>
        <p:spPr>
          <a:xfrm>
            <a:off x="0" y="3401103"/>
            <a:ext cx="12192000" cy="8584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ctr">
              <a:buFont typeface="Arial" panose="020B0604020202020204" pitchFamily="34" charset="0"/>
              <a:buNone/>
            </a:pPr>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キーワードは２つ！</a:t>
            </a:r>
            <a:endParaRPr lang="en-US" altLang="ja-JP" sz="3600" b="1"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4655182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838200" y="152324"/>
            <a:ext cx="10515600" cy="1325563"/>
          </a:xfrm>
        </p:spPr>
        <p:txBody>
          <a:bodyPr>
            <a:normAutofit/>
          </a:bodyPr>
          <a:lstStyle/>
          <a:p>
            <a:r>
              <a:rPr kumimoji="1"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不当な差別的取扱いの禁止</a:t>
            </a:r>
            <a:endPar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7" name="コンテンツ プレースホルダー 6"/>
          <p:cNvSpPr>
            <a:spLocks noGrp="1"/>
          </p:cNvSpPr>
          <p:nvPr>
            <p:ph idx="1"/>
          </p:nvPr>
        </p:nvSpPr>
        <p:spPr>
          <a:xfrm>
            <a:off x="838200" y="1336431"/>
            <a:ext cx="10515600" cy="5289451"/>
          </a:xfrm>
        </p:spPr>
        <p:txBody>
          <a:bodyPr>
            <a:normAutofit fontScale="925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smtClean="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b="1" u="sng" dirty="0" smtClean="0">
                <a:solidFill>
                  <a:srgbClr val="0070C0"/>
                </a:solidFill>
                <a:latin typeface="UD デジタル 教科書体 NP-R" panose="02020400000000000000" pitchFamily="18" charset="-128"/>
                <a:ea typeface="UD デジタル 教科書体 NP-R" panose="02020400000000000000" pitchFamily="18" charset="-128"/>
              </a:rPr>
              <a:t>不当な差別的取扱いの例</a:t>
            </a:r>
            <a:endParaRPr lang="en-US" altLang="ja-JP"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障がいを理由としてサービスの提供や入店を</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拒否する。</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本人を無視して、介助者や支援者、</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a:latin typeface="UD デジタル 教科書体 NP-R" panose="02020400000000000000" pitchFamily="18" charset="-128"/>
                <a:ea typeface="UD デジタル 教科書体 NP-R" panose="02020400000000000000" pitchFamily="18" charset="-128"/>
              </a:rPr>
              <a:t>　</a:t>
            </a:r>
            <a:r>
              <a:rPr lang="ja-JP" altLang="en-US" dirty="0" smtClean="0">
                <a:latin typeface="UD デジタル 教科書体 NP-R" panose="02020400000000000000" pitchFamily="18" charset="-128"/>
                <a:ea typeface="UD デジタル 教科書体 NP-R" panose="02020400000000000000" pitchFamily="18" charset="-128"/>
              </a:rPr>
              <a:t>付添の人だけに話しかける。</a:t>
            </a:r>
            <a:endParaRPr lang="en-US" altLang="ja-JP" dirty="0" smtClean="0">
              <a:latin typeface="UD デジタル 教科書体 NP-R" panose="02020400000000000000" pitchFamily="18" charset="-128"/>
              <a:ea typeface="UD デジタル 教科書体 NP-R" panose="02020400000000000000" pitchFamily="18" charset="-128"/>
            </a:endParaRPr>
          </a:p>
          <a:p>
            <a:r>
              <a:rPr lang="ja-JP" altLang="en-US" dirty="0" smtClean="0">
                <a:latin typeface="UD デジタル 教科書体 NP-R" panose="02020400000000000000" pitchFamily="18" charset="-128"/>
                <a:ea typeface="UD デジタル 教科書体 NP-R" panose="02020400000000000000" pitchFamily="18" charset="-128"/>
              </a:rPr>
              <a:t> 障がいを理由に付き添い者の同行を</a:t>
            </a: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dirty="0" smtClean="0">
                <a:latin typeface="UD デジタル 教科書体 NP-R" panose="02020400000000000000" pitchFamily="18" charset="-128"/>
                <a:ea typeface="UD デジタル 教科書体 NP-R" panose="02020400000000000000" pitchFamily="18" charset="-128"/>
              </a:rPr>
              <a:t>　求めたり、逆に拒んだりする</a:t>
            </a:r>
            <a:r>
              <a:rPr lang="ja-JP" altLang="en-US" dirty="0">
                <a:latin typeface="UD デジタル 教科書体 NP-R" panose="02020400000000000000" pitchFamily="18" charset="-128"/>
                <a:ea typeface="UD デジタル 教科書体 NP-R" panose="02020400000000000000" pitchFamily="18" charset="-128"/>
              </a:rPr>
              <a:t>。</a:t>
            </a:r>
          </a:p>
          <a:p>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rotWithShape="1">
          <a:blip r:embed="rId3"/>
          <a:srcRect l="5868" t="2042" r="55577" b="7950"/>
          <a:stretch/>
        </p:blipFill>
        <p:spPr>
          <a:xfrm>
            <a:off x="9635998" y="3352779"/>
            <a:ext cx="1921909" cy="2358705"/>
          </a:xfrm>
          <a:prstGeom prst="roundRect">
            <a:avLst/>
          </a:prstGeom>
        </p:spPr>
      </p:pic>
      <p:pic>
        <p:nvPicPr>
          <p:cNvPr id="4" name="図 3"/>
          <p:cNvPicPr>
            <a:picLocks noChangeAspect="1"/>
          </p:cNvPicPr>
          <p:nvPr/>
        </p:nvPicPr>
        <p:blipFill rotWithShape="1">
          <a:blip r:embed="rId4"/>
          <a:srcRect l="5799" t="2876" r="46844" b="7640"/>
          <a:stretch/>
        </p:blipFill>
        <p:spPr>
          <a:xfrm>
            <a:off x="7104435" y="4262139"/>
            <a:ext cx="2167346" cy="2182828"/>
          </a:xfrm>
          <a:prstGeom prst="roundRect">
            <a:avLst/>
          </a:prstGeom>
        </p:spPr>
      </p:pic>
      <p:sp>
        <p:nvSpPr>
          <p:cNvPr id="5" name="角丸四角形 4"/>
          <p:cNvSpPr/>
          <p:nvPr/>
        </p:nvSpPr>
        <p:spPr>
          <a:xfrm>
            <a:off x="898394" y="1336431"/>
            <a:ext cx="10609971" cy="1675061"/>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smtClean="0">
                <a:latin typeface="UD デジタル 教科書体 NP-R" panose="02020400000000000000" pitchFamily="18" charset="-128"/>
                <a:ea typeface="UD デジタル 教科書体 NP-R" panose="02020400000000000000" pitchFamily="18" charset="-128"/>
              </a:rPr>
              <a:t>差別解消法では、国・都道府県・市町村などの役所</a:t>
            </a:r>
            <a:r>
              <a:rPr lang="ja-JP" altLang="en-US" sz="2800" b="1" dirty="0">
                <a:latin typeface="UD デジタル 教科書体 NP-R" panose="02020400000000000000" pitchFamily="18" charset="-128"/>
                <a:ea typeface="UD デジタル 教科書体 NP-R" panose="02020400000000000000" pitchFamily="18" charset="-128"/>
              </a:rPr>
              <a:t>や、会社やお店などの事業者が、障がいの</a:t>
            </a:r>
            <a:r>
              <a:rPr lang="ja-JP" altLang="en-US" sz="2800" b="1" dirty="0" smtClean="0">
                <a:latin typeface="UD デジタル 教科書体 NP-R" panose="02020400000000000000" pitchFamily="18" charset="-128"/>
                <a:ea typeface="UD デジタル 教科書体 NP-R" panose="02020400000000000000" pitchFamily="18" charset="-128"/>
              </a:rPr>
              <a:t>ある方に</a:t>
            </a:r>
            <a:r>
              <a:rPr lang="ja-JP" altLang="en-US" sz="2800" b="1" dirty="0">
                <a:latin typeface="UD デジタル 教科書体 NP-R" panose="02020400000000000000" pitchFamily="18" charset="-128"/>
                <a:ea typeface="UD デジタル 教科書体 NP-R" panose="02020400000000000000" pitchFamily="18" charset="-128"/>
              </a:rPr>
              <a:t>対して、正当な理由なく、</a:t>
            </a:r>
            <a:r>
              <a:rPr lang="ja-JP" altLang="en-US" sz="2800" b="1" dirty="0" smtClean="0">
                <a:latin typeface="UD デジタル 教科書体 NP-R" panose="02020400000000000000" pitchFamily="18" charset="-128"/>
                <a:ea typeface="UD デジタル 教科書体 NP-R" panose="02020400000000000000" pitchFamily="18" charset="-128"/>
              </a:rPr>
              <a:t>障がいを</a:t>
            </a:r>
            <a:r>
              <a:rPr lang="ja-JP" altLang="en-US" sz="2800" b="1" dirty="0">
                <a:latin typeface="UD デジタル 教科書体 NP-R" panose="02020400000000000000" pitchFamily="18" charset="-128"/>
                <a:ea typeface="UD デジタル 教科書体 NP-R" panose="02020400000000000000" pitchFamily="18" charset="-128"/>
              </a:rPr>
              <a:t>理由として差別することを禁止しています。</a:t>
            </a:r>
            <a:endParaRPr lang="en-US" altLang="ja-JP" sz="2800" b="1"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15</a:t>
            </a:r>
          </a:p>
        </p:txBody>
      </p:sp>
    </p:spTree>
    <p:extLst>
      <p:ext uri="{BB962C8B-B14F-4D97-AF65-F5344CB8AC3E}">
        <p14:creationId xmlns:p14="http://schemas.microsoft.com/office/powerpoint/2010/main" val="1698954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79967"/>
            <a:ext cx="10515600" cy="1325563"/>
          </a:xfrm>
        </p:spPr>
        <p:txBody>
          <a:bodyPr>
            <a:normAutofit/>
          </a:bodyPr>
          <a:lstStyle/>
          <a:p>
            <a:r>
              <a:rPr kumimoji="1"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合理的配慮の提供</a:t>
            </a:r>
            <a:endParaRPr kumimoji="1"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4009293" y="1857921"/>
            <a:ext cx="7344507" cy="4661672"/>
          </a:xfrm>
        </p:spPr>
        <p:txBody>
          <a:bodyPr>
            <a:normAutofit fontScale="77500" lnSpcReduction="20000"/>
          </a:bodyPr>
          <a:lstStyle/>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b="1" dirty="0" smtClean="0">
              <a:solidFill>
                <a:srgbClr val="0070C0"/>
              </a:solidFill>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b="1" u="sng" dirty="0" smtClean="0">
                <a:solidFill>
                  <a:srgbClr val="0070C0"/>
                </a:solidFill>
                <a:latin typeface="UD デジタル 教科書体 NP-R" panose="02020400000000000000" pitchFamily="18" charset="-128"/>
                <a:ea typeface="UD デジタル 教科書体 NP-R" panose="02020400000000000000" pitchFamily="18" charset="-128"/>
              </a:rPr>
              <a:t>合理的配慮の例</a:t>
            </a:r>
            <a:endParaRPr lang="en-US" altLang="ja-JP" sz="3300" b="1" u="sng" dirty="0">
              <a:solidFill>
                <a:srgbClr val="0070C0"/>
              </a:solidFill>
              <a:latin typeface="UD デジタル 教科書体 NP-R" panose="02020400000000000000" pitchFamily="18" charset="-128"/>
              <a:ea typeface="UD デジタル 教科書体 NP-R" panose="02020400000000000000" pitchFamily="18" charset="-128"/>
            </a:endParaRPr>
          </a:p>
          <a:p>
            <a:r>
              <a:rPr kumimoji="1" lang="ja-JP" altLang="en-US" sz="3300" dirty="0" smtClean="0">
                <a:latin typeface="UD デジタル 教科書体 NP-R" panose="02020400000000000000" pitchFamily="18" charset="-128"/>
                <a:ea typeface="UD デジタル 教科書体 NP-R" panose="02020400000000000000" pitchFamily="18" charset="-128"/>
              </a:rPr>
              <a:t> 耳や目が不自由な方に手話や筆談</a:t>
            </a:r>
            <a:r>
              <a:rPr lang="ja-JP" altLang="en-US" sz="3300" dirty="0">
                <a:latin typeface="UD デジタル 教科書体 NP-R" panose="02020400000000000000" pitchFamily="18" charset="-128"/>
                <a:ea typeface="UD デジタル 教科書体 NP-R" panose="02020400000000000000" pitchFamily="18" charset="-128"/>
              </a:rPr>
              <a:t>、</a:t>
            </a:r>
            <a:r>
              <a:rPr kumimoji="1" lang="ja-JP" altLang="en-US" sz="3300" dirty="0" smtClean="0">
                <a:latin typeface="UD デジタル 教科書体 NP-R" panose="02020400000000000000" pitchFamily="18" charset="-128"/>
                <a:ea typeface="UD デジタル 教科書体 NP-R" panose="02020400000000000000" pitchFamily="18" charset="-128"/>
              </a:rPr>
              <a:t>読み上げ</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などを行う。</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smtClean="0">
                <a:latin typeface="UD デジタル 教科書体 NP-R" panose="02020400000000000000" pitchFamily="18" charset="-128"/>
                <a:ea typeface="UD デジタル 教科書体 NP-R" panose="02020400000000000000" pitchFamily="18" charset="-128"/>
              </a:rPr>
              <a:t> 高いところに置かれた商品などを取って渡す。</a:t>
            </a:r>
            <a:endParaRPr lang="en-US" altLang="ja-JP" sz="3300" dirty="0">
              <a:latin typeface="UD デジタル 教科書体 NP-R" panose="02020400000000000000" pitchFamily="18" charset="-128"/>
              <a:ea typeface="UD デジタル 教科書体 NP-R" panose="02020400000000000000" pitchFamily="18" charset="-128"/>
            </a:endParaRPr>
          </a:p>
          <a:p>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本人が希望する方法で丁寧でわかりやすい</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300" dirty="0">
                <a:latin typeface="UD デジタル 教科書体 NP-R" panose="02020400000000000000" pitchFamily="18" charset="-128"/>
                <a:ea typeface="UD デジタル 教科書体 NP-R" panose="02020400000000000000" pitchFamily="18" charset="-128"/>
              </a:rPr>
              <a:t>　</a:t>
            </a:r>
            <a:r>
              <a:rPr kumimoji="1" lang="ja-JP" altLang="en-US" sz="3300" dirty="0" smtClean="0">
                <a:latin typeface="UD デジタル 教科書体 NP-R" panose="02020400000000000000" pitchFamily="18" charset="-128"/>
                <a:ea typeface="UD デジタル 教科書体 NP-R" panose="02020400000000000000" pitchFamily="18" charset="-128"/>
              </a:rPr>
              <a:t>説明を</a:t>
            </a:r>
            <a:r>
              <a:rPr lang="ja-JP" altLang="en-US" sz="3300" dirty="0">
                <a:latin typeface="UD デジタル 教科書体 NP-R" panose="02020400000000000000" pitchFamily="18" charset="-128"/>
                <a:ea typeface="UD デジタル 教科書体 NP-R" panose="02020400000000000000" pitchFamily="18" charset="-128"/>
              </a:rPr>
              <a:t>行</a:t>
            </a:r>
            <a:r>
              <a:rPr lang="ja-JP" altLang="en-US" sz="3300" dirty="0" smtClean="0">
                <a:latin typeface="UD デジタル 教科書体 NP-R" panose="02020400000000000000" pitchFamily="18" charset="-128"/>
                <a:ea typeface="UD デジタル 教科書体 NP-R" panose="02020400000000000000" pitchFamily="18" charset="-128"/>
              </a:rPr>
              <a:t>う</a:t>
            </a:r>
            <a:r>
              <a:rPr kumimoji="1" lang="ja-JP" altLang="en-US" sz="3300" dirty="0" smtClean="0">
                <a:latin typeface="UD デジタル 教科書体 NP-R" panose="02020400000000000000" pitchFamily="18" charset="-128"/>
                <a:ea typeface="UD デジタル 教科書体 NP-R" panose="02020400000000000000" pitchFamily="18" charset="-128"/>
              </a:rPr>
              <a:t>。</a:t>
            </a:r>
            <a:endParaRPr kumimoji="1" lang="en-US" altLang="ja-JP" sz="3300" dirty="0" smtClean="0">
              <a:latin typeface="UD デジタル 教科書体 NP-R" panose="02020400000000000000" pitchFamily="18" charset="-128"/>
              <a:ea typeface="UD デジタル 教科書体 NP-R" panose="02020400000000000000" pitchFamily="18" charset="-128"/>
            </a:endParaRPr>
          </a:p>
          <a:p>
            <a:pPr marL="0" indent="0">
              <a:buNone/>
            </a:pP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6" name="図 5"/>
          <p:cNvPicPr>
            <a:picLocks noChangeAspect="1"/>
          </p:cNvPicPr>
          <p:nvPr/>
        </p:nvPicPr>
        <p:blipFill rotWithShape="1">
          <a:blip r:embed="rId3"/>
          <a:srcRect l="4036" b="6627"/>
          <a:stretch/>
        </p:blipFill>
        <p:spPr>
          <a:xfrm>
            <a:off x="925537" y="3740243"/>
            <a:ext cx="2808514" cy="2779350"/>
          </a:xfrm>
          <a:prstGeom prst="roundRect">
            <a:avLst/>
          </a:prstGeom>
        </p:spPr>
      </p:pic>
      <p:sp>
        <p:nvSpPr>
          <p:cNvPr id="5" name="角丸四角形 4"/>
          <p:cNvSpPr/>
          <p:nvPr/>
        </p:nvSpPr>
        <p:spPr>
          <a:xfrm>
            <a:off x="925537" y="1256060"/>
            <a:ext cx="10609971" cy="2484183"/>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00" b="1" dirty="0" smtClean="0">
                <a:latin typeface="UD デジタル 教科書体 NP-R" panose="02020400000000000000" pitchFamily="18" charset="-128"/>
                <a:ea typeface="UD デジタル 教科書体 NP-R" panose="02020400000000000000" pitchFamily="18" charset="-128"/>
              </a:rPr>
              <a:t>障がいのある方は、社会の中にあるバリアによって生活しづらい場合があります。差別解消法では、役所や事業者に対して、障がいのある方から、社会の中にあるバリア（社会的障壁）を取り除くために何らかの対応を必要としているとの意思が伝えられたときに、負担が重すぎない範囲で対応することを求めています。</a:t>
            </a:r>
            <a:endParaRPr lang="en-US" altLang="ja-JP" sz="2600" b="1"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16</a:t>
            </a:r>
          </a:p>
        </p:txBody>
      </p:sp>
    </p:spTree>
    <p:extLst>
      <p:ext uri="{BB962C8B-B14F-4D97-AF65-F5344CB8AC3E}">
        <p14:creationId xmlns:p14="http://schemas.microsoft.com/office/powerpoint/2010/main" val="3235649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a:spLocks noChangeAspect="1"/>
          </p:cNvSpPr>
          <p:nvPr/>
        </p:nvSpPr>
        <p:spPr>
          <a:xfrm>
            <a:off x="6688999" y="3952520"/>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正方形/長方形 7"/>
          <p:cNvSpPr>
            <a:spLocks noChangeAspect="1"/>
          </p:cNvSpPr>
          <p:nvPr/>
        </p:nvSpPr>
        <p:spPr>
          <a:xfrm>
            <a:off x="1338600" y="3937728"/>
            <a:ext cx="3759888" cy="1582892"/>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 name="タイトル 1"/>
          <p:cNvSpPr>
            <a:spLocks noGrp="1"/>
          </p:cNvSpPr>
          <p:nvPr>
            <p:ph type="title"/>
          </p:nvPr>
        </p:nvSpPr>
        <p:spPr>
          <a:xfrm>
            <a:off x="569220" y="213810"/>
            <a:ext cx="11050980" cy="1770735"/>
          </a:xfrm>
        </p:spPr>
        <p:txBody>
          <a:bodyPr>
            <a:normAutofit/>
          </a:bodyPr>
          <a:lstStyle/>
          <a:p>
            <a:pPr>
              <a:lnSpc>
                <a:spcPts val="3200"/>
              </a:lnSpc>
            </a:pPr>
            <a:r>
              <a:rPr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u="sng" dirty="0" smtClean="0">
                <a:solidFill>
                  <a:srgbClr val="FF0000"/>
                </a:solidFill>
                <a:latin typeface="UD デジタル 教科書体 NP-R" panose="02020400000000000000" pitchFamily="18" charset="-128"/>
                <a:ea typeface="UD デジタル 教科書体 NP-R" panose="02020400000000000000" pitchFamily="18" charset="-128"/>
              </a:rPr>
              <a:t>障害者差別解消法で求めている「合理的配慮の提供」</a:t>
            </a:r>
            <a:r>
              <a:rPr lang="ja-JP" altLang="en-US" sz="2400" dirty="0" smtClean="0">
                <a:latin typeface="UD デジタル 教科書体 NP-R" panose="02020400000000000000" pitchFamily="18" charset="-128"/>
                <a:ea typeface="UD デジタル 教科書体 NP-R" panose="02020400000000000000" pitchFamily="18" charset="-128"/>
              </a:rPr>
              <a:t>は、</a:t>
            </a:r>
            <a:r>
              <a:rPr kumimoji="1" lang="ja-JP" altLang="en-US" sz="2400" dirty="0" smtClean="0">
                <a:latin typeface="UD デジタル 教科書体 NP-R" panose="02020400000000000000" pitchFamily="18" charset="-128"/>
                <a:ea typeface="UD デジタル 教科書体 NP-R" panose="02020400000000000000" pitchFamily="18" charset="-128"/>
              </a:rPr>
              <a:t>障がいのある方を　</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a:t>
            </a:r>
            <a:r>
              <a:rPr kumimoji="1" lang="ja-JP" altLang="en-US" sz="2400" u="sng" dirty="0" smtClean="0">
                <a:solidFill>
                  <a:srgbClr val="FF0000"/>
                </a:solidFill>
                <a:latin typeface="UD デジタル 教科書体 NP-R" panose="02020400000000000000" pitchFamily="18" charset="-128"/>
                <a:ea typeface="UD デジタル 教科書体 NP-R" panose="02020400000000000000" pitchFamily="18" charset="-128"/>
              </a:rPr>
              <a:t>特別扱いすることではありません。</a:t>
            </a:r>
            <a:r>
              <a:rPr kumimoji="1" lang="en-US" altLang="ja-JP" sz="2400" u="sng" dirty="0" smtClean="0">
                <a:solidFill>
                  <a:srgbClr val="FF0000"/>
                </a:solidFill>
                <a:latin typeface="UD デジタル 教科書体 NP-R" panose="02020400000000000000" pitchFamily="18" charset="-128"/>
                <a:ea typeface="UD デジタル 教科書体 NP-R" panose="02020400000000000000" pitchFamily="18" charset="-128"/>
              </a:rPr>
              <a:t/>
            </a:r>
            <a:br>
              <a:rPr kumimoji="1" lang="en-US" altLang="ja-JP" sz="2400" u="sng" dirty="0" smtClean="0">
                <a:solidFill>
                  <a:srgbClr val="FF0000"/>
                </a:solidFill>
                <a:latin typeface="UD デジタル 教科書体 NP-R" panose="02020400000000000000" pitchFamily="18" charset="-128"/>
                <a:ea typeface="UD デジタル 教科書体 NP-R" panose="02020400000000000000" pitchFamily="18" charset="-128"/>
              </a:rPr>
            </a:br>
            <a:r>
              <a:rPr lang="ja-JP" altLang="en-US" sz="2400" dirty="0">
                <a:latin typeface="UD デジタル 教科書体 NP-R"/>
                <a:ea typeface="UD デジタル 教科書体 NP-R"/>
              </a:rPr>
              <a:t>・障がいのある方が、障がいのない方と平等な機会を得られるようにする、</a:t>
            </a:r>
            <a:br>
              <a:rPr lang="ja-JP" altLang="en-US" sz="2400" dirty="0">
                <a:latin typeface="UD デジタル 教科書体 NP-R"/>
                <a:ea typeface="UD デジタル 教科書体 NP-R"/>
              </a:rPr>
            </a:br>
            <a:r>
              <a:rPr lang="ja-JP" altLang="en-US" sz="2400" dirty="0">
                <a:latin typeface="UD デジタル 教科書体 NP-R"/>
                <a:ea typeface="UD デジタル 教科書体 NP-R"/>
              </a:rPr>
              <a:t>　これが根本にあります。</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225" y="3108975"/>
            <a:ext cx="1288960" cy="2762058"/>
          </a:xfr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7312" y="3452956"/>
            <a:ext cx="1314813" cy="243483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9163" y="3952935"/>
            <a:ext cx="1301194" cy="1934861"/>
          </a:xfrm>
          <a:prstGeom prst="rect">
            <a:avLst/>
          </a:prstGeom>
        </p:spPr>
      </p:pic>
      <p:sp>
        <p:nvSpPr>
          <p:cNvPr id="9" name="正方形/長方形 8"/>
          <p:cNvSpPr>
            <a:spLocks noChangeAspect="1"/>
          </p:cNvSpPr>
          <p:nvPr/>
        </p:nvSpPr>
        <p:spPr>
          <a:xfrm>
            <a:off x="9430408" y="5005981"/>
            <a:ext cx="731019" cy="881400"/>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pic>
        <p:nvPicPr>
          <p:cNvPr id="10" name="コンテンツ プレースホルダー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47" y="3156223"/>
            <a:ext cx="1288960" cy="2762058"/>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9862" y="3045430"/>
            <a:ext cx="1314813" cy="2434839"/>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2198" y="3155219"/>
            <a:ext cx="1301194" cy="1934861"/>
          </a:xfrm>
          <a:prstGeom prst="rect">
            <a:avLst/>
          </a:prstGeom>
        </p:spPr>
      </p:pic>
      <p:sp>
        <p:nvSpPr>
          <p:cNvPr id="15" name="正方形/長方形 14"/>
          <p:cNvSpPr>
            <a:spLocks noChangeAspect="1"/>
          </p:cNvSpPr>
          <p:nvPr/>
        </p:nvSpPr>
        <p:spPr>
          <a:xfrm>
            <a:off x="8206885" y="5415613"/>
            <a:ext cx="731018" cy="477013"/>
          </a:xfrm>
          <a:prstGeom prst="rect">
            <a:avLst/>
          </a:prstGeom>
          <a:solidFill>
            <a:schemeClr val="accent2">
              <a:lumMod val="60000"/>
              <a:lumOff val="4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6" name="角丸四角形 15"/>
          <p:cNvSpPr/>
          <p:nvPr/>
        </p:nvSpPr>
        <p:spPr>
          <a:xfrm>
            <a:off x="1338600" y="2061697"/>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背の高さの違いにより見ることが出来ない人がいる。</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7" name="右矢印 16"/>
          <p:cNvSpPr/>
          <p:nvPr/>
        </p:nvSpPr>
        <p:spPr>
          <a:xfrm>
            <a:off x="5435131" y="2242197"/>
            <a:ext cx="1011562" cy="647125"/>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8" name="角丸四角形 17"/>
          <p:cNvSpPr/>
          <p:nvPr/>
        </p:nvSpPr>
        <p:spPr>
          <a:xfrm>
            <a:off x="6618119" y="2045435"/>
            <a:ext cx="3925105" cy="10081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ja-JP" altLang="en-US" sz="2000" dirty="0" smtClean="0">
                <a:latin typeface="UD デジタル 教科書体 NP-R" panose="02020400000000000000" pitchFamily="18" charset="-128"/>
                <a:ea typeface="UD デジタル 教科書体 NP-R" panose="02020400000000000000" pitchFamily="18" charset="-128"/>
              </a:rPr>
              <a:t>壁があっても身長</a:t>
            </a:r>
            <a:r>
              <a:rPr lang="ja-JP" altLang="en-US" sz="2000" dirty="0">
                <a:latin typeface="UD デジタル 教科書体 NP-R" panose="02020400000000000000" pitchFamily="18" charset="-128"/>
                <a:ea typeface="UD デジタル 教科書体 NP-R" panose="02020400000000000000" pitchFamily="18" charset="-128"/>
              </a:rPr>
              <a:t>に応じた台が</a:t>
            </a:r>
            <a:r>
              <a:rPr lang="ja-JP" altLang="en-US" sz="2000" dirty="0" smtClean="0">
                <a:latin typeface="UD デジタル 教科書体 NP-R" panose="02020400000000000000" pitchFamily="18" charset="-128"/>
                <a:ea typeface="UD デジタル 教科書体 NP-R" panose="02020400000000000000" pitchFamily="18" charset="-128"/>
              </a:rPr>
              <a:t>あればみんなが</a:t>
            </a:r>
            <a:r>
              <a:rPr kumimoji="1" lang="ja-JP" altLang="en-US" sz="2000" dirty="0" smtClean="0">
                <a:latin typeface="UD デジタル 教科書体 NP-R" panose="02020400000000000000" pitchFamily="18" charset="-128"/>
                <a:ea typeface="UD デジタル 教科書体 NP-R" panose="02020400000000000000" pitchFamily="18" charset="-128"/>
              </a:rPr>
              <a:t>見えるように！</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3" name="円形吹き出し 2"/>
          <p:cNvSpPr>
            <a:spLocks noChangeAspect="1"/>
          </p:cNvSpPr>
          <p:nvPr/>
        </p:nvSpPr>
        <p:spPr>
          <a:xfrm>
            <a:off x="10303266" y="4387548"/>
            <a:ext cx="1689855" cy="1017890"/>
          </a:xfrm>
          <a:prstGeom prst="wedgeEllipseCallout">
            <a:avLst>
              <a:gd name="adj1" fmla="val -64269"/>
              <a:gd name="adj2" fmla="val 5615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500" dirty="0" smtClean="0">
                <a:latin typeface="UD デジタル 教科書体 NP-R" panose="02020400000000000000" pitchFamily="18" charset="-128"/>
                <a:ea typeface="UD デジタル 教科書体 NP-R" panose="02020400000000000000" pitchFamily="18" charset="-128"/>
              </a:rPr>
              <a:t>必要な配慮の内容は</a:t>
            </a:r>
            <a:endParaRPr kumimoji="1" lang="en-US" altLang="ja-JP" sz="15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1500" dirty="0" smtClean="0">
                <a:latin typeface="UD デジタル 教科書体 NP-R" panose="02020400000000000000" pitchFamily="18" charset="-128"/>
                <a:ea typeface="UD デジタル 教科書体 NP-R" panose="02020400000000000000" pitchFamily="18" charset="-128"/>
              </a:rPr>
              <a:t>人それぞれ</a:t>
            </a:r>
            <a:endParaRPr kumimoji="1" lang="ja-JP" altLang="en-US" sz="1500" dirty="0">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17</a:t>
            </a:r>
          </a:p>
        </p:txBody>
      </p:sp>
      <p:sp>
        <p:nvSpPr>
          <p:cNvPr id="19" name="正方形/長方形 18"/>
          <p:cNvSpPr/>
          <p:nvPr/>
        </p:nvSpPr>
        <p:spPr>
          <a:xfrm>
            <a:off x="1055440" y="6144110"/>
            <a:ext cx="10277554" cy="523220"/>
          </a:xfrm>
          <a:prstGeom prst="rect">
            <a:avLst/>
          </a:prstGeom>
        </p:spPr>
        <p:txBody>
          <a:bodyPr wrap="square" lIns="91440" tIns="45720" rIns="91440" bIns="45720" anchor="t">
            <a:spAutoFit/>
          </a:bodyPr>
          <a:lstStyle/>
          <a:p>
            <a:pPr algn="ctr"/>
            <a:r>
              <a:rPr lang="ja-JP" altLang="ja-JP" sz="2800" u="sng" dirty="0">
                <a:solidFill>
                  <a:srgbClr val="FF0000"/>
                </a:solidFill>
                <a:latin typeface="UD デジタル 教科書体 NP-R"/>
                <a:ea typeface="UD デジタル 教科書体 NP-R"/>
              </a:rPr>
              <a:t>建設的対話を通して、それぞれの場面や</a:t>
            </a:r>
            <a:r>
              <a:rPr lang="ja-JP" altLang="ja-JP" sz="2800" u="sng" dirty="0" err="1">
                <a:solidFill>
                  <a:srgbClr val="FF0000"/>
                </a:solidFill>
                <a:latin typeface="UD デジタル 教科書体 NP-R"/>
                <a:ea typeface="UD デジタル 教科書体 NP-R"/>
              </a:rPr>
              <a:t>障がいに</a:t>
            </a:r>
            <a:r>
              <a:rPr lang="ja-JP" altLang="ja-JP" sz="2800" u="sng" dirty="0">
                <a:solidFill>
                  <a:srgbClr val="FF0000"/>
                </a:solidFill>
                <a:latin typeface="UD デジタル 教科書体 NP-R"/>
                <a:ea typeface="UD デジタル 教科書体 NP-R"/>
              </a:rPr>
              <a:t>応じた配慮を</a:t>
            </a:r>
            <a:endParaRPr lang="ja-JP" altLang="ja-JP" sz="2800" dirty="0">
              <a:latin typeface="UD デジタル 教科書体 NP-R"/>
              <a:ea typeface="UD デジタル 教科書体 NP-R"/>
            </a:endParaRPr>
          </a:p>
        </p:txBody>
      </p:sp>
    </p:spTree>
    <p:extLst>
      <p:ext uri="{BB962C8B-B14F-4D97-AF65-F5344CB8AC3E}">
        <p14:creationId xmlns:p14="http://schemas.microsoft.com/office/powerpoint/2010/main" val="21326130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399797999"/>
              </p:ext>
            </p:extLst>
          </p:nvPr>
        </p:nvGraphicFramePr>
        <p:xfrm>
          <a:off x="1099458" y="360484"/>
          <a:ext cx="9993084" cy="4968072"/>
        </p:xfrm>
        <a:graphic>
          <a:graphicData uri="http://schemas.openxmlformats.org/drawingml/2006/table">
            <a:tbl>
              <a:tblPr firstRow="1" bandRow="1">
                <a:tableStyleId>{5C22544A-7EE6-4342-B048-85BDC9FD1C3A}</a:tableStyleId>
              </a:tblPr>
              <a:tblGrid>
                <a:gridCol w="2913016">
                  <a:extLst>
                    <a:ext uri="{9D8B030D-6E8A-4147-A177-3AD203B41FA5}">
                      <a16:colId xmlns:a16="http://schemas.microsoft.com/office/drawing/2014/main" val="3763969406"/>
                    </a:ext>
                  </a:extLst>
                </a:gridCol>
                <a:gridCol w="3540034">
                  <a:extLst>
                    <a:ext uri="{9D8B030D-6E8A-4147-A177-3AD203B41FA5}">
                      <a16:colId xmlns:a16="http://schemas.microsoft.com/office/drawing/2014/main" val="1746961003"/>
                    </a:ext>
                  </a:extLst>
                </a:gridCol>
                <a:gridCol w="3540034">
                  <a:extLst>
                    <a:ext uri="{9D8B030D-6E8A-4147-A177-3AD203B41FA5}">
                      <a16:colId xmlns:a16="http://schemas.microsoft.com/office/drawing/2014/main" val="3639857817"/>
                    </a:ext>
                  </a:extLst>
                </a:gridCol>
              </a:tblGrid>
              <a:tr h="1776045">
                <a:tc>
                  <a:txBody>
                    <a:bodyP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tc>
                  <a:txBody>
                    <a:bodyPr/>
                    <a:lstStyle/>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不当な差別的取扱い</a:t>
                      </a:r>
                      <a:endParaRPr kumimoji="1" lang="ja-JP" altLang="en-US" sz="2800" b="1"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障がい者への</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合理的配慮</a:t>
                      </a:r>
                      <a:endParaRPr kumimoji="1" lang="ja-JP" altLang="en-US" sz="2800" dirty="0">
                        <a:latin typeface="UD デジタル 教科書体 NP-R" panose="02020400000000000000" pitchFamily="18" charset="-128"/>
                        <a:ea typeface="UD デジタル 教科書体 NP-R" panose="02020400000000000000" pitchFamily="18" charset="-128"/>
                      </a:endParaRPr>
                    </a:p>
                  </a:txBody>
                  <a:tcPr anchor="ctr">
                    <a:solidFill>
                      <a:srgbClr val="8FAADC"/>
                    </a:solidFill>
                  </a:tcPr>
                </a:tc>
                <a:extLst>
                  <a:ext uri="{0D108BD9-81ED-4DB2-BD59-A6C34878D82A}">
                    <a16:rowId xmlns:a16="http://schemas.microsoft.com/office/drawing/2014/main" val="3027641441"/>
                  </a:ext>
                </a:extLst>
              </a:tr>
              <a:tr h="1670539">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国の行政機関・地方公共団体等</a:t>
                      </a:r>
                      <a:endParaRPr kumimoji="1" lang="ja-JP" altLang="en-US" sz="28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禁止</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（してはいけない）</a:t>
                      </a:r>
                      <a:endParaRPr kumimoji="1" lang="ja-JP" altLang="en-US" sz="24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（しなければならない）</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63344742"/>
                  </a:ext>
                </a:extLst>
              </a:tr>
              <a:tr h="1521488">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民間事業者 </a:t>
                      </a: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１</a:t>
                      </a:r>
                      <a:endParaRPr kumimoji="1" lang="ja-JP" altLang="en-US" sz="20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latin typeface="UD デジタル 教科書体 NP-R" panose="02020400000000000000" pitchFamily="18" charset="-128"/>
                          <a:ea typeface="UD デジタル 教科書体 NP-R" panose="02020400000000000000" pitchFamily="18" charset="-128"/>
                        </a:rPr>
                        <a:t>禁止</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latin typeface="UD デジタル 教科書体 NP-R" panose="02020400000000000000" pitchFamily="18" charset="-128"/>
                          <a:ea typeface="UD デジタル 教科書体 NP-R" panose="02020400000000000000" pitchFamily="18" charset="-128"/>
                        </a:rPr>
                        <a:t>（してはいけない）</a:t>
                      </a:r>
                      <a:endParaRPr kumimoji="1" lang="ja-JP" altLang="en-US" sz="2400" dirty="0">
                        <a:latin typeface="UD デジタル 教科書体 NP-R" panose="02020400000000000000" pitchFamily="18" charset="-128"/>
                        <a:ea typeface="UD デジタル 教科書体 NP-R" panose="02020400000000000000" pitchFamily="18" charset="-128"/>
                      </a:endParaRPr>
                    </a:p>
                  </a:txBody>
                  <a:tcPr anchor="ctr"/>
                </a:tc>
                <a:tc>
                  <a:txBody>
                    <a:bodyPr/>
                    <a:lstStyle/>
                    <a:p>
                      <a:pPr algn="ctr"/>
                      <a:r>
                        <a:rPr kumimoji="1"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法的義務</a:t>
                      </a:r>
                      <a:endParaRPr kumimoji="1" lang="en-US" altLang="ja-JP" sz="2800" dirty="0" smtClean="0">
                        <a:solidFill>
                          <a:srgbClr val="FF0000"/>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400" dirty="0" smtClean="0">
                          <a:solidFill>
                            <a:srgbClr val="FF0000"/>
                          </a:solidFill>
                          <a:latin typeface="UD デジタル 教科書体 NP-R" panose="02020400000000000000" pitchFamily="18" charset="-128"/>
                          <a:ea typeface="UD デジタル 教科書体 NP-R" panose="02020400000000000000" pitchFamily="18" charset="-128"/>
                        </a:rPr>
                        <a:t>（しなければならない）</a:t>
                      </a:r>
                      <a:endParaRPr kumimoji="1" lang="ja-JP" altLang="en-US" sz="2000" dirty="0">
                        <a:solidFill>
                          <a:srgbClr val="FF0000"/>
                        </a:solidFill>
                        <a:latin typeface="UD デジタル 教科書体 NP-R" panose="02020400000000000000" pitchFamily="18" charset="-128"/>
                        <a:ea typeface="UD デジタル 教科書体 NP-R" panose="02020400000000000000" pitchFamily="18" charset="-128"/>
                      </a:endParaRPr>
                    </a:p>
                  </a:txBody>
                  <a:tcPr anchor="ctr"/>
                </a:tc>
                <a:extLst>
                  <a:ext uri="{0D108BD9-81ED-4DB2-BD59-A6C34878D82A}">
                    <a16:rowId xmlns:a16="http://schemas.microsoft.com/office/drawing/2014/main" val="237496549"/>
                  </a:ext>
                </a:extLst>
              </a:tr>
            </a:tbl>
          </a:graphicData>
        </a:graphic>
      </p:graphicFrame>
      <p:sp>
        <p:nvSpPr>
          <p:cNvPr id="3" name="テキスト ボックス 2"/>
          <p:cNvSpPr txBox="1"/>
          <p:nvPr/>
        </p:nvSpPr>
        <p:spPr>
          <a:xfrm>
            <a:off x="1099458" y="5429317"/>
            <a:ext cx="9428117" cy="1015663"/>
          </a:xfrm>
          <a:prstGeom prst="rect">
            <a:avLst/>
          </a:prstGeom>
          <a:noFill/>
        </p:spPr>
        <p:txBody>
          <a:bodyPr wrap="square" rtlCol="0">
            <a:spAutoFit/>
          </a:bodyPr>
          <a:lstStyle/>
          <a:p>
            <a:pPr>
              <a:lnSpc>
                <a:spcPct val="150000"/>
              </a:lnSpc>
            </a:pP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１</a:t>
            </a:r>
            <a:r>
              <a:rPr kumimoji="1" lang="en-US" altLang="ja-JP" sz="2000"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民間事業者には、個人事業者、ＮＰＯ等の非営利事業者も含みます。</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２ 令和６年</a:t>
            </a:r>
            <a:r>
              <a:rPr lang="ja-JP" altLang="en-US" sz="2000" dirty="0" smtClean="0">
                <a:latin typeface="UD デジタル 教科書体 NP-R" panose="02020400000000000000" pitchFamily="18" charset="-128"/>
                <a:ea typeface="UD デジタル 教科書体 NP-R" panose="02020400000000000000" pitchFamily="18" charset="-128"/>
              </a:rPr>
              <a:t>４月、改正障害者</a:t>
            </a:r>
            <a:r>
              <a:rPr lang="ja-JP" altLang="en-US" sz="2000" dirty="0">
                <a:latin typeface="UD デジタル 教科書体 NP-R" panose="02020400000000000000" pitchFamily="18" charset="-128"/>
                <a:ea typeface="UD デジタル 教科書体 NP-R" panose="02020400000000000000" pitchFamily="18" charset="-128"/>
              </a:rPr>
              <a:t>差別</a:t>
            </a:r>
            <a:r>
              <a:rPr lang="ja-JP" altLang="en-US" sz="2000" dirty="0" smtClean="0">
                <a:latin typeface="UD デジタル 教科書体 NP-R" panose="02020400000000000000" pitchFamily="18" charset="-128"/>
                <a:ea typeface="UD デジタル 教科書体 NP-R" panose="02020400000000000000" pitchFamily="18" charset="-128"/>
              </a:rPr>
              <a:t>解消法の施行により、「努力義務」から変更。</a:t>
            </a:r>
            <a:endParaRPr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0012178" y="4044461"/>
            <a:ext cx="697627"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a:t>
            </a:r>
            <a:r>
              <a:rPr kumimoji="1" lang="ja-JP" altLang="en-US" sz="2000" dirty="0" smtClean="0">
                <a:latin typeface="UD デジタル 教科書体 NP-R" panose="02020400000000000000" pitchFamily="18" charset="-128"/>
                <a:ea typeface="UD デジタル 教科書体 NP-R" panose="02020400000000000000" pitchFamily="18" charset="-128"/>
              </a:rPr>
              <a:t>２</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18</a:t>
            </a:r>
          </a:p>
        </p:txBody>
      </p:sp>
    </p:spTree>
    <p:extLst>
      <p:ext uri="{BB962C8B-B14F-4D97-AF65-F5344CB8AC3E}">
        <p14:creationId xmlns:p14="http://schemas.microsoft.com/office/powerpoint/2010/main" val="3105550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750854" y="6435876"/>
            <a:ext cx="441146" cy="400110"/>
          </a:xfrm>
          <a:prstGeom prst="rect">
            <a:avLst/>
          </a:prstGeom>
          <a:noFill/>
        </p:spPr>
        <p:txBody>
          <a:bodyPr wrap="none" rtlCol="0">
            <a:spAutoFit/>
          </a:bodyPr>
          <a:lstStyle/>
          <a:p>
            <a:r>
              <a:rPr kumimoji="1" lang="ja-JP" altLang="en-US" sz="20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１</a:t>
            </a:r>
            <a:endParaRPr kumimoji="1" lang="ja-JP" altLang="en-US" sz="20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4" name="角丸四角形 3"/>
          <p:cNvSpPr/>
          <p:nvPr/>
        </p:nvSpPr>
        <p:spPr>
          <a:xfrm>
            <a:off x="1164055" y="2235316"/>
            <a:ext cx="9863887" cy="1905436"/>
          </a:xfrm>
          <a:prstGeom prst="roundRect">
            <a:avLst/>
          </a:prstGeom>
          <a:noFill/>
          <a:ln w="38100" cmpd="sng">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「障がいのある方の人権、人格が尊重され、等しく社会の一員として</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生活できる社会の実現」</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a:p>
            <a:pPr lvl="0">
              <a:lnSpc>
                <a:spcPct val="90000"/>
              </a:lnSpc>
              <a:spcBef>
                <a:spcPts val="1000"/>
              </a:spcBef>
            </a:pPr>
            <a:r>
              <a:rPr lang="ja-JP" altLang="en-US"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rPr>
              <a:t>　　～障がいのある方もない方も、ともに生きる社会を目指して</a:t>
            </a:r>
            <a:r>
              <a:rPr lang="ja-JP" altLang="en-US" sz="2400" dirty="0" smtClean="0">
                <a:solidFill>
                  <a:schemeClr val="bg2">
                    <a:lumMod val="25000"/>
                  </a:schemeClr>
                </a:solidFill>
                <a:latin typeface="UD デジタル 教科書体 NP-R" panose="02020400000000000000" pitchFamily="18" charset="-128"/>
                <a:ea typeface="UD デジタル 教科書体 NP-R" panose="02020400000000000000" pitchFamily="18" charset="-128"/>
              </a:rPr>
              <a:t>～</a:t>
            </a:r>
            <a:endParaRPr lang="en-US" altLang="ja-JP" sz="2400" dirty="0">
              <a:solidFill>
                <a:schemeClr val="bg2">
                  <a:lumMod val="25000"/>
                </a:schemeClr>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689154" y="1534292"/>
            <a:ext cx="11061700" cy="507831"/>
          </a:xfrm>
          <a:prstGeom prst="rect">
            <a:avLst/>
          </a:prstGeom>
          <a:noFill/>
        </p:spPr>
        <p:txBody>
          <a:bodyPr wrap="square" rtlCol="0">
            <a:spAutoFit/>
          </a:bodyPr>
          <a:lstStyle/>
          <a:p>
            <a:pPr lvl="0">
              <a:lnSpc>
                <a:spcPct val="90000"/>
              </a:lnSpc>
              <a:spcBef>
                <a:spcPts val="1000"/>
              </a:spcBef>
            </a:pPr>
            <a:r>
              <a:rPr lang="ja-JP" altLang="en-US" sz="3000" b="1" dirty="0">
                <a:solidFill>
                  <a:srgbClr val="FF0000"/>
                </a:solidFill>
                <a:latin typeface="UD デジタル 教科書体 NP-R" panose="02020400000000000000" pitchFamily="18" charset="-128"/>
                <a:ea typeface="UD デジタル 教科書体 NP-R" panose="02020400000000000000" pitchFamily="18" charset="-128"/>
              </a:rPr>
              <a:t>「第５次福島県障がい者計画」（令和４年度～令和１２年度）</a:t>
            </a:r>
            <a:endParaRPr lang="en-US" altLang="ja-JP" sz="3000"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2" name="楕円 11"/>
          <p:cNvSpPr/>
          <p:nvPr/>
        </p:nvSpPr>
        <p:spPr>
          <a:xfrm>
            <a:off x="2864252"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地域生活への移行支援</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楕円 12"/>
          <p:cNvSpPr/>
          <p:nvPr/>
        </p:nvSpPr>
        <p:spPr>
          <a:xfrm>
            <a:off x="7064303" y="438812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自立した生活を送る</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ための支援</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楕円 13"/>
          <p:cNvSpPr/>
          <p:nvPr/>
        </p:nvSpPr>
        <p:spPr>
          <a:xfrm>
            <a:off x="2864252" y="5607231"/>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活躍できる社会づくり</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5" name="楕円 14"/>
          <p:cNvSpPr/>
          <p:nvPr/>
        </p:nvSpPr>
        <p:spPr>
          <a:xfrm>
            <a:off x="7064303" y="5601953"/>
            <a:ext cx="3894192" cy="102870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安全・安心で差別の</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ない社会づくり</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6" name="タイトル 1"/>
          <p:cNvSpPr>
            <a:spLocks noGrp="1"/>
          </p:cNvSpPr>
          <p:nvPr>
            <p:ph type="title"/>
          </p:nvPr>
        </p:nvSpPr>
        <p:spPr>
          <a:xfrm>
            <a:off x="-1" y="360000"/>
            <a:ext cx="12192000" cy="900000"/>
          </a:xfrm>
          <a:solidFill>
            <a:schemeClr val="accent5"/>
          </a:solidFill>
          <a:ln w="12700">
            <a:noFill/>
          </a:ln>
        </p:spPr>
        <p:txBody>
          <a:bodyPr tIns="108000" bIns="0" anchor="ctr" anchorCtr="0">
            <a:normAutofit/>
          </a:bodyPr>
          <a:lstStyle/>
          <a:p>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１ </a:t>
            </a:r>
            <a:r>
              <a:rPr lang="ja-JP" altLang="en-US" b="1" dirty="0">
                <a:solidFill>
                  <a:schemeClr val="bg1"/>
                </a:solidFill>
                <a:latin typeface="UD デジタル 教科書体 NP-R" panose="02020400000000000000" pitchFamily="18" charset="-128"/>
                <a:ea typeface="UD デジタル 教科書体 NP-R" panose="02020400000000000000" pitchFamily="18" charset="-128"/>
              </a:rPr>
              <a:t>はじめに ～福島県の障がい者施策～</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293096"/>
            <a:ext cx="1887591" cy="2420888"/>
          </a:xfrm>
          <a:prstGeom prst="rect">
            <a:avLst/>
          </a:prstGeom>
        </p:spPr>
      </p:pic>
    </p:spTree>
    <p:extLst>
      <p:ext uri="{BB962C8B-B14F-4D97-AF65-F5344CB8AC3E}">
        <p14:creationId xmlns:p14="http://schemas.microsoft.com/office/powerpoint/2010/main" val="27921965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0" y="360000"/>
            <a:ext cx="12192000" cy="1195754"/>
          </a:xfrm>
          <a:solidFill>
            <a:schemeClr val="accent5"/>
          </a:solidFill>
          <a:ln w="12700">
            <a:noFill/>
          </a:ln>
        </p:spPr>
        <p:txBody>
          <a:bodyPr tIns="108000" bIns="0">
            <a:normAutofit fontScale="90000"/>
          </a:bodyPr>
          <a:lstStyle/>
          <a:p>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６ 障がい特性と私たちができること</a:t>
            </a:r>
            <a:r>
              <a:rPr lang="en-US" altLang="ja-JP" b="1" dirty="0" smtClean="0">
                <a:solidFill>
                  <a:schemeClr val="bg1"/>
                </a:solidFill>
                <a:latin typeface="UD デジタル 教科書体 NP-R" panose="02020400000000000000" pitchFamily="18" charset="-128"/>
                <a:ea typeface="UD デジタル 教科書体 NP-R" panose="02020400000000000000" pitchFamily="18" charset="-128"/>
              </a:rPr>
              <a:t/>
            </a:r>
            <a:br>
              <a:rPr lang="en-US" altLang="ja-JP" b="1" dirty="0" smtClean="0">
                <a:solidFill>
                  <a:schemeClr val="bg1"/>
                </a:solidFill>
                <a:latin typeface="UD デジタル 教科書体 NP-R" panose="02020400000000000000" pitchFamily="18" charset="-128"/>
                <a:ea typeface="UD デジタル 教科書体 NP-R" panose="02020400000000000000" pitchFamily="18" charset="-128"/>
              </a:rPr>
            </a:br>
            <a:r>
              <a:rPr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a:t>
            </a:r>
            <a:r>
              <a:rPr lang="ja-JP" altLang="en-US" sz="3100" b="1" dirty="0" smtClean="0">
                <a:solidFill>
                  <a:schemeClr val="bg1"/>
                </a:solidFill>
                <a:latin typeface="UD デジタル 教科書体 NP-R" panose="02020400000000000000" pitchFamily="18" charset="-128"/>
                <a:ea typeface="UD デジタル 教科書体 NP-R" panose="02020400000000000000" pitchFamily="18" charset="-128"/>
              </a:rPr>
              <a:t>～合理的配慮事例に関する動画から～</a:t>
            </a:r>
            <a:endParaRPr kumimoji="1" lang="ja-JP" altLang="en-US" sz="3100"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19</a:t>
            </a:r>
          </a:p>
        </p:txBody>
      </p:sp>
      <p:sp>
        <p:nvSpPr>
          <p:cNvPr id="2" name="テキスト ボックス 1"/>
          <p:cNvSpPr txBox="1"/>
          <p:nvPr/>
        </p:nvSpPr>
        <p:spPr>
          <a:xfrm>
            <a:off x="6534425" y="6298762"/>
            <a:ext cx="4083169" cy="338554"/>
          </a:xfrm>
          <a:prstGeom prst="rect">
            <a:avLst/>
          </a:prstGeom>
          <a:noFill/>
        </p:spPr>
        <p:txBody>
          <a:bodyPr wrap="none" rtlCol="0">
            <a:spAutoFit/>
          </a:bodyPr>
          <a:lstStyle/>
          <a:p>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福島県</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合理的配慮ガイドブック</a:t>
            </a:r>
            <a:r>
              <a:rPr lang="en-US" altLang="ja-JP" sz="1600" dirty="0" smtClean="0">
                <a:latin typeface="UD デジタル 教科書体 NP-R" panose="02020400000000000000" pitchFamily="18" charset="-128"/>
                <a:ea typeface="UD デジタル 教科書体 NP-R" panose="02020400000000000000" pitchFamily="18" charset="-128"/>
              </a:rPr>
              <a:t>』</a:t>
            </a:r>
            <a:r>
              <a:rPr lang="ja-JP" altLang="en-US" sz="1600" dirty="0" smtClean="0">
                <a:latin typeface="UD デジタル 教科書体 NP-R" panose="02020400000000000000" pitchFamily="18" charset="-128"/>
                <a:ea typeface="UD デジタル 教科書体 NP-R" panose="02020400000000000000" pitchFamily="18" charset="-128"/>
              </a:rPr>
              <a:t>より</a:t>
            </a:r>
            <a:endParaRPr lang="en-US" altLang="ja-JP" sz="1600" dirty="0">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678" y="1637417"/>
            <a:ext cx="3151051" cy="4579681"/>
          </a:xfrm>
          <a:prstGeom prst="rect">
            <a:avLst/>
          </a:prstGeom>
        </p:spPr>
      </p:pic>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409" y="1637417"/>
            <a:ext cx="3166128" cy="4579681"/>
          </a:xfrm>
          <a:prstGeom prst="rect">
            <a:avLst/>
          </a:prstGeom>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50142" y="1637417"/>
            <a:ext cx="3167452" cy="4579681"/>
          </a:xfrm>
          <a:prstGeom prst="rect">
            <a:avLst/>
          </a:prstGeom>
        </p:spPr>
      </p:pic>
    </p:spTree>
    <p:extLst>
      <p:ext uri="{BB962C8B-B14F-4D97-AF65-F5344CB8AC3E}">
        <p14:creationId xmlns:p14="http://schemas.microsoft.com/office/powerpoint/2010/main" val="214378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160" y="4869160"/>
            <a:ext cx="4100478" cy="1804684"/>
          </a:xfrm>
          <a:prstGeom prst="rect">
            <a:avLst/>
          </a:prstGeom>
        </p:spPr>
      </p:pic>
      <p:sp>
        <p:nvSpPr>
          <p:cNvPr id="2" name="タイトル 1"/>
          <p:cNvSpPr>
            <a:spLocks noGrp="1"/>
          </p:cNvSpPr>
          <p:nvPr>
            <p:ph type="title"/>
          </p:nvPr>
        </p:nvSpPr>
        <p:spPr>
          <a:xfrm>
            <a:off x="0" y="360000"/>
            <a:ext cx="12193200" cy="900000"/>
          </a:xfrm>
          <a:solidFill>
            <a:schemeClr val="accent5"/>
          </a:solidFill>
          <a:ln w="12700">
            <a:noFill/>
          </a:ln>
        </p:spPr>
        <p:txBody>
          <a:bodyPr wrap="none" tIns="108000" bIns="0" anchor="ctr" anchorCtr="0">
            <a:normAutofit/>
          </a:bodyPr>
          <a:lstStyle/>
          <a:p>
            <a:pPr>
              <a:lnSpc>
                <a:spcPct val="100000"/>
              </a:lnSpc>
            </a:pPr>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７ 福島県からのお知らせ</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839416" y="2276872"/>
            <a:ext cx="10082535" cy="1008112"/>
          </a:xfrm>
        </p:spPr>
        <p:txBody>
          <a:bodyPr>
            <a:noAutofit/>
          </a:bodyPr>
          <a:lstStyle/>
          <a:p>
            <a:pPr marL="0" indent="0">
              <a:buNone/>
            </a:pPr>
            <a:r>
              <a:rPr lang="ja-JP" altLang="en-US" sz="3200" dirty="0">
                <a:latin typeface="UD デジタル 教科書体 NP-R" panose="02020400000000000000" pitchFamily="18" charset="-128"/>
                <a:ea typeface="UD デジタル 教科書体 NP-R" panose="02020400000000000000" pitchFamily="18" charset="-128"/>
              </a:rPr>
              <a:t>　</a:t>
            </a:r>
            <a:r>
              <a:rPr kumimoji="1" lang="ja-JP" altLang="en-US" sz="3200" dirty="0" smtClean="0">
                <a:latin typeface="UD デジタル 教科書体 NP-R" panose="02020400000000000000" pitchFamily="18" charset="-128"/>
                <a:ea typeface="UD デジタル 教科書体 NP-R" panose="02020400000000000000" pitchFamily="18" charset="-128"/>
              </a:rPr>
              <a:t>県では、共生社会の実現に向けて、</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3200" dirty="0" smtClean="0">
                <a:latin typeface="UD デジタル 教科書体 NP-R" panose="02020400000000000000" pitchFamily="18" charset="-128"/>
                <a:ea typeface="UD デジタル 教科書体 NP-R" panose="02020400000000000000" pitchFamily="18" charset="-128"/>
              </a:rPr>
              <a:t>平成３１年４月１日に二つの条例を施行しました。</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p:txBody>
      </p:sp>
      <p:sp>
        <p:nvSpPr>
          <p:cNvPr id="4" name="タイトル 1"/>
          <p:cNvSpPr txBox="1">
            <a:spLocks/>
          </p:cNvSpPr>
          <p:nvPr/>
        </p:nvSpPr>
        <p:spPr>
          <a:xfrm>
            <a:off x="419114" y="1242212"/>
            <a:ext cx="5677486" cy="10667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nSpc>
                <a:spcPct val="100000"/>
              </a:lnSpc>
            </a:pPr>
            <a:r>
              <a:rPr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b="1" dirty="0" smtClean="0">
                <a:solidFill>
                  <a:schemeClr val="accent5"/>
                </a:solidFill>
                <a:latin typeface="UD デジタル 教科書体 NP-R" panose="02020400000000000000" pitchFamily="18" charset="-128"/>
                <a:ea typeface="UD デジタル 教科書体 NP-R" panose="02020400000000000000" pitchFamily="18" charset="-128"/>
              </a:rPr>
              <a:t>お知らせその１</a:t>
            </a:r>
            <a:r>
              <a:rPr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endParaRPr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20</a:t>
            </a:r>
          </a:p>
        </p:txBody>
      </p:sp>
      <p:sp>
        <p:nvSpPr>
          <p:cNvPr id="8" name="テキスト ボックス 7"/>
          <p:cNvSpPr txBox="1"/>
          <p:nvPr/>
        </p:nvSpPr>
        <p:spPr>
          <a:xfrm>
            <a:off x="767408" y="3501008"/>
            <a:ext cx="12457384" cy="2308324"/>
          </a:xfrm>
          <a:prstGeom prst="rect">
            <a:avLst/>
          </a:prstGeom>
          <a:noFill/>
        </p:spPr>
        <p:txBody>
          <a:bodyPr wrap="square" rtlCol="0">
            <a:spAutoFit/>
          </a:bodyPr>
          <a:lstStyle/>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障が</a:t>
            </a: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いのある人もない人も共</a:t>
            </a:r>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に暮らしやすい</a:t>
            </a:r>
            <a:endParaRPr lang="en-US" altLang="ja-JP" sz="3600" b="1" dirty="0" smtClean="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福島県づくり条例</a:t>
            </a:r>
            <a:r>
              <a:rPr lang="ja-JP" altLang="en-US" sz="2800" b="1" dirty="0" smtClean="0">
                <a:solidFill>
                  <a:srgbClr val="FF0000"/>
                </a:solidFill>
                <a:latin typeface="UD デジタル 教科書体 NP-R" panose="02020400000000000000" pitchFamily="18" charset="-128"/>
                <a:ea typeface="UD デジタル 教科書体 NP-R" panose="02020400000000000000" pitchFamily="18" charset="-128"/>
              </a:rPr>
              <a:t>（令和６年４月１日改正条例施行）</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a:p>
            <a:endParaRPr lang="en-US" altLang="ja-JP" sz="3600" b="1" dirty="0">
              <a:solidFill>
                <a:srgbClr val="FF0000"/>
              </a:solidFill>
              <a:latin typeface="UD デジタル 教科書体 NP-R" panose="02020400000000000000" pitchFamily="18" charset="-128"/>
              <a:ea typeface="UD デジタル 教科書体 NP-R" panose="02020400000000000000" pitchFamily="18" charset="-128"/>
            </a:endParaRPr>
          </a:p>
          <a:p>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○福島県</a:t>
            </a:r>
            <a:r>
              <a:rPr lang="ja-JP" altLang="en-US" sz="3600" b="1" dirty="0">
                <a:solidFill>
                  <a:srgbClr val="FF0000"/>
                </a:solidFill>
                <a:latin typeface="UD デジタル 教科書体 NP-R" panose="02020400000000000000" pitchFamily="18" charset="-128"/>
                <a:ea typeface="UD デジタル 教科書体 NP-R" panose="02020400000000000000" pitchFamily="18" charset="-128"/>
              </a:rPr>
              <a:t>手話言語</a:t>
            </a:r>
            <a:r>
              <a:rPr lang="ja-JP" altLang="en-US" sz="3600" b="1" dirty="0" smtClean="0">
                <a:solidFill>
                  <a:srgbClr val="FF0000"/>
                </a:solidFill>
                <a:latin typeface="UD デジタル 教科書体 NP-R" panose="02020400000000000000" pitchFamily="18" charset="-128"/>
                <a:ea typeface="UD デジタル 教科書体 NP-R" panose="02020400000000000000" pitchFamily="18" charset="-128"/>
              </a:rPr>
              <a:t>条例</a:t>
            </a:r>
          </a:p>
        </p:txBody>
      </p:sp>
    </p:spTree>
    <p:extLst>
      <p:ext uri="{BB962C8B-B14F-4D97-AF65-F5344CB8AC3E}">
        <p14:creationId xmlns:p14="http://schemas.microsoft.com/office/powerpoint/2010/main" val="31481344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38200" y="565981"/>
            <a:ext cx="5548532" cy="960930"/>
          </a:xfrm>
        </p:spPr>
        <p:txBody>
          <a:bodyPr/>
          <a:lstStyle/>
          <a:p>
            <a:r>
              <a:rPr kumimoji="1"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kumimoji="1" lang="ja-JP" altLang="en-US" b="1" dirty="0" smtClean="0">
                <a:solidFill>
                  <a:schemeClr val="accent5"/>
                </a:solidFill>
                <a:latin typeface="UD デジタル 教科書体 NP-R" panose="02020400000000000000" pitchFamily="18" charset="-128"/>
                <a:ea typeface="UD デジタル 教科書体 NP-R" panose="02020400000000000000" pitchFamily="18" charset="-128"/>
              </a:rPr>
              <a:t>お知らせその２</a:t>
            </a:r>
            <a:r>
              <a:rPr kumimoji="1"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21</a:t>
            </a: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0915" y="212424"/>
            <a:ext cx="4452016" cy="6423507"/>
          </a:xfrm>
          <a:prstGeom prst="rect">
            <a:avLst/>
          </a:prstGeom>
        </p:spPr>
      </p:pic>
      <p:sp>
        <p:nvSpPr>
          <p:cNvPr id="11" name="コンテンツ プレースホルダー 3"/>
          <p:cNvSpPr>
            <a:spLocks noGrp="1"/>
          </p:cNvSpPr>
          <p:nvPr>
            <p:ph idx="1"/>
          </p:nvPr>
        </p:nvSpPr>
        <p:spPr>
          <a:xfrm>
            <a:off x="592132" y="1805804"/>
            <a:ext cx="6206691" cy="3236745"/>
          </a:xfrm>
        </p:spPr>
        <p:txBody>
          <a:bodyPr>
            <a:noAutofit/>
          </a:bodyPr>
          <a:lstStyle/>
          <a:p>
            <a:pPr marL="0" indent="0">
              <a:lnSpc>
                <a:spcPct val="130000"/>
              </a:lnSpc>
              <a:buNone/>
            </a:pPr>
            <a:r>
              <a:rPr lang="ja-JP" altLang="en-US" sz="2400" dirty="0">
                <a:latin typeface="UD デジタル 教科書体 NP-R" panose="02020400000000000000" pitchFamily="18" charset="-128"/>
                <a:ea typeface="UD デジタル 教科書体 NP-R" panose="02020400000000000000" pitchFamily="18" charset="-128"/>
              </a:rPr>
              <a:t>障害者差別解消法が改正され</a:t>
            </a:r>
            <a:r>
              <a:rPr lang="ja-JP" altLang="en-US" sz="2400" dirty="0" smtClean="0">
                <a:latin typeface="UD デジタル 教科書体 NP-R" panose="02020400000000000000" pitchFamily="18" charset="-128"/>
                <a:ea typeface="UD デジタル 教科書体 NP-R" panose="02020400000000000000" pitchFamily="18" charset="-128"/>
              </a:rPr>
              <a:t>、</a:t>
            </a:r>
            <a:r>
              <a:rPr lang="ja-JP" altLang="en-US" sz="2400" b="1" dirty="0" smtClean="0">
                <a:solidFill>
                  <a:srgbClr val="FF0000"/>
                </a:solidFill>
                <a:latin typeface="UD デジタル 教科書体 NP-R" panose="02020400000000000000" pitchFamily="18" charset="-128"/>
                <a:ea typeface="UD デジタル 教科書体 NP-R" panose="02020400000000000000" pitchFamily="18" charset="-128"/>
              </a:rPr>
              <a:t>民間事</a:t>
            </a:r>
            <a:r>
              <a:rPr lang="ja-JP" altLang="en-US" sz="2400" b="1" dirty="0">
                <a:solidFill>
                  <a:srgbClr val="FF0000"/>
                </a:solidFill>
                <a:latin typeface="UD デジタル 教科書体 NP-R" panose="02020400000000000000" pitchFamily="18" charset="-128"/>
                <a:ea typeface="UD デジタル 教科書体 NP-R" panose="02020400000000000000" pitchFamily="18" charset="-128"/>
              </a:rPr>
              <a:t>業者の合理的配慮の提供が義務化</a:t>
            </a:r>
            <a:r>
              <a:rPr lang="ja-JP" altLang="en-US" sz="2400" dirty="0">
                <a:latin typeface="UD デジタル 教科書体 NP-R" panose="02020400000000000000" pitchFamily="18" charset="-128"/>
                <a:ea typeface="UD デジタル 教科書体 NP-R" panose="02020400000000000000" pitchFamily="18" charset="-128"/>
              </a:rPr>
              <a:t>されることから普及啓発のための</a:t>
            </a:r>
            <a:r>
              <a:rPr lang="ja-JP" altLang="en-US" sz="2400" u="sng" dirty="0" smtClean="0">
                <a:latin typeface="UD デジタル 教科書体 NP-R" panose="02020400000000000000" pitchFamily="18" charset="-128"/>
                <a:ea typeface="UD デジタル 教科書体 NP-R" panose="02020400000000000000" pitchFamily="18" charset="-128"/>
              </a:rPr>
              <a:t>動画・ガイドブックを作成しました</a:t>
            </a:r>
            <a:r>
              <a:rPr lang="ja-JP" altLang="en-US" sz="2400" dirty="0" smtClean="0">
                <a:latin typeface="UD デジタル 教科書体 NP-R" panose="02020400000000000000" pitchFamily="18" charset="-128"/>
                <a:ea typeface="UD デジタル 教科書体 NP-R" panose="02020400000000000000" pitchFamily="18" charset="-128"/>
              </a:rPr>
              <a:t>。</a:t>
            </a:r>
            <a:endParaRPr lang="en-US" altLang="ja-JP" sz="2400" dirty="0">
              <a:latin typeface="UD デジタル 教科書体 NP-R" panose="02020400000000000000" pitchFamily="18" charset="-128"/>
              <a:ea typeface="UD デジタル 教科書体 NP-R" panose="02020400000000000000" pitchFamily="18" charset="-128"/>
            </a:endParaRPr>
          </a:p>
          <a:p>
            <a:pPr marL="0" indent="0">
              <a:lnSpc>
                <a:spcPct val="130000"/>
              </a:lnSpc>
              <a:buNone/>
            </a:pPr>
            <a:r>
              <a:rPr lang="ja-JP" altLang="en-US" sz="2400" dirty="0" smtClean="0">
                <a:latin typeface="UD デジタル 教科書体 NP-R" panose="02020400000000000000" pitchFamily="18" charset="-128"/>
                <a:ea typeface="UD デジタル 教科書体 NP-R" panose="02020400000000000000" pitchFamily="18" charset="-128"/>
              </a:rPr>
              <a:t>研修や学習会などさまざまな場面でご活用ください。</a:t>
            </a:r>
            <a:endParaRPr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1334569" y="5321442"/>
            <a:ext cx="3372357" cy="417224"/>
          </a:xfrm>
          <a:prstGeom prst="roundRect">
            <a:avLst>
              <a:gd name="adj" fmla="val 10221"/>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1413781" y="5347622"/>
            <a:ext cx="3051055" cy="400110"/>
          </a:xfrm>
          <a:prstGeom prst="rect">
            <a:avLst/>
          </a:prstGeom>
          <a:noFill/>
        </p:spPr>
        <p:txBody>
          <a:bodyPr wrap="square" rtlCol="0">
            <a:spAutoFit/>
          </a:bodyPr>
          <a:lstStyle/>
          <a:p>
            <a:r>
              <a:rPr kumimoji="1" lang="ja-JP" altLang="en-US" sz="2000" b="1" dirty="0" smtClean="0">
                <a:latin typeface="UD デジタル 教科書体 NP-R" panose="02020400000000000000" pitchFamily="18" charset="-128"/>
                <a:ea typeface="UD デジタル 教科書体 NP-R" panose="02020400000000000000" pitchFamily="18" charset="-128"/>
              </a:rPr>
              <a:t>福島県　合理的配慮</a:t>
            </a:r>
            <a:endParaRPr kumimoji="1" lang="ja-JP" altLang="en-US" sz="2000" b="1"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4792967" y="5321442"/>
            <a:ext cx="738142" cy="417224"/>
          </a:xfrm>
          <a:prstGeom prst="rect">
            <a:avLst/>
          </a:prstGeom>
          <a:solidFill>
            <a:schemeClr val="bg2">
              <a:lumMod val="9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5" name="テキスト ボックス 14"/>
          <p:cNvSpPr txBox="1"/>
          <p:nvPr/>
        </p:nvSpPr>
        <p:spPr>
          <a:xfrm>
            <a:off x="4843194" y="5336831"/>
            <a:ext cx="773956" cy="369332"/>
          </a:xfrm>
          <a:prstGeom prst="rect">
            <a:avLst/>
          </a:prstGeom>
          <a:noFill/>
        </p:spPr>
        <p:txBody>
          <a:bodyPr wrap="square" rtlCol="0">
            <a:spAutoFit/>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検索</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下矢印 19"/>
          <p:cNvSpPr/>
          <p:nvPr/>
        </p:nvSpPr>
        <p:spPr>
          <a:xfrm rot="9015271">
            <a:off x="5328405" y="5589976"/>
            <a:ext cx="260250" cy="337927"/>
          </a:xfrm>
          <a:prstGeom prst="downArrow">
            <a:avLst>
              <a:gd name="adj1" fmla="val 33490"/>
              <a:gd name="adj2" fmla="val 100000"/>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35945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47649" y="106680"/>
            <a:ext cx="4685747" cy="6647619"/>
          </a:xfrm>
          <a:prstGeom prst="rect">
            <a:avLst/>
          </a:prstGeom>
        </p:spPr>
      </p:pic>
      <p:sp>
        <p:nvSpPr>
          <p:cNvPr id="3" name="タイトル 2"/>
          <p:cNvSpPr>
            <a:spLocks noGrp="1"/>
          </p:cNvSpPr>
          <p:nvPr>
            <p:ph type="title"/>
          </p:nvPr>
        </p:nvSpPr>
        <p:spPr>
          <a:xfrm>
            <a:off x="839416" y="106680"/>
            <a:ext cx="5548532" cy="960930"/>
          </a:xfrm>
        </p:spPr>
        <p:txBody>
          <a:bodyPr/>
          <a:lstStyle/>
          <a:p>
            <a:r>
              <a:rPr kumimoji="1"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kumimoji="1" lang="ja-JP" altLang="en-US" b="1" dirty="0" smtClean="0">
                <a:solidFill>
                  <a:schemeClr val="accent5"/>
                </a:solidFill>
                <a:latin typeface="UD デジタル 教科書体 NP-R" panose="02020400000000000000" pitchFamily="18" charset="-128"/>
                <a:ea typeface="UD デジタル 教科書体 NP-R" panose="02020400000000000000" pitchFamily="18" charset="-128"/>
              </a:rPr>
              <a:t>お知らせその３</a:t>
            </a:r>
            <a:r>
              <a:rPr kumimoji="1" lang="en-US" altLang="ja-JP" b="1" dirty="0" smtClean="0">
                <a:solidFill>
                  <a:schemeClr val="accent5"/>
                </a:solidFill>
                <a:latin typeface="UD デジタル 教科書体 NP-R" panose="02020400000000000000" pitchFamily="18" charset="-128"/>
                <a:ea typeface="UD デジタル 教科書体 NP-R" panose="02020400000000000000" pitchFamily="18" charset="-128"/>
              </a:rPr>
              <a:t>】</a:t>
            </a:r>
            <a:endParaRPr kumimoji="1" lang="ja-JP" altLang="en-US" b="1" dirty="0">
              <a:solidFill>
                <a:schemeClr val="accent5"/>
              </a:solidFill>
              <a:latin typeface="UD デジタル 教科書体 NP-R" panose="02020400000000000000" pitchFamily="18" charset="-128"/>
              <a:ea typeface="UD デジタル 教科書体 NP-R" panose="02020400000000000000" pitchFamily="18" charset="-128"/>
            </a:endParaRPr>
          </a:p>
        </p:txBody>
      </p:sp>
      <p:sp>
        <p:nvSpPr>
          <p:cNvPr id="4" name="コンテンツ プレースホルダー 3"/>
          <p:cNvSpPr>
            <a:spLocks noGrp="1"/>
          </p:cNvSpPr>
          <p:nvPr>
            <p:ph idx="1"/>
          </p:nvPr>
        </p:nvSpPr>
        <p:spPr>
          <a:xfrm>
            <a:off x="111312" y="1621959"/>
            <a:ext cx="6716680" cy="5132340"/>
          </a:xfrm>
        </p:spPr>
        <p:txBody>
          <a:bodyPr>
            <a:noAutofit/>
          </a:bodyPr>
          <a:lstStyle/>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義足や人工関節を使用している方、</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内部障がいや難病の方、妊娠初期の方など、</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smtClean="0">
                <a:latin typeface="UD デジタル 教科書体 NP-R" panose="02020400000000000000" pitchFamily="18" charset="-128"/>
                <a:ea typeface="UD デジタル 教科書体 NP-R" panose="02020400000000000000" pitchFamily="18" charset="-128"/>
              </a:rPr>
              <a:t>外見から分からなくても援助や配慮を必要と</a:t>
            </a:r>
            <a:endParaRPr kumimoji="1" lang="en-US" altLang="ja-JP" sz="2400" b="1" u="sng"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b="1" u="sng" dirty="0" smtClean="0">
                <a:latin typeface="UD デジタル 教科書体 NP-R" panose="02020400000000000000" pitchFamily="18" charset="-128"/>
                <a:ea typeface="UD デジタル 教科書体 NP-R" panose="02020400000000000000" pitchFamily="18" charset="-128"/>
              </a:rPr>
              <a:t>している方々</a:t>
            </a:r>
            <a:r>
              <a:rPr kumimoji="1" lang="ja-JP" altLang="en-US" sz="2400" u="sng" dirty="0" smtClean="0">
                <a:latin typeface="UD デジタル 教科書体 NP-R" panose="02020400000000000000" pitchFamily="18" charset="-128"/>
                <a:ea typeface="UD デジタル 教科書体 NP-R" panose="02020400000000000000" pitchFamily="18" charset="-128"/>
              </a:rPr>
              <a:t>が、周囲の方に配慮を必要とし</a:t>
            </a:r>
            <a:endParaRPr kumimoji="1" lang="en-US" altLang="ja-JP" sz="2400" u="sng"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smtClean="0">
                <a:latin typeface="UD デジタル 教科書体 NP-R" panose="02020400000000000000" pitchFamily="18" charset="-128"/>
                <a:ea typeface="UD デジタル 教科書体 NP-R" panose="02020400000000000000" pitchFamily="18" charset="-128"/>
              </a:rPr>
              <a:t>ていることを知らせることができるマーク</a:t>
            </a:r>
            <a:r>
              <a:rPr kumimoji="1" lang="ja-JP" altLang="en-US" sz="2400" dirty="0" smtClean="0">
                <a:latin typeface="UD デジタル 教科書体 NP-R" panose="02020400000000000000" pitchFamily="18" charset="-128"/>
                <a:ea typeface="UD デジタル 教科書体 NP-R" panose="02020400000000000000" pitchFamily="18" charset="-128"/>
              </a:rPr>
              <a:t>です。</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endParaRPr lang="en-US" altLang="ja-JP" sz="1600" dirty="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ヘルプマークを身に着けた方を</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見かけた場合、電車・バス内で</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席をゆずる、困っているようで</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dirty="0" smtClean="0">
                <a:latin typeface="UD デジタル 教科書体 NP-R" panose="02020400000000000000" pitchFamily="18" charset="-128"/>
                <a:ea typeface="UD デジタル 教科書体 NP-R" panose="02020400000000000000" pitchFamily="18" charset="-128"/>
              </a:rPr>
              <a:t>あれば声をかける等、</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a:p>
            <a:pPr marL="0" indent="0">
              <a:buNone/>
            </a:pPr>
            <a:r>
              <a:rPr kumimoji="1" lang="ja-JP" altLang="en-US" sz="2400" u="sng" dirty="0" smtClean="0">
                <a:latin typeface="UD デジタル 教科書体 NP-R" panose="02020400000000000000" pitchFamily="18" charset="-128"/>
                <a:ea typeface="UD デジタル 教科書体 NP-R" panose="02020400000000000000" pitchFamily="18" charset="-128"/>
              </a:rPr>
              <a:t>思いやりのある行動をお願いします。</a:t>
            </a:r>
            <a:endParaRPr kumimoji="1" lang="en-US" altLang="ja-JP" sz="2400" u="sng"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22</a:t>
            </a:r>
          </a:p>
        </p:txBody>
      </p:sp>
      <p:sp>
        <p:nvSpPr>
          <p:cNvPr id="6" name="テキスト ボックス 5"/>
          <p:cNvSpPr txBox="1"/>
          <p:nvPr/>
        </p:nvSpPr>
        <p:spPr>
          <a:xfrm>
            <a:off x="-61544" y="949260"/>
            <a:ext cx="6726521" cy="584775"/>
          </a:xfrm>
          <a:prstGeom prst="rect">
            <a:avLst/>
          </a:prstGeom>
          <a:noFill/>
        </p:spPr>
        <p:txBody>
          <a:bodyPr wrap="none" rtlCol="0">
            <a:spAutoFit/>
          </a:bodyPr>
          <a:lstStyle/>
          <a:p>
            <a:r>
              <a:rPr lang="en-US" altLang="ja-JP" sz="3200" b="1"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3200" b="1" dirty="0" smtClean="0">
                <a:solidFill>
                  <a:srgbClr val="FF0000"/>
                </a:solidFill>
                <a:latin typeface="UD デジタル 教科書体 NP-R" panose="02020400000000000000" pitchFamily="18" charset="-128"/>
                <a:ea typeface="UD デジタル 教科書体 NP-R" panose="02020400000000000000" pitchFamily="18" charset="-128"/>
              </a:rPr>
              <a:t>ヘルプマーク</a:t>
            </a:r>
            <a:r>
              <a:rPr lang="en-US" altLang="ja-JP" sz="3200" b="1"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800" b="1" dirty="0">
                <a:solidFill>
                  <a:srgbClr val="FF0000"/>
                </a:solidFill>
                <a:latin typeface="UD デジタル 教科書体 NP-R" panose="02020400000000000000" pitchFamily="18" charset="-128"/>
                <a:ea typeface="UD デジタル 教科書体 NP-R" panose="02020400000000000000" pitchFamily="18" charset="-128"/>
              </a:rPr>
              <a:t>を知っていますか？</a:t>
            </a:r>
            <a:endParaRPr lang="en-US" altLang="ja-JP" sz="2800" b="1"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10" name="図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213" y="4253982"/>
            <a:ext cx="1701208" cy="2149236"/>
          </a:xfrm>
          <a:prstGeom prst="rect">
            <a:avLst/>
          </a:prstGeom>
        </p:spPr>
      </p:pic>
    </p:spTree>
    <p:extLst>
      <p:ext uri="{BB962C8B-B14F-4D97-AF65-F5344CB8AC3E}">
        <p14:creationId xmlns:p14="http://schemas.microsoft.com/office/powerpoint/2010/main" val="26438155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横巻き 4"/>
          <p:cNvSpPr/>
          <p:nvPr/>
        </p:nvSpPr>
        <p:spPr>
          <a:xfrm>
            <a:off x="1524000" y="1043708"/>
            <a:ext cx="9144000" cy="2890982"/>
          </a:xfrm>
          <a:prstGeom prst="horizontalScroll">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5400" b="1" dirty="0" smtClean="0">
                <a:solidFill>
                  <a:schemeClr val="tx1"/>
                </a:solidFill>
                <a:latin typeface="UD デジタル 教科書体 NP-R" panose="02020400000000000000" pitchFamily="18" charset="-128"/>
                <a:ea typeface="UD デジタル 教科書体 NP-R" panose="02020400000000000000" pitchFamily="18" charset="-128"/>
              </a:rPr>
              <a:t>　ふくしま共生</a:t>
            </a:r>
            <a:endParaRPr lang="en-US" altLang="ja-JP" sz="5400" b="1"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5400" b="1" dirty="0" smtClean="0">
                <a:solidFill>
                  <a:schemeClr val="tx1"/>
                </a:solidFill>
                <a:latin typeface="UD デジタル 教科書体 NP-R" panose="02020400000000000000" pitchFamily="18" charset="-128"/>
                <a:ea typeface="UD デジタル 教科書体 NP-R" panose="02020400000000000000" pitchFamily="18" charset="-128"/>
              </a:rPr>
              <a:t>　サポーターについて</a:t>
            </a:r>
            <a:endParaRPr kumimoji="1" lang="ja-JP" altLang="en-US" sz="5400" dirty="0">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23</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9656" y="3861048"/>
            <a:ext cx="5766518" cy="2442877"/>
          </a:xfrm>
          <a:prstGeom prst="rect">
            <a:avLst/>
          </a:prstGeom>
        </p:spPr>
      </p:pic>
    </p:spTree>
    <p:extLst>
      <p:ext uri="{BB962C8B-B14F-4D97-AF65-F5344CB8AC3E}">
        <p14:creationId xmlns:p14="http://schemas.microsoft.com/office/powerpoint/2010/main" val="28838427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360000"/>
            <a:ext cx="12193200" cy="720000"/>
          </a:xfr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tIns="108000" bIns="0" anchor="ctr" anchorCtr="0">
            <a:normAutofit/>
          </a:bodyPr>
          <a:lstStyle/>
          <a:p>
            <a:r>
              <a:rPr kumimoji="1"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ふくしま共生サポーターとは？</a:t>
            </a:r>
            <a:endParaRPr kumimoji="1" lang="ja-JP" altLang="en-US" sz="40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type="subTitle" idx="1"/>
          </p:nvPr>
        </p:nvSpPr>
        <p:spPr>
          <a:xfrm>
            <a:off x="568657" y="1256597"/>
            <a:ext cx="10767753" cy="4015717"/>
          </a:xfrm>
        </p:spPr>
        <p:txBody>
          <a:bodyPr>
            <a:noAutofit/>
          </a:bodyPr>
          <a:lstStyle/>
          <a:p>
            <a:pPr algn="l"/>
            <a:r>
              <a:rPr lang="en-US" altLang="ja-JP" sz="2600" dirty="0">
                <a:latin typeface="UD デジタル 教科書体 NP-R" panose="02020400000000000000" pitchFamily="18" charset="-128"/>
                <a:ea typeface="UD デジタル 教科書体 NP-R" panose="02020400000000000000" pitchFamily="18" charset="-128"/>
              </a:rPr>
              <a:t>【</a:t>
            </a:r>
            <a:r>
              <a:rPr lang="ja-JP" altLang="en-US" sz="2600" b="1" dirty="0" smtClean="0">
                <a:latin typeface="UD デジタル 教科書体 NP-R" panose="02020400000000000000" pitchFamily="18" charset="-128"/>
                <a:ea typeface="UD デジタル 教科書体 NP-R" panose="02020400000000000000" pitchFamily="18" charset="-128"/>
              </a:rPr>
              <a:t>サポーターの登録</a:t>
            </a:r>
            <a:r>
              <a:rPr lang="en-US" altLang="ja-JP" sz="2600" dirty="0" smtClean="0">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latin typeface="UD デジタル 教科書体 NP-R" panose="02020400000000000000" pitchFamily="18" charset="-128"/>
                <a:ea typeface="UD デジタル 教科書体 NP-R" panose="02020400000000000000" pitchFamily="18" charset="-128"/>
              </a:rPr>
              <a:t>　受講された皆様に、福島県から</a:t>
            </a:r>
            <a:endParaRPr lang="en-US" altLang="ja-JP" sz="2600" dirty="0" smtClean="0">
              <a:latin typeface="UD デジタル 教科書体 NP-R" panose="02020400000000000000" pitchFamily="18" charset="-128"/>
              <a:ea typeface="UD デジタル 教科書体 NP-R" panose="02020400000000000000" pitchFamily="18" charset="-128"/>
            </a:endParaRPr>
          </a:p>
          <a:p>
            <a:pPr algn="l"/>
            <a:r>
              <a:rPr lang="ja-JP" altLang="en-US" sz="2600" dirty="0">
                <a:latin typeface="UD デジタル 教科書体 NP-R" panose="02020400000000000000" pitchFamily="18" charset="-128"/>
                <a:ea typeface="UD デジタル 教科書体 NP-R" panose="02020400000000000000" pitchFamily="18" charset="-128"/>
              </a:rPr>
              <a:t> </a:t>
            </a:r>
            <a:r>
              <a:rPr lang="ja-JP" altLang="en-US" sz="2600" dirty="0" smtClean="0">
                <a:latin typeface="UD デジタル 教科書体 NP-R" panose="02020400000000000000" pitchFamily="18" charset="-128"/>
                <a:ea typeface="UD デジタル 教科書体 NP-R" panose="02020400000000000000" pitchFamily="18" charset="-128"/>
              </a:rPr>
              <a:t> </a:t>
            </a:r>
            <a:r>
              <a:rPr lang="en-US" altLang="ja-JP" sz="2600" dirty="0" smtClean="0">
                <a:solidFill>
                  <a:srgbClr val="00B050"/>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rgbClr val="00B050"/>
                </a:solidFill>
                <a:latin typeface="UD デジタル 教科書体 NP-R" panose="02020400000000000000" pitchFamily="18" charset="-128"/>
                <a:ea typeface="UD デジタル 教科書体 NP-R" panose="02020400000000000000" pitchFamily="18" charset="-128"/>
              </a:rPr>
              <a:t>ふくしま</a:t>
            </a:r>
            <a:r>
              <a:rPr lang="ja-JP" altLang="en-US" sz="2600" b="1" dirty="0">
                <a:solidFill>
                  <a:srgbClr val="00B050"/>
                </a:solidFill>
                <a:latin typeface="UD デジタル 教科書体 NP-R" panose="02020400000000000000" pitchFamily="18" charset="-128"/>
                <a:ea typeface="UD デジタル 教科書体 NP-R" panose="02020400000000000000" pitchFamily="18" charset="-128"/>
              </a:rPr>
              <a:t>共生</a:t>
            </a:r>
            <a:r>
              <a:rPr lang="ja-JP" altLang="en-US" sz="2600" b="1" dirty="0" smtClean="0">
                <a:solidFill>
                  <a:srgbClr val="00B050"/>
                </a:solidFill>
                <a:latin typeface="UD デジタル 教科書体 NP-R" panose="02020400000000000000" pitchFamily="18" charset="-128"/>
                <a:ea typeface="UD デジタル 教科書体 NP-R" panose="02020400000000000000" pitchFamily="18" charset="-128"/>
              </a:rPr>
              <a:t>サポーター受講証 </a:t>
            </a:r>
            <a:r>
              <a:rPr lang="en-US" altLang="ja-JP" sz="2600" b="1" dirty="0" smtClean="0">
                <a:solidFill>
                  <a:srgbClr val="00B050"/>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latin typeface="UD デジタル 教科書体 NP-R" panose="02020400000000000000" pitchFamily="18" charset="-128"/>
                <a:ea typeface="UD デジタル 教科書体 NP-R" panose="02020400000000000000" pitchFamily="18" charset="-128"/>
              </a:rPr>
              <a:t>　を発行し、サポーターと</a:t>
            </a:r>
            <a:r>
              <a:rPr lang="ja-JP" altLang="en-US" sz="2600" dirty="0">
                <a:latin typeface="UD デジタル 教科書体 NP-R" panose="02020400000000000000" pitchFamily="18" charset="-128"/>
                <a:ea typeface="UD デジタル 教科書体 NP-R" panose="02020400000000000000" pitchFamily="18" charset="-128"/>
              </a:rPr>
              <a:t>して</a:t>
            </a:r>
            <a:r>
              <a:rPr lang="ja-JP" altLang="en-US" sz="2600" dirty="0" smtClean="0">
                <a:latin typeface="UD デジタル 教科書体 NP-R" panose="02020400000000000000" pitchFamily="18" charset="-128"/>
                <a:ea typeface="UD デジタル 教科書体 NP-R" panose="02020400000000000000" pitchFamily="18" charset="-128"/>
              </a:rPr>
              <a:t>登録します。</a:t>
            </a:r>
            <a:r>
              <a:rPr lang="ja-JP" altLang="en-US" dirty="0" smtClean="0">
                <a:latin typeface="UD デジタル 教科書体 NP-R" panose="02020400000000000000" pitchFamily="18" charset="-128"/>
                <a:ea typeface="UD デジタル 教科書体 NP-R" panose="02020400000000000000" pitchFamily="18" charset="-128"/>
              </a:rPr>
              <a:t>　</a:t>
            </a:r>
            <a:endParaRPr lang="en-US" altLang="ja-JP" dirty="0" smtClean="0">
              <a:latin typeface="UD デジタル 教科書体 NP-R" panose="02020400000000000000" pitchFamily="18" charset="-128"/>
              <a:ea typeface="UD デジタル 教科書体 NP-R" panose="02020400000000000000" pitchFamily="18" charset="-128"/>
            </a:endParaRPr>
          </a:p>
          <a:p>
            <a:pPr algn="l"/>
            <a:endParaRPr lang="en-US" altLang="ja-JP"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en-US"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600" b="1" dirty="0" smtClean="0">
                <a:solidFill>
                  <a:schemeClr val="tx1"/>
                </a:solidFill>
                <a:latin typeface="UD デジタル 教科書体 NP-R" panose="02020400000000000000" pitchFamily="18" charset="-128"/>
                <a:ea typeface="UD デジタル 教科書体 NP-R" panose="02020400000000000000" pitchFamily="18" charset="-128"/>
              </a:rPr>
              <a:t>サポーターの具体的な活動</a:t>
            </a:r>
            <a:r>
              <a:rPr lang="en-US"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a:t>
            </a:r>
          </a:p>
          <a:p>
            <a:pPr algn="l"/>
            <a:r>
              <a:rPr lang="ja-JP" altLang="en-US" sz="2600" dirty="0" smtClean="0">
                <a:solidFill>
                  <a:schemeClr val="tx1"/>
                </a:solidFill>
                <a:latin typeface="UD デジタル 教科書体 NP-R" panose="02020400000000000000" pitchFamily="18" charset="-128"/>
                <a:ea typeface="UD デジタル 教科書体 NP-R" panose="02020400000000000000" pitchFamily="18" charset="-128"/>
              </a:rPr>
              <a:t>（１）</a:t>
            </a:r>
            <a:r>
              <a:rPr lang="ja-JP"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職場</a:t>
            </a:r>
            <a:r>
              <a:rPr lang="ja-JP" altLang="ja-JP" sz="2600" dirty="0">
                <a:solidFill>
                  <a:schemeClr val="tx1"/>
                </a:solidFill>
                <a:latin typeface="UD デジタル 教科書体 NP-R" panose="02020400000000000000" pitchFamily="18" charset="-128"/>
                <a:ea typeface="UD デジタル 教科書体 NP-R" panose="02020400000000000000" pitchFamily="18" charset="-128"/>
              </a:rPr>
              <a:t>や地域において</a:t>
            </a:r>
            <a:r>
              <a:rPr lang="ja-JP" altLang="ja-JP" sz="2600" dirty="0" smtClean="0">
                <a:solidFill>
                  <a:schemeClr val="tx1"/>
                </a:solidFill>
                <a:latin typeface="UD デジタル 教科書体 NP-R" panose="02020400000000000000" pitchFamily="18" charset="-128"/>
                <a:ea typeface="UD デジタル 教科書体 NP-R" panose="02020400000000000000" pitchFamily="18" charset="-128"/>
              </a:rPr>
              <a:t>、</a:t>
            </a:r>
            <a:r>
              <a:rPr lang="ja-JP" altLang="en-US" sz="2600" u="sng" dirty="0" smtClean="0">
                <a:solidFill>
                  <a:schemeClr val="tx1"/>
                </a:solidFill>
                <a:latin typeface="UD デジタル 教科書体 NP-R" panose="02020400000000000000" pitchFamily="18" charset="-128"/>
                <a:ea typeface="UD デジタル 教科書体 NP-R" panose="02020400000000000000" pitchFamily="18" charset="-128"/>
              </a:rPr>
              <a:t>障がいや</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障</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が</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いのある</a:t>
            </a:r>
            <a:r>
              <a:rPr lang="ja-JP" altLang="en-US" sz="2600" u="sng" dirty="0" smtClean="0">
                <a:solidFill>
                  <a:schemeClr val="tx1"/>
                </a:solidFill>
                <a:latin typeface="UD デジタル 教科書体 NP-R" panose="02020400000000000000" pitchFamily="18" charset="-128"/>
                <a:ea typeface="UD デジタル 教科書体 NP-R" panose="02020400000000000000" pitchFamily="18" charset="-128"/>
              </a:rPr>
              <a:t>方</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へ</a:t>
            </a:r>
            <a:endParaRPr lang="en-US"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600" dirty="0" smtClean="0">
                <a:solidFill>
                  <a:schemeClr val="tx1"/>
                </a:solidFill>
                <a:latin typeface="UD デジタル 教科書体 NP-R" panose="02020400000000000000" pitchFamily="18" charset="-128"/>
                <a:ea typeface="UD デジタル 教科書体 NP-R" panose="02020400000000000000" pitchFamily="18" charset="-128"/>
              </a:rPr>
              <a:t>　　　</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の理解</a:t>
            </a:r>
            <a:r>
              <a:rPr lang="ja-JP" altLang="en-US" sz="2600" u="sng" dirty="0" smtClean="0">
                <a:solidFill>
                  <a:schemeClr val="tx1"/>
                </a:solidFill>
                <a:latin typeface="UD デジタル 教科書体 NP-R" panose="02020400000000000000" pitchFamily="18" charset="-128"/>
                <a:ea typeface="UD デジタル 教科書体 NP-R" panose="02020400000000000000" pitchFamily="18" charset="-128"/>
              </a:rPr>
              <a:t>が促進するよう</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情報</a:t>
            </a:r>
            <a:r>
              <a:rPr lang="ja-JP" altLang="en-US" sz="2600" u="sng" dirty="0" smtClean="0">
                <a:solidFill>
                  <a:schemeClr val="tx1"/>
                </a:solidFill>
                <a:latin typeface="UD デジタル 教科書体 NP-R" panose="02020400000000000000" pitchFamily="18" charset="-128"/>
                <a:ea typeface="UD デジタル 教科書体 NP-R" panose="02020400000000000000" pitchFamily="18" charset="-128"/>
              </a:rPr>
              <a:t>発信</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を</a:t>
            </a:r>
            <a:r>
              <a:rPr lang="ja-JP" altLang="ja-JP" sz="2600" u="sng" dirty="0">
                <a:solidFill>
                  <a:schemeClr val="tx1"/>
                </a:solidFill>
                <a:latin typeface="UD デジタル 教科書体 NP-R" panose="02020400000000000000" pitchFamily="18" charset="-128"/>
                <a:ea typeface="UD デジタル 教科書体 NP-R" panose="02020400000000000000" pitchFamily="18" charset="-128"/>
              </a:rPr>
              <a:t>行う</a:t>
            </a:r>
            <a:r>
              <a:rPr lang="ja-JP"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2600" u="sng"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lang="ja-JP" altLang="ja-JP" sz="26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7336" y="4311561"/>
            <a:ext cx="1908535" cy="1844122"/>
          </a:xfrm>
          <a:prstGeom prst="rect">
            <a:avLst/>
          </a:prstGeom>
        </p:spPr>
      </p:pic>
      <p:sp>
        <p:nvSpPr>
          <p:cNvPr id="6" name="テキスト ボックス 5"/>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24</a:t>
            </a:r>
          </a:p>
        </p:txBody>
      </p:sp>
      <p:grpSp>
        <p:nvGrpSpPr>
          <p:cNvPr id="5" name="グループ化 4"/>
          <p:cNvGrpSpPr>
            <a:grpSpLocks noChangeAspect="1"/>
          </p:cNvGrpSpPr>
          <p:nvPr/>
        </p:nvGrpSpPr>
        <p:grpSpPr>
          <a:xfrm>
            <a:off x="7510480" y="1184272"/>
            <a:ext cx="3750321" cy="2321305"/>
            <a:chOff x="7827463" y="1905119"/>
            <a:chExt cx="4733469" cy="2929837"/>
          </a:xfrm>
        </p:grpSpPr>
        <p:grpSp>
          <p:nvGrpSpPr>
            <p:cNvPr id="9" name="グループ化 8"/>
            <p:cNvGrpSpPr/>
            <p:nvPr/>
          </p:nvGrpSpPr>
          <p:grpSpPr>
            <a:xfrm>
              <a:off x="7827463" y="1907433"/>
              <a:ext cx="2067152" cy="2927523"/>
              <a:chOff x="3537474" y="3481543"/>
              <a:chExt cx="2067152" cy="2927523"/>
            </a:xfrm>
          </p:grpSpPr>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37474" y="3910596"/>
                <a:ext cx="2067152" cy="2498470"/>
              </a:xfrm>
              <a:prstGeom prst="rect">
                <a:avLst/>
              </a:prstGeom>
            </p:spPr>
          </p:pic>
          <p:sp>
            <p:nvSpPr>
              <p:cNvPr id="14" name="テキスト ボックス 13"/>
              <p:cNvSpPr txBox="1"/>
              <p:nvPr/>
            </p:nvSpPr>
            <p:spPr>
              <a:xfrm>
                <a:off x="3807078" y="3481543"/>
                <a:ext cx="1527944" cy="427306"/>
              </a:xfrm>
              <a:prstGeom prst="rect">
                <a:avLst/>
              </a:prstGeom>
              <a:noFill/>
            </p:spPr>
            <p:txBody>
              <a:bodyPr wrap="none" rtlCol="0">
                <a:spAutoFit/>
              </a:bodyPr>
              <a:lstStyle/>
              <a:p>
                <a:r>
                  <a:rPr kumimoji="1" lang="en-US" altLang="ja-JP"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smtClean="0">
                    <a:latin typeface="UD デジタル 教科書体 NP-R" panose="02020400000000000000" pitchFamily="18" charset="-128"/>
                    <a:ea typeface="UD デジタル 教科書体 NP-R" panose="02020400000000000000" pitchFamily="18" charset="-128"/>
                  </a:rPr>
                  <a:t>おもて</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kumimoji="1" lang="ja-JP" altLang="en-US" sz="1600" dirty="0">
                  <a:latin typeface="UD デジタル 教科書体 NP-R" panose="02020400000000000000" pitchFamily="18" charset="-128"/>
                  <a:ea typeface="UD デジタル 教科書体 NP-R" panose="02020400000000000000" pitchFamily="18" charset="-128"/>
                </a:endParaRPr>
              </a:p>
            </p:txBody>
          </p:sp>
        </p:grpSp>
        <p:grpSp>
          <p:nvGrpSpPr>
            <p:cNvPr id="10" name="グループ化 9"/>
            <p:cNvGrpSpPr/>
            <p:nvPr/>
          </p:nvGrpSpPr>
          <p:grpSpPr>
            <a:xfrm>
              <a:off x="10493780" y="1905119"/>
              <a:ext cx="2067152" cy="2929837"/>
              <a:chOff x="6675757" y="3506039"/>
              <a:chExt cx="2067152" cy="2929837"/>
            </a:xfrm>
          </p:grpSpPr>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5757" y="3937406"/>
                <a:ext cx="2067152" cy="2498470"/>
              </a:xfrm>
              <a:prstGeom prst="rect">
                <a:avLst/>
              </a:prstGeom>
            </p:spPr>
          </p:pic>
          <p:sp>
            <p:nvSpPr>
              <p:cNvPr id="12" name="テキスト ボックス 11"/>
              <p:cNvSpPr txBox="1"/>
              <p:nvPr/>
            </p:nvSpPr>
            <p:spPr>
              <a:xfrm>
                <a:off x="7074848" y="3506039"/>
                <a:ext cx="1268970" cy="427306"/>
              </a:xfrm>
              <a:prstGeom prst="rect">
                <a:avLst/>
              </a:prstGeom>
              <a:noFill/>
            </p:spPr>
            <p:txBody>
              <a:bodyPr wrap="none" rtlCol="0">
                <a:spAutoFit/>
              </a:bodyPr>
              <a:lstStyle/>
              <a:p>
                <a:r>
                  <a:rPr kumimoji="1" lang="en-US" altLang="ja-JP" sz="1600" dirty="0" smtClean="0">
                    <a:latin typeface="UD デジタル 教科書体 NP-R" panose="02020400000000000000" pitchFamily="18" charset="-128"/>
                    <a:ea typeface="UD デジタル 教科書体 NP-R" panose="02020400000000000000" pitchFamily="18" charset="-128"/>
                  </a:rPr>
                  <a:t>【</a:t>
                </a:r>
                <a:r>
                  <a:rPr kumimoji="1" lang="ja-JP" altLang="en-US" sz="1600" dirty="0" smtClean="0">
                    <a:latin typeface="UD デジタル 教科書体 NP-R" panose="02020400000000000000" pitchFamily="18" charset="-128"/>
                    <a:ea typeface="UD デジタル 教科書体 NP-R" panose="02020400000000000000" pitchFamily="18" charset="-128"/>
                  </a:rPr>
                  <a:t>うら</a:t>
                </a:r>
                <a:r>
                  <a:rPr kumimoji="1" lang="en-US" altLang="ja-JP" sz="1600" dirty="0" smtClean="0">
                    <a:latin typeface="UD デジタル 教科書体 NP-R" panose="02020400000000000000" pitchFamily="18" charset="-128"/>
                    <a:ea typeface="UD デジタル 教科書体 NP-R" panose="02020400000000000000" pitchFamily="18" charset="-128"/>
                  </a:rPr>
                  <a:t>】</a:t>
                </a:r>
                <a:endParaRPr kumimoji="1" lang="ja-JP" altLang="en-US" sz="1600" dirty="0">
                  <a:latin typeface="UD デジタル 教科書体 NP-R" panose="02020400000000000000" pitchFamily="18" charset="-128"/>
                  <a:ea typeface="UD デジタル 教科書体 NP-R" panose="02020400000000000000" pitchFamily="18" charset="-128"/>
                </a:endParaRPr>
              </a:p>
            </p:txBody>
          </p:sp>
        </p:grpSp>
      </p:grpSp>
      <p:sp>
        <p:nvSpPr>
          <p:cNvPr id="7" name="テキスト ボックス 6"/>
          <p:cNvSpPr txBox="1"/>
          <p:nvPr/>
        </p:nvSpPr>
        <p:spPr>
          <a:xfrm>
            <a:off x="568657" y="5237302"/>
            <a:ext cx="8853706" cy="1477328"/>
          </a:xfrm>
          <a:prstGeom prst="rect">
            <a:avLst/>
          </a:prstGeom>
          <a:noFill/>
        </p:spPr>
        <p:txBody>
          <a:bodyPr wrap="none" rtlCol="0">
            <a:spAutoFit/>
          </a:bodyPr>
          <a:lstStyle/>
          <a:p>
            <a:pPr>
              <a:lnSpc>
                <a:spcPts val="3600"/>
              </a:lnSpc>
            </a:pPr>
            <a:r>
              <a:rPr lang="ja-JP" altLang="en-US" sz="2600" dirty="0" smtClean="0">
                <a:latin typeface="UD デジタル 教科書体 NP-R" panose="02020400000000000000" pitchFamily="18" charset="-128"/>
                <a:ea typeface="UD デジタル 教科書体 NP-R" panose="02020400000000000000" pitchFamily="18" charset="-128"/>
              </a:rPr>
              <a:t>（２</a:t>
            </a:r>
            <a:r>
              <a:rPr lang="ja-JP" altLang="en-US" sz="2600" dirty="0" smtClean="0">
                <a:latin typeface="UD デジタル 教科書体 NP-R" panose="02020400000000000000" pitchFamily="18" charset="-128"/>
                <a:ea typeface="UD デジタル 教科書体 NP-R" panose="02020400000000000000" pitchFamily="18" charset="-128"/>
              </a:rPr>
              <a:t>）障</a:t>
            </a:r>
            <a:r>
              <a:rPr lang="ja-JP" altLang="en-US" sz="2600" dirty="0" smtClean="0">
                <a:latin typeface="UD デジタル 教科書体 NP-R" panose="02020400000000000000" pitchFamily="18" charset="-128"/>
                <a:ea typeface="UD デジタル 教科書体 NP-R" panose="02020400000000000000" pitchFamily="18" charset="-128"/>
              </a:rPr>
              <a:t>がいのある方</a:t>
            </a:r>
            <a:r>
              <a:rPr lang="ja-JP" altLang="en-US" sz="2600" dirty="0" smtClean="0">
                <a:latin typeface="UD デジタル 教科書体 NP-R" panose="02020400000000000000" pitchFamily="18" charset="-128"/>
                <a:ea typeface="UD デジタル 教科書体 NP-R" panose="02020400000000000000" pitchFamily="18" charset="-128"/>
              </a:rPr>
              <a:t>と交流などを通じて、</a:t>
            </a:r>
            <a:r>
              <a:rPr lang="ja-JP" altLang="en-US" sz="2600" dirty="0" smtClean="0">
                <a:latin typeface="UD デジタル 教科書体 NP-R" panose="02020400000000000000" pitchFamily="18" charset="-128"/>
                <a:ea typeface="UD デジタル 教科書体 NP-R" panose="02020400000000000000" pitchFamily="18" charset="-128"/>
              </a:rPr>
              <a:t>自ら</a:t>
            </a:r>
            <a:r>
              <a:rPr lang="ja-JP" altLang="en-US" sz="2600" dirty="0" smtClean="0">
                <a:latin typeface="UD デジタル 教科書体 NP-R" panose="02020400000000000000" pitchFamily="18" charset="-128"/>
                <a:ea typeface="UD デジタル 教科書体 NP-R" panose="02020400000000000000" pitchFamily="18" charset="-128"/>
              </a:rPr>
              <a:t>の</a:t>
            </a:r>
            <a:r>
              <a:rPr lang="ja-JP" altLang="en-US" sz="2600" u="sng" dirty="0" err="1" smtClean="0">
                <a:latin typeface="UD デジタル 教科書体 NP-R" panose="02020400000000000000" pitchFamily="18" charset="-128"/>
                <a:ea typeface="UD デジタル 教科書体 NP-R" panose="02020400000000000000" pitchFamily="18" charset="-128"/>
              </a:rPr>
              <a:t>障がい</a:t>
            </a:r>
            <a:endParaRPr lang="en-US" altLang="ja-JP" sz="2600" u="sng" dirty="0" smtClean="0">
              <a:latin typeface="UD デジタル 教科書体 NP-R" panose="02020400000000000000" pitchFamily="18" charset="-128"/>
              <a:ea typeface="UD デジタル 教科書体 NP-R" panose="02020400000000000000" pitchFamily="18" charset="-128"/>
            </a:endParaRPr>
          </a:p>
          <a:p>
            <a:pPr>
              <a:lnSpc>
                <a:spcPts val="3600"/>
              </a:lnSpc>
            </a:pPr>
            <a:r>
              <a:rPr lang="ja-JP" altLang="en-US" sz="2600" dirty="0" smtClean="0">
                <a:latin typeface="UD デジタル 教科書体 NP-R" panose="02020400000000000000" pitchFamily="18" charset="-128"/>
                <a:ea typeface="UD デジタル 教科書体 NP-R" panose="02020400000000000000" pitchFamily="18" charset="-128"/>
              </a:rPr>
              <a:t>　　　</a:t>
            </a:r>
            <a:r>
              <a:rPr lang="ja-JP" altLang="en-US" sz="2600" u="sng" dirty="0" smtClean="0">
                <a:latin typeface="UD デジタル 教科書体 NP-R" panose="02020400000000000000" pitchFamily="18" charset="-128"/>
                <a:ea typeface="UD デジタル 教科書体 NP-R" panose="02020400000000000000" pitchFamily="18" charset="-128"/>
              </a:rPr>
              <a:t>や</a:t>
            </a:r>
            <a:r>
              <a:rPr lang="ja-JP" altLang="ja-JP" sz="2600" u="sng" dirty="0" smtClean="0">
                <a:latin typeface="UD デジタル 教科書体 NP-R" panose="02020400000000000000" pitchFamily="18" charset="-128"/>
                <a:ea typeface="UD デジタル 教科書体 NP-R" panose="02020400000000000000" pitchFamily="18" charset="-128"/>
              </a:rPr>
              <a:t>障がいの</a:t>
            </a:r>
            <a:r>
              <a:rPr lang="ja-JP" altLang="ja-JP" sz="2600" u="sng" dirty="0" smtClean="0">
                <a:latin typeface="UD デジタル 教科書体 NP-R" panose="02020400000000000000" pitchFamily="18" charset="-128"/>
                <a:ea typeface="UD デジタル 教科書体 NP-R" panose="02020400000000000000" pitchFamily="18" charset="-128"/>
              </a:rPr>
              <a:t>ある</a:t>
            </a:r>
            <a:r>
              <a:rPr lang="ja-JP" altLang="en-US" sz="2600" u="sng" dirty="0" smtClean="0">
                <a:latin typeface="UD デジタル 教科書体 NP-R" panose="02020400000000000000" pitchFamily="18" charset="-128"/>
                <a:ea typeface="UD デジタル 教科書体 NP-R" panose="02020400000000000000" pitchFamily="18" charset="-128"/>
              </a:rPr>
              <a:t>方</a:t>
            </a:r>
            <a:r>
              <a:rPr lang="ja-JP" altLang="ja-JP" sz="2600" u="sng" dirty="0" smtClean="0">
                <a:latin typeface="UD デジタル 教科書体 NP-R" panose="02020400000000000000" pitchFamily="18" charset="-128"/>
                <a:ea typeface="UD デジタル 教科書体 NP-R" panose="02020400000000000000" pitchFamily="18" charset="-128"/>
              </a:rPr>
              <a:t>へ</a:t>
            </a:r>
            <a:r>
              <a:rPr lang="ja-JP" altLang="ja-JP" sz="2600" u="sng" dirty="0">
                <a:latin typeface="UD デジタル 教科書体 NP-R" panose="02020400000000000000" pitchFamily="18" charset="-128"/>
                <a:ea typeface="UD デジタル 教科書体 NP-R" panose="02020400000000000000" pitchFamily="18" charset="-128"/>
              </a:rPr>
              <a:t>の理解を深める。</a:t>
            </a:r>
            <a:r>
              <a:rPr lang="ja-JP" altLang="ja-JP" sz="2600" dirty="0">
                <a:latin typeface="UD デジタル 教科書体 NP-R" panose="02020400000000000000" pitchFamily="18" charset="-128"/>
                <a:ea typeface="UD デジタル 教科書体 NP-R" panose="02020400000000000000" pitchFamily="18" charset="-128"/>
              </a:rPr>
              <a:t>また</a:t>
            </a:r>
            <a:r>
              <a:rPr lang="ja-JP" altLang="ja-JP" sz="2600" dirty="0" smtClean="0">
                <a:latin typeface="UD デジタル 教科書体 NP-R" panose="02020400000000000000" pitchFamily="18" charset="-128"/>
                <a:ea typeface="UD デジタル 教科書体 NP-R" panose="02020400000000000000" pitchFamily="18" charset="-128"/>
              </a:rPr>
              <a:t>、支援</a:t>
            </a:r>
            <a:r>
              <a:rPr lang="ja-JP" altLang="en-US" sz="2600" dirty="0" smtClean="0">
                <a:latin typeface="UD デジタル 教科書体 NP-R" panose="02020400000000000000" pitchFamily="18" charset="-128"/>
                <a:ea typeface="UD デジタル 教科書体 NP-R" panose="02020400000000000000" pitchFamily="18" charset="-128"/>
              </a:rPr>
              <a:t>を</a:t>
            </a:r>
            <a:endParaRPr lang="en-US" altLang="ja-JP" sz="2600" dirty="0" smtClean="0">
              <a:latin typeface="UD デジタル 教科書体 NP-R" panose="02020400000000000000" pitchFamily="18" charset="-128"/>
              <a:ea typeface="UD デジタル 教科書体 NP-R" panose="02020400000000000000" pitchFamily="18" charset="-128"/>
            </a:endParaRPr>
          </a:p>
          <a:p>
            <a:pPr>
              <a:lnSpc>
                <a:spcPts val="3600"/>
              </a:lnSpc>
            </a:pPr>
            <a:r>
              <a:rPr lang="ja-JP" altLang="en-US" sz="2600" dirty="0" smtClean="0">
                <a:latin typeface="UD デジタル 教科書体 NP-R" panose="02020400000000000000" pitchFamily="18" charset="-128"/>
                <a:ea typeface="UD デジタル 教科書体 NP-R" panose="02020400000000000000" pitchFamily="18" charset="-128"/>
              </a:rPr>
              <a:t>　　　</a:t>
            </a:r>
            <a:r>
              <a:rPr lang="ja-JP" altLang="ja-JP" sz="2600" dirty="0" smtClean="0">
                <a:latin typeface="UD デジタル 教科書体 NP-R" panose="02020400000000000000" pitchFamily="18" charset="-128"/>
                <a:ea typeface="UD デジタル 教科書体 NP-R" panose="02020400000000000000" pitchFamily="18" charset="-128"/>
              </a:rPr>
              <a:t>必要</a:t>
            </a:r>
            <a:r>
              <a:rPr lang="ja-JP" altLang="en-US" sz="2600" dirty="0" smtClean="0">
                <a:latin typeface="UD デジタル 教科書体 NP-R" panose="02020400000000000000" pitchFamily="18" charset="-128"/>
                <a:ea typeface="UD デジタル 教科書体 NP-R" panose="02020400000000000000" pitchFamily="18" charset="-128"/>
              </a:rPr>
              <a:t>とする</a:t>
            </a:r>
            <a:r>
              <a:rPr lang="ja-JP" altLang="ja-JP" sz="2600" dirty="0" smtClean="0">
                <a:latin typeface="UD デジタル 教科書体 NP-R" panose="02020400000000000000" pitchFamily="18" charset="-128"/>
                <a:ea typeface="UD デジタル 教科書体 NP-R" panose="02020400000000000000" pitchFamily="18" charset="-128"/>
              </a:rPr>
              <a:t>方</a:t>
            </a:r>
            <a:r>
              <a:rPr lang="ja-JP" altLang="en-US" sz="2600" dirty="0" smtClean="0">
                <a:latin typeface="UD デジタル 教科書体 NP-R" panose="02020400000000000000" pitchFamily="18" charset="-128"/>
                <a:ea typeface="UD デジタル 教科書体 NP-R" panose="02020400000000000000" pitchFamily="18" charset="-128"/>
              </a:rPr>
              <a:t>に</a:t>
            </a:r>
            <a:r>
              <a:rPr lang="ja-JP" altLang="ja-JP" sz="2600" u="sng" dirty="0" smtClean="0">
                <a:latin typeface="UD デジタル 教科書体 NP-R" panose="02020400000000000000" pitchFamily="18" charset="-128"/>
                <a:ea typeface="UD デジタル 教科書体 NP-R" panose="02020400000000000000" pitchFamily="18" charset="-128"/>
              </a:rPr>
              <a:t>自ら</a:t>
            </a:r>
            <a:r>
              <a:rPr lang="ja-JP" altLang="ja-JP" sz="2600" u="sng" dirty="0">
                <a:latin typeface="UD デジタル 教科書体 NP-R" panose="02020400000000000000" pitchFamily="18" charset="-128"/>
                <a:ea typeface="UD デジタル 教科書体 NP-R" panose="02020400000000000000" pitchFamily="18" charset="-128"/>
              </a:rPr>
              <a:t>率先して支援</a:t>
            </a:r>
            <a:r>
              <a:rPr lang="ja-JP" altLang="ja-JP" sz="2600" dirty="0">
                <a:latin typeface="UD デジタル 教科書体 NP-R" panose="02020400000000000000" pitchFamily="18" charset="-128"/>
                <a:ea typeface="UD デジタル 教科書体 NP-R" panose="02020400000000000000" pitchFamily="18" charset="-128"/>
              </a:rPr>
              <a:t>を行う</a:t>
            </a:r>
            <a:r>
              <a:rPr lang="ja-JP" altLang="en-US" sz="2600" dirty="0" smtClean="0">
                <a:latin typeface="UD デジタル 教科書体 NP-R" panose="02020400000000000000" pitchFamily="18" charset="-128"/>
                <a:ea typeface="UD デジタル 教科書体 NP-R" panose="02020400000000000000" pitchFamily="18" charset="-128"/>
              </a:rPr>
              <a:t>。</a:t>
            </a:r>
            <a:endParaRPr lang="ja-JP" altLang="en-US" sz="2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62220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62402" y="1976123"/>
            <a:ext cx="9960841" cy="4088938"/>
          </a:xfrm>
        </p:spPr>
        <p:txBody>
          <a:bodyPr>
            <a:noAutofit/>
          </a:bodyPr>
          <a:lstStyle/>
          <a:p>
            <a:pPr algn="l">
              <a:lnSpc>
                <a:spcPct val="200000"/>
              </a:lnSpc>
            </a:pPr>
            <a:r>
              <a:rPr kumimoji="1" lang="ja-JP" altLang="en-US" sz="2600" u="sng" dirty="0" smtClean="0">
                <a:latin typeface="UD デジタル 教科書体 NP-R" panose="02020400000000000000" pitchFamily="18" charset="-128"/>
                <a:ea typeface="UD デジタル 教科書体 NP-R" panose="02020400000000000000" pitchFamily="18" charset="-128"/>
              </a:rPr>
              <a:t>→障がいや障がいのある方のことがよく分からない方へ</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100000"/>
              </a:lnSpc>
            </a:pPr>
            <a:r>
              <a:rPr kumimoji="1" lang="ja-JP" altLang="en-US" sz="2600" dirty="0" smtClean="0">
                <a:latin typeface="UD デジタル 教科書体 NP-R" panose="02020400000000000000" pitchFamily="18" charset="-128"/>
                <a:ea typeface="UD デジタル 教科書体 NP-R" panose="02020400000000000000" pitchFamily="18" charset="-128"/>
              </a:rPr>
              <a:t>　</a:t>
            </a:r>
            <a:r>
              <a:rPr kumimoji="1" lang="ja-JP" altLang="en-US" sz="2600" u="sng" dirty="0" smtClean="0">
                <a:latin typeface="UD デジタル 教科書体 NP-R" panose="02020400000000000000" pitchFamily="18" charset="-128"/>
                <a:ea typeface="UD デジタル 教科書体 NP-R" panose="02020400000000000000" pitchFamily="18" charset="-128"/>
              </a:rPr>
              <a:t>理解を広めること</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smtClean="0">
                <a:latin typeface="UD デジタル 教科書体 NP-R" panose="02020400000000000000" pitchFamily="18" charset="-128"/>
                <a:ea typeface="UD デジタル 教科書体 NP-R" panose="02020400000000000000" pitchFamily="18" charset="-128"/>
              </a:rPr>
              <a:t>→</a:t>
            </a:r>
            <a:r>
              <a:rPr lang="ja-JP" altLang="en-US" sz="2600" u="sng" dirty="0">
                <a:latin typeface="UD デジタル 教科書体 NP-R" panose="02020400000000000000" pitchFamily="18" charset="-128"/>
                <a:ea typeface="UD デジタル 教科書体 NP-R" panose="02020400000000000000" pitchFamily="18" charset="-128"/>
              </a:rPr>
              <a:t>障がいのある方の目線で物事を考えられるようになる</a:t>
            </a:r>
            <a:r>
              <a:rPr lang="ja-JP" altLang="en-US" sz="2600" u="sng" dirty="0" smtClean="0">
                <a:latin typeface="UD デジタル 教科書体 NP-R" panose="02020400000000000000" pitchFamily="18" charset="-128"/>
                <a:ea typeface="UD デジタル 教科書体 NP-R" panose="02020400000000000000" pitchFamily="18" charset="-128"/>
              </a:rPr>
              <a:t>こと</a:t>
            </a:r>
            <a:endParaRPr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lang="ja-JP" altLang="en-US" sz="2600" u="sng" dirty="0">
                <a:latin typeface="UD デジタル 教科書体 NP-R" panose="02020400000000000000" pitchFamily="18" charset="-128"/>
                <a:ea typeface="UD デジタル 教科書体 NP-R" panose="02020400000000000000" pitchFamily="18" charset="-128"/>
              </a:rPr>
              <a:t>→障がいを理由とする差別かな？と思ったら相談してみる</a:t>
            </a:r>
            <a:r>
              <a:rPr lang="ja-JP" altLang="en-US" sz="2600" u="sng" dirty="0" smtClean="0">
                <a:latin typeface="UD デジタル 教科書体 NP-R" panose="02020400000000000000" pitchFamily="18" charset="-128"/>
                <a:ea typeface="UD デジタル 教科書体 NP-R" panose="02020400000000000000" pitchFamily="18" charset="-128"/>
              </a:rPr>
              <a:t>こと</a:t>
            </a:r>
            <a:endParaRPr kumimoji="1" lang="en-US" altLang="ja-JP" sz="2600" u="sng" dirty="0" smtClean="0">
              <a:latin typeface="UD デジタル 教科書体 NP-R" panose="02020400000000000000" pitchFamily="18" charset="-128"/>
              <a:ea typeface="UD デジタル 教科書体 NP-R" panose="02020400000000000000" pitchFamily="18" charset="-128"/>
            </a:endParaRPr>
          </a:p>
          <a:p>
            <a:pPr algn="l">
              <a:lnSpc>
                <a:spcPct val="200000"/>
              </a:lnSpc>
            </a:pPr>
            <a:r>
              <a:rPr kumimoji="1" lang="ja-JP" altLang="en-US" sz="2600" u="sng" dirty="0" smtClean="0">
                <a:latin typeface="UD デジタル 教科書体 NP-R" panose="02020400000000000000" pitchFamily="18" charset="-128"/>
                <a:ea typeface="UD デジタル 教科書体 NP-R" panose="02020400000000000000" pitchFamily="18" charset="-128"/>
              </a:rPr>
              <a:t>→こんな合理的配慮があったら暮らしやすいな、と考えること</a:t>
            </a:r>
            <a:endParaRPr lang="en-US" altLang="ja-JP" sz="2600" dirty="0">
              <a:latin typeface="UD デジタル 教科書体 NP-R" panose="02020400000000000000" pitchFamily="18" charset="-128"/>
              <a:ea typeface="UD デジタル 教科書体 NP-R" panose="02020400000000000000" pitchFamily="18" charset="-128"/>
            </a:endParaRPr>
          </a:p>
          <a:p>
            <a:pPr algn="l"/>
            <a:endParaRPr kumimoji="1" lang="ja-JP" altLang="en-US" sz="2600" dirty="0">
              <a:latin typeface="UD デジタル 教科書体 NP-R" panose="02020400000000000000" pitchFamily="18" charset="-128"/>
              <a:ea typeface="UD デジタル 教科書体 NP-R" panose="02020400000000000000" pitchFamily="18" charset="-128"/>
            </a:endParaRPr>
          </a:p>
        </p:txBody>
      </p:sp>
      <p:sp>
        <p:nvSpPr>
          <p:cNvPr id="5" name="テキスト ボックス 4"/>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25</a:t>
            </a:r>
          </a:p>
        </p:txBody>
      </p:sp>
      <p:sp>
        <p:nvSpPr>
          <p:cNvPr id="7" name="サブタイトル 2"/>
          <p:cNvSpPr txBox="1">
            <a:spLocks/>
          </p:cNvSpPr>
          <p:nvPr/>
        </p:nvSpPr>
        <p:spPr>
          <a:xfrm>
            <a:off x="570325" y="1412268"/>
            <a:ext cx="4923694" cy="4661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en-US" altLang="ja-JP" sz="2600" dirty="0" smtClean="0">
                <a:latin typeface="UD デジタル 教科書体 NP-R" panose="02020400000000000000" pitchFamily="18" charset="-128"/>
                <a:ea typeface="UD デジタル 教科書体 NP-R" panose="02020400000000000000" pitchFamily="18" charset="-128"/>
              </a:rPr>
              <a:t>【</a:t>
            </a:r>
            <a:r>
              <a:rPr lang="ja-JP" altLang="en-US" sz="2600" b="1" dirty="0" smtClean="0">
                <a:latin typeface="UD デジタル 教科書体 NP-R" panose="02020400000000000000" pitchFamily="18" charset="-128"/>
                <a:ea typeface="UD デジタル 教科書体 NP-R" panose="02020400000000000000" pitchFamily="18" charset="-128"/>
              </a:rPr>
              <a:t>共生社会実現のための誓い</a:t>
            </a:r>
            <a:r>
              <a:rPr lang="en-US" altLang="ja-JP" sz="2600" dirty="0" smtClean="0">
                <a:latin typeface="UD デジタル 教科書体 NP-R" panose="02020400000000000000" pitchFamily="18" charset="-128"/>
                <a:ea typeface="UD デジタル 教科書体 NP-R" panose="02020400000000000000" pitchFamily="18" charset="-128"/>
              </a:rPr>
              <a:t>】</a:t>
            </a:r>
          </a:p>
        </p:txBody>
      </p:sp>
      <p:sp>
        <p:nvSpPr>
          <p:cNvPr id="9" name="タイトル 1"/>
          <p:cNvSpPr txBox="1">
            <a:spLocks/>
          </p:cNvSpPr>
          <p:nvPr/>
        </p:nvSpPr>
        <p:spPr>
          <a:xfrm>
            <a:off x="0" y="360000"/>
            <a:ext cx="121920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ふくしま共生サポーターとして</a:t>
            </a:r>
            <a:endParaRPr lang="en-US" altLang="ja-JP" sz="4000" b="1"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9712826" y="6113319"/>
            <a:ext cx="851515" cy="492443"/>
          </a:xfrm>
          <a:prstGeom prst="rect">
            <a:avLst/>
          </a:prstGeom>
          <a:noFill/>
        </p:spPr>
        <p:txBody>
          <a:bodyPr wrap="none" rtlCol="0">
            <a:spAutoFit/>
          </a:bodyPr>
          <a:lstStyle/>
          <a:p>
            <a:r>
              <a:rPr kumimoji="1" lang="ja-JP" altLang="en-US" sz="2600" dirty="0" smtClean="0">
                <a:latin typeface="UD デジタル 教科書体 NP-R" panose="02020400000000000000" pitchFamily="18" charset="-128"/>
                <a:ea typeface="UD デジタル 教科書体 NP-R" panose="02020400000000000000" pitchFamily="18" charset="-128"/>
              </a:rPr>
              <a:t>など</a:t>
            </a:r>
            <a:endParaRPr kumimoji="1" lang="ja-JP" altLang="en-US" sz="26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109480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658052" y="1312294"/>
            <a:ext cx="10661267" cy="1733808"/>
          </a:xfrm>
          <a:prstGeom prst="rect">
            <a:avLst/>
          </a:prstGeom>
        </p:spPr>
        <p:txBody>
          <a:bodyPr wrap="square">
            <a:spAutoFit/>
          </a:bodyPr>
          <a:lstStyle/>
          <a:p>
            <a:pPr lvl="0">
              <a:lnSpc>
                <a:spcPts val="3600"/>
              </a:lnSpc>
              <a:spcBef>
                <a:spcPts val="1000"/>
              </a:spcBef>
            </a:pPr>
            <a:r>
              <a:rPr lang="ja-JP" altLang="en-US" sz="24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サポーターは、</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自らが講師となり、</a:t>
            </a:r>
            <a:endParaRPr lang="en-US" altLang="ja-JP" sz="2600" u="sng"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a:latin typeface="UD デジタル 教科書体 NP-R" panose="02020400000000000000" pitchFamily="18" charset="-128"/>
                <a:ea typeface="UD デジタル 教科書体 NP-R" panose="02020400000000000000" pitchFamily="18" charset="-128"/>
              </a:rPr>
              <a:t>所属団体の職員等を対象と</a:t>
            </a:r>
            <a:r>
              <a:rPr lang="ja-JP" altLang="en-US" sz="2600" u="sng" dirty="0" smtClean="0">
                <a:latin typeface="UD デジタル 教科書体 NP-R" panose="02020400000000000000" pitchFamily="18" charset="-128"/>
                <a:ea typeface="UD デジタル 教科書体 NP-R" panose="02020400000000000000" pitchFamily="18" charset="-128"/>
              </a:rPr>
              <a:t>して</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養成</a:t>
            </a:r>
            <a:endParaRPr lang="en-US" altLang="ja-JP" sz="2600" u="sng"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6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u="sng" dirty="0" smtClean="0">
                <a:solidFill>
                  <a:prstClr val="black"/>
                </a:solidFill>
                <a:latin typeface="UD デジタル 教科書体 NP-R" panose="02020400000000000000" pitchFamily="18" charset="-128"/>
                <a:ea typeface="UD デジタル 教科書体 NP-R" panose="02020400000000000000" pitchFamily="18" charset="-128"/>
              </a:rPr>
              <a:t>講座を実施することができます！</a:t>
            </a: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4504" b="8371"/>
          <a:stretch/>
        </p:blipFill>
        <p:spPr>
          <a:xfrm>
            <a:off x="7157437" y="1499912"/>
            <a:ext cx="4398093" cy="1849335"/>
          </a:xfrm>
          <a:prstGeom prst="rect">
            <a:avLst/>
          </a:prstGeom>
        </p:spPr>
      </p:pic>
      <p:sp>
        <p:nvSpPr>
          <p:cNvPr id="7" name="タイトル 1"/>
          <p:cNvSpPr txBox="1">
            <a:spLocks/>
          </p:cNvSpPr>
          <p:nvPr/>
        </p:nvSpPr>
        <p:spPr>
          <a:xfrm>
            <a:off x="0" y="360000"/>
            <a:ext cx="121932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サポーターによる講座の実施について</a:t>
            </a:r>
            <a:endParaRPr lang="en-US" altLang="ja-JP" sz="4000" b="1"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26</a:t>
            </a:r>
          </a:p>
        </p:txBody>
      </p:sp>
      <p:grpSp>
        <p:nvGrpSpPr>
          <p:cNvPr id="2" name="グループ化 1"/>
          <p:cNvGrpSpPr/>
          <p:nvPr/>
        </p:nvGrpSpPr>
        <p:grpSpPr>
          <a:xfrm>
            <a:off x="561815" y="3998906"/>
            <a:ext cx="11101116" cy="2436970"/>
            <a:chOff x="839739" y="3674075"/>
            <a:chExt cx="11101116" cy="2436970"/>
          </a:xfrm>
        </p:grpSpPr>
        <p:sp>
          <p:nvSpPr>
            <p:cNvPr id="10" name="正方形/長方形 9"/>
            <p:cNvSpPr/>
            <p:nvPr/>
          </p:nvSpPr>
          <p:spPr>
            <a:xfrm>
              <a:off x="1239028" y="5403159"/>
              <a:ext cx="6340197" cy="707886"/>
            </a:xfrm>
            <a:prstGeom prst="rect">
              <a:avLst/>
            </a:prstGeom>
          </p:spPr>
          <p:txBody>
            <a:bodyPr wrap="none">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講座終了後、申請書にご記入いただきます。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いただいた個人</a:t>
              </a:r>
              <a:r>
                <a:rPr lang="ja-JP" altLang="en-US" sz="2000" dirty="0">
                  <a:latin typeface="UD デジタル 教科書体 NP-R" panose="02020400000000000000" pitchFamily="18" charset="-128"/>
                  <a:ea typeface="UD デジタル 教科書体 NP-R" panose="02020400000000000000" pitchFamily="18" charset="-128"/>
                </a:rPr>
                <a:t>情報</a:t>
              </a:r>
              <a:r>
                <a:rPr lang="ja-JP" altLang="en-US" sz="2000" dirty="0" smtClean="0">
                  <a:latin typeface="UD デジタル 教科書体 NP-R" panose="02020400000000000000" pitchFamily="18" charset="-128"/>
                  <a:ea typeface="UD デジタル 教科書体 NP-R" panose="02020400000000000000" pitchFamily="18" charset="-128"/>
                </a:rPr>
                <a:t>は、目的外</a:t>
              </a:r>
              <a:r>
                <a:rPr lang="ja-JP" altLang="en-US" sz="2000" dirty="0">
                  <a:latin typeface="UD デジタル 教科書体 NP-R" panose="02020400000000000000" pitchFamily="18" charset="-128"/>
                  <a:ea typeface="UD デジタル 教科書体 NP-R" panose="02020400000000000000" pitchFamily="18" charset="-128"/>
                </a:rPr>
                <a:t>には使用しません。</a:t>
              </a:r>
              <a:endParaRPr lang="ja-JP" altLang="ja-JP" sz="2000"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839739" y="3674075"/>
              <a:ext cx="11101116" cy="1631216"/>
            </a:xfrm>
            <a:prstGeom prst="rect">
              <a:avLst/>
            </a:prstGeom>
            <a:noFill/>
          </p:spPr>
          <p:txBody>
            <a:bodyPr wrap="none" rtlCol="0">
              <a:spAutoFit/>
            </a:bodyPr>
            <a:lstStyle/>
            <a:p>
              <a:pPr lvl="0">
                <a:lnSpc>
                  <a:spcPts val="3400"/>
                </a:lnSpc>
                <a:spcBef>
                  <a:spcPts val="1000"/>
                </a:spcBef>
              </a:pP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b="1" dirty="0">
                  <a:solidFill>
                    <a:prstClr val="black"/>
                  </a:solidFill>
                  <a:latin typeface="UD デジタル 教科書体 NP-R" panose="02020400000000000000" pitchFamily="18" charset="-128"/>
                  <a:ea typeface="UD デジタル 教科書体 NP-R" panose="02020400000000000000" pitchFamily="18" charset="-128"/>
                </a:rPr>
                <a:t>講師登録について</a:t>
              </a:r>
              <a:r>
                <a:rPr lang="en-US" altLang="ja-JP" sz="2600" b="1" dirty="0">
                  <a:solidFill>
                    <a:prstClr val="black"/>
                  </a:solidFill>
                  <a:latin typeface="UD デジタル 教科書体 NP-R" panose="02020400000000000000" pitchFamily="18" charset="-128"/>
                  <a:ea typeface="UD デジタル 教科書体 NP-R" panose="02020400000000000000" pitchFamily="18" charset="-128"/>
                </a:rPr>
                <a:t>】</a:t>
              </a:r>
            </a:p>
            <a:p>
              <a:pPr>
                <a:lnSpc>
                  <a:spcPts val="3400"/>
                </a:lnSpc>
                <a:spcBef>
                  <a:spcPts val="1000"/>
                </a:spcBef>
              </a:pP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   講師登録の申請を</a:t>
              </a:r>
              <a:r>
                <a:rPr lang="ja-JP" altLang="en-US" sz="2600" dirty="0">
                  <a:solidFill>
                    <a:prstClr val="black"/>
                  </a:solidFill>
                  <a:latin typeface="UD デジタル 教科書体 NP-R" panose="02020400000000000000" pitchFamily="18" charset="-128"/>
                  <a:ea typeface="UD デジタル 教科書体 NP-R" panose="02020400000000000000" pitchFamily="18" charset="-128"/>
                </a:rPr>
                <a:t>された方には</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ふくしま</a:t>
              </a:r>
              <a:r>
                <a:rPr lang="ja-JP" altLang="en-US" sz="2600" b="1" dirty="0">
                  <a:solidFill>
                    <a:schemeClr val="accent5"/>
                  </a:solidFill>
                  <a:latin typeface="UD デジタル 教科書体 NP-R" panose="02020400000000000000" pitchFamily="18" charset="-128"/>
                  <a:ea typeface="UD デジタル 教科書体 NP-R" panose="02020400000000000000" pitchFamily="18" charset="-128"/>
                </a:rPr>
                <a:t>共生サポーター</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養成講座</a:t>
              </a:r>
              <a:endPar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endParaRPr>
            </a:p>
            <a:p>
              <a:pPr>
                <a:lnSpc>
                  <a:spcPts val="3200"/>
                </a:lnSpc>
                <a:spcBef>
                  <a:spcPts val="1000"/>
                </a:spcBef>
              </a:pP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    </a:t>
              </a:r>
              <a:r>
                <a:rPr lang="ja-JP" altLang="en-US" sz="2600" b="1" dirty="0" smtClean="0">
                  <a:solidFill>
                    <a:schemeClr val="accent5"/>
                  </a:solidFill>
                  <a:latin typeface="UD デジタル 教科書体 NP-R" panose="02020400000000000000" pitchFamily="18" charset="-128"/>
                  <a:ea typeface="UD デジタル 教科書体 NP-R" panose="02020400000000000000" pitchFamily="18" charset="-128"/>
                </a:rPr>
                <a:t>講師登録証 </a:t>
              </a:r>
              <a:r>
                <a:rPr lang="en-US" altLang="ja-JP" sz="2600"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sz="2600" dirty="0" smtClean="0">
                  <a:latin typeface="UD デジタル 教科書体 NP-R" panose="02020400000000000000" pitchFamily="18" charset="-128"/>
                  <a:ea typeface="UD デジタル 教科書体 NP-R" panose="02020400000000000000" pitchFamily="18" charset="-128"/>
                </a:rPr>
                <a:t>を交付し、講師として登録します。</a:t>
              </a:r>
              <a:endParaRPr lang="en-US" altLang="ja-JP" sz="2600" u="sng" dirty="0">
                <a:latin typeface="UD デジタル 教科書体 NP-R" panose="02020400000000000000" pitchFamily="18" charset="-128"/>
                <a:ea typeface="UD デジタル 教科書体 NP-R" panose="02020400000000000000" pitchFamily="18" charset="-128"/>
              </a:endParaRPr>
            </a:p>
          </p:txBody>
        </p:sp>
      </p:grpSp>
      <p:sp>
        <p:nvSpPr>
          <p:cNvPr id="3" name="正方形/長方形 2"/>
          <p:cNvSpPr/>
          <p:nvPr/>
        </p:nvSpPr>
        <p:spPr>
          <a:xfrm>
            <a:off x="1022650" y="3186131"/>
            <a:ext cx="6408403" cy="579646"/>
          </a:xfrm>
          <a:prstGeom prst="rect">
            <a:avLst/>
          </a:prstGeom>
        </p:spPr>
        <p:txBody>
          <a:bodyPr wrap="square">
            <a:spAutoFit/>
          </a:bodyPr>
          <a:lstStyle/>
          <a:p>
            <a:pPr lvl="0">
              <a:lnSpc>
                <a:spcPts val="1400"/>
              </a:lnSpc>
              <a:spcBef>
                <a:spcPts val="1000"/>
              </a:spcBef>
            </a:pPr>
            <a:r>
              <a:rPr lang="en-US" altLang="ja-JP" sz="20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保健福祉事務所又は県</a:t>
            </a: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障がい福祉課で実施</a:t>
            </a: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する</a:t>
            </a:r>
            <a:endParaRPr lang="en-US" altLang="ja-JP" sz="20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1400"/>
              </a:lnSpc>
              <a:spcBef>
                <a:spcPts val="1000"/>
              </a:spcBef>
            </a:pPr>
            <a:r>
              <a:rPr lang="ja-JP" altLang="en-US" sz="2000" dirty="0" smtClean="0">
                <a:solidFill>
                  <a:prstClr val="black"/>
                </a:solidFill>
                <a:latin typeface="UD デジタル 教科書体 NP-R" panose="02020400000000000000" pitchFamily="18" charset="-128"/>
                <a:ea typeface="UD デジタル 教科書体 NP-R" panose="02020400000000000000" pitchFamily="18" charset="-128"/>
              </a:rPr>
              <a:t>　養成</a:t>
            </a: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講座を受講されたサポーターが対象となります。</a:t>
            </a:r>
            <a:endParaRPr lang="en-US" altLang="ja-JP" sz="2000" dirty="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561815" y="3851856"/>
            <a:ext cx="11101116" cy="2817504"/>
          </a:xfrm>
          <a:prstGeom prst="roundRect">
            <a:avLst>
              <a:gd name="adj" fmla="val 1329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96256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3352" y="1182553"/>
            <a:ext cx="7958228" cy="2759730"/>
          </a:xfrm>
          <a:prstGeom prst="rect">
            <a:avLst/>
          </a:prstGeom>
        </p:spPr>
        <p:txBody>
          <a:bodyPr wrap="square">
            <a:spAutoFit/>
          </a:bodyPr>
          <a:lstStyle/>
          <a:p>
            <a:pPr lvl="0">
              <a:spcBef>
                <a:spcPts val="1000"/>
              </a:spcBef>
            </a:pPr>
            <a:r>
              <a:rPr lang="ja-JP" altLang="en-US" sz="24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本講座の主旨にご賛同いただき、</a:t>
            </a:r>
            <a:endParaRPr lang="en-US" altLang="ja-JP" sz="28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　障がいや障がいのある方への理解促進や</a:t>
            </a:r>
            <a:endParaRPr lang="en-US" altLang="ja-JP" sz="28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　普及啓発にご協力いただける企業・団体を</a:t>
            </a:r>
            <a:endParaRPr lang="en-US" altLang="ja-JP" sz="28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sz="2800" b="1" dirty="0" smtClean="0">
                <a:solidFill>
                  <a:schemeClr val="accent5"/>
                </a:solidFill>
                <a:latin typeface="UD デジタル 教科書体 NP-R" panose="02020400000000000000" pitchFamily="18" charset="-128"/>
                <a:ea typeface="UD デジタル 教科書体 NP-R" panose="02020400000000000000" pitchFamily="18" charset="-128"/>
              </a:rPr>
              <a:t>「</a:t>
            </a:r>
            <a:r>
              <a:rPr lang="ja-JP" altLang="en-US" sz="2800" b="1" u="sng" dirty="0" smtClean="0">
                <a:solidFill>
                  <a:schemeClr val="accent5"/>
                </a:solidFill>
                <a:latin typeface="UD デジタル 教科書体 NP-R" panose="02020400000000000000" pitchFamily="18" charset="-128"/>
                <a:ea typeface="UD デジタル 教科書体 NP-R" panose="02020400000000000000" pitchFamily="18" charset="-128"/>
              </a:rPr>
              <a:t>ふくしま共生サポーター協賛企業・団体</a:t>
            </a:r>
            <a:r>
              <a:rPr lang="ja-JP" altLang="en-US" sz="2800" b="1" dirty="0" smtClean="0">
                <a:solidFill>
                  <a:schemeClr val="accent5"/>
                </a:solidFill>
                <a:latin typeface="UD デジタル 教科書体 NP-R" panose="02020400000000000000" pitchFamily="18" charset="-128"/>
                <a:ea typeface="UD デジタル 教科書体 NP-R" panose="02020400000000000000" pitchFamily="18" charset="-128"/>
              </a:rPr>
              <a:t>」</a:t>
            </a:r>
            <a:endParaRPr lang="en-US" altLang="ja-JP" sz="2800" b="1" dirty="0" smtClean="0">
              <a:solidFill>
                <a:schemeClr val="accent5"/>
              </a:solidFill>
              <a:latin typeface="UD デジタル 教科書体 NP-R" panose="02020400000000000000" pitchFamily="18" charset="-128"/>
              <a:ea typeface="UD デジタル 教科書体 NP-R" panose="02020400000000000000" pitchFamily="18" charset="-128"/>
            </a:endParaRPr>
          </a:p>
          <a:p>
            <a:pPr lvl="0">
              <a:spcBef>
                <a:spcPts val="1000"/>
              </a:spcBef>
            </a:pPr>
            <a:r>
              <a:rPr lang="ja-JP" altLang="en-US" sz="2800" dirty="0" smtClean="0">
                <a:solidFill>
                  <a:prstClr val="black"/>
                </a:solidFill>
                <a:latin typeface="UD デジタル 教科書体 NP-R" panose="02020400000000000000" pitchFamily="18" charset="-128"/>
                <a:ea typeface="UD デジタル 教科書体 NP-R" panose="02020400000000000000" pitchFamily="18" charset="-128"/>
              </a:rPr>
              <a:t>　として募集しています。</a:t>
            </a:r>
            <a:endParaRPr lang="en-US" altLang="ja-JP" sz="2800" dirty="0" smtClean="0">
              <a:solidFill>
                <a:prstClr val="black"/>
              </a:solidFill>
              <a:latin typeface="UD デジタル 教科書体 NP-R" panose="02020400000000000000" pitchFamily="18" charset="-128"/>
              <a:ea typeface="UD デジタル 教科書体 NP-R" panose="02020400000000000000" pitchFamily="18" charset="-128"/>
            </a:endParaRPr>
          </a:p>
        </p:txBody>
      </p:sp>
      <p:sp>
        <p:nvSpPr>
          <p:cNvPr id="7" name="タイトル 1"/>
          <p:cNvSpPr txBox="1">
            <a:spLocks/>
          </p:cNvSpPr>
          <p:nvPr/>
        </p:nvSpPr>
        <p:spPr>
          <a:xfrm>
            <a:off x="0" y="360000"/>
            <a:ext cx="12193200" cy="720000"/>
          </a:xfrm>
          <a:prstGeom prst="rect">
            <a:avLst/>
          </a:prstGeom>
          <a:solidFill>
            <a:schemeClr val="accent1">
              <a:lumMod val="20000"/>
              <a:lumOff val="80000"/>
            </a:schemeClr>
          </a:solidFill>
          <a:ln>
            <a:noFill/>
          </a:ln>
        </p:spPr>
        <p:style>
          <a:lnRef idx="2">
            <a:schemeClr val="dk1"/>
          </a:lnRef>
          <a:fillRef idx="1">
            <a:schemeClr val="lt1"/>
          </a:fillRef>
          <a:effectRef idx="0">
            <a:schemeClr val="dk1"/>
          </a:effectRef>
          <a:fontRef idx="minor">
            <a:schemeClr val="dk1"/>
          </a:fontRef>
        </p:style>
        <p:txBody>
          <a:bodyPr vert="horz" lIns="91440" tIns="108000" rIns="91440" bIns="0" rtlCol="0" anchor="ctr" anchorCtr="0">
            <a:normAutofit/>
          </a:bodyPr>
          <a:lstStyle>
            <a:lvl1pPr algn="ctr" defTabSz="914400" rtl="0" eaLnBrk="1" latinLnBrk="0" hangingPunct="1">
              <a:lnSpc>
                <a:spcPct val="90000"/>
              </a:lnSpc>
              <a:spcBef>
                <a:spcPct val="0"/>
              </a:spcBef>
              <a:buNone/>
              <a:defRPr kumimoji="1" sz="6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ja-JP" altLang="en-US" sz="4000" b="1" dirty="0" smtClean="0">
                <a:solidFill>
                  <a:schemeClr val="tx1"/>
                </a:solidFill>
                <a:latin typeface="UD デジタル 教科書体 NP-R" panose="02020400000000000000" pitchFamily="18" charset="-128"/>
                <a:ea typeface="UD デジタル 教科書体 NP-R" panose="02020400000000000000" pitchFamily="18" charset="-128"/>
              </a:rPr>
              <a:t>協賛企業・団体を募集しています</a:t>
            </a:r>
            <a:endParaRPr lang="en-US" altLang="ja-JP" sz="4000" b="1" dirty="0" smtClean="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662931" y="6435876"/>
            <a:ext cx="524503" cy="400110"/>
          </a:xfrm>
          <a:prstGeom prst="rect">
            <a:avLst/>
          </a:prstGeom>
          <a:noFill/>
        </p:spPr>
        <p:txBody>
          <a:bodyPr wrap="non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27</a:t>
            </a:r>
          </a:p>
        </p:txBody>
      </p:sp>
      <p:sp>
        <p:nvSpPr>
          <p:cNvPr id="11" name="テキスト ボックス 10"/>
          <p:cNvSpPr txBox="1"/>
          <p:nvPr/>
        </p:nvSpPr>
        <p:spPr>
          <a:xfrm>
            <a:off x="629435" y="4187173"/>
            <a:ext cx="10187404" cy="2221121"/>
          </a:xfrm>
          <a:prstGeom prst="rect">
            <a:avLst/>
          </a:prstGeom>
          <a:noFill/>
        </p:spPr>
        <p:txBody>
          <a:bodyPr wrap="none" rtlCol="0">
            <a:spAutoFit/>
          </a:bodyPr>
          <a:lstStyle/>
          <a:p>
            <a:pPr lvl="0">
              <a:lnSpc>
                <a:spcPts val="3400"/>
              </a:lnSpc>
              <a:spcBef>
                <a:spcPts val="1000"/>
              </a:spcBef>
            </a:pPr>
            <a:r>
              <a:rPr lang="en-US" altLang="ja-JP" sz="2600" dirty="0" smtClean="0">
                <a:solidFill>
                  <a:prstClr val="black"/>
                </a:solidFill>
                <a:latin typeface="UD デジタル 教科書体 NP-R" panose="02020400000000000000" pitchFamily="18" charset="-128"/>
                <a:ea typeface="UD デジタル 教科書体 NP-R" panose="02020400000000000000" pitchFamily="18" charset="-128"/>
              </a:rPr>
              <a:t>【</a:t>
            </a: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協賛の内容</a:t>
            </a:r>
            <a:r>
              <a:rPr lang="en-US" altLang="ja-JP" sz="2600" dirty="0" smtClean="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sz="2600" u="sng" dirty="0">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（１）所属職員を対象として、養成講座を実施すること</a:t>
            </a:r>
            <a:endParaRPr lang="en-US" altLang="ja-JP" sz="26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（２）養成講座講師の登録があること（所属職員のうち１名以上）</a:t>
            </a:r>
            <a:endParaRPr lang="en-US" altLang="ja-JP" sz="2600" dirty="0" smtClean="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3400"/>
              </a:lnSpc>
              <a:spcBef>
                <a:spcPts val="1000"/>
              </a:spcBef>
            </a:pPr>
            <a:r>
              <a:rPr lang="ja-JP" altLang="en-US" sz="2600" dirty="0" smtClean="0">
                <a:solidFill>
                  <a:prstClr val="black"/>
                </a:solidFill>
                <a:latin typeface="UD デジタル 教科書体 NP-R" panose="02020400000000000000" pitchFamily="18" charset="-128"/>
                <a:ea typeface="UD デジタル 教科書体 NP-R" panose="02020400000000000000" pitchFamily="18" charset="-128"/>
              </a:rPr>
              <a:t>（３）事業所・店舗等において、協賛ステッカーを掲示すること</a:t>
            </a:r>
            <a:endParaRPr lang="en-US" altLang="ja-JP" sz="2600" dirty="0">
              <a:solidFill>
                <a:prstClr val="black"/>
              </a:solidFill>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58382" y="1351734"/>
            <a:ext cx="2119877" cy="2126252"/>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99048" y="1351734"/>
            <a:ext cx="2119877" cy="2126252"/>
          </a:xfrm>
          <a:prstGeom prst="rect">
            <a:avLst/>
          </a:prstGeom>
        </p:spPr>
      </p:pic>
      <p:sp>
        <p:nvSpPr>
          <p:cNvPr id="12" name="正方形/長方形 11"/>
          <p:cNvSpPr/>
          <p:nvPr/>
        </p:nvSpPr>
        <p:spPr>
          <a:xfrm>
            <a:off x="8400499" y="3581091"/>
            <a:ext cx="3262432" cy="400110"/>
          </a:xfrm>
          <a:prstGeom prst="rect">
            <a:avLst/>
          </a:prstGeom>
        </p:spPr>
        <p:txBody>
          <a:bodyPr wrap="none">
            <a:spAutoFit/>
          </a:bodyPr>
          <a:lstStyle/>
          <a:p>
            <a:r>
              <a:rPr lang="ja-JP" altLang="en-US" sz="2000" dirty="0" smtClean="0">
                <a:latin typeface="UD デジタル 教科書体 NP-R" panose="02020400000000000000" pitchFamily="18" charset="-128"/>
                <a:ea typeface="UD デジタル 教科書体 NP-R" panose="02020400000000000000" pitchFamily="18" charset="-128"/>
              </a:rPr>
              <a:t>協賛企業・団体ステッカー</a:t>
            </a:r>
            <a:endParaRPr lang="ja-JP" altLang="ja-JP" sz="2000"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623392" y="4070396"/>
            <a:ext cx="10193447" cy="2501091"/>
          </a:xfrm>
          <a:prstGeom prst="roundRect">
            <a:avLst>
              <a:gd name="adj" fmla="val 13293"/>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1765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8721" y="1698840"/>
            <a:ext cx="10241280" cy="1325563"/>
          </a:xfrm>
        </p:spPr>
        <p:txBody>
          <a:bodyPr>
            <a:normAutofit/>
          </a:bodyPr>
          <a:lstStyle/>
          <a:p>
            <a:pPr algn="ctr"/>
            <a:r>
              <a:rPr lang="ja-JP" altLang="en-US" sz="5400" b="1" dirty="0">
                <a:latin typeface="UD デジタル 教科書体 NP-R" panose="02020400000000000000" pitchFamily="18" charset="-128"/>
                <a:ea typeface="UD デジタル 教科書体 NP-R" panose="02020400000000000000" pitchFamily="18" charset="-128"/>
              </a:rPr>
              <a:t>御清聴ありがとう</a:t>
            </a:r>
            <a:r>
              <a:rPr lang="ja-JP" altLang="en-US" sz="5400" b="1" dirty="0" smtClean="0">
                <a:latin typeface="UD デジタル 教科書体 NP-R" panose="02020400000000000000" pitchFamily="18" charset="-128"/>
                <a:ea typeface="UD デジタル 教科書体 NP-R" panose="02020400000000000000" pitchFamily="18" charset="-128"/>
              </a:rPr>
              <a:t>ございました。</a:t>
            </a:r>
            <a:endParaRPr kumimoji="1" lang="ja-JP" altLang="en-US" b="1" dirty="0">
              <a:latin typeface="UD デジタル 教科書体 NP-R" panose="02020400000000000000" pitchFamily="18" charset="-128"/>
              <a:ea typeface="UD デジタル 教科書体 NP-R" panose="02020400000000000000" pitchFamily="18" charset="-128"/>
            </a:endParaRPr>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5560" y="3068960"/>
            <a:ext cx="7704856" cy="3409739"/>
          </a:xfrm>
          <a:prstGeom prst="rect">
            <a:avLst/>
          </a:prstGeom>
        </p:spPr>
      </p:pic>
    </p:spTree>
    <p:extLst>
      <p:ext uri="{BB962C8B-B14F-4D97-AF65-F5344CB8AC3E}">
        <p14:creationId xmlns:p14="http://schemas.microsoft.com/office/powerpoint/2010/main" val="2116216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2000" cy="900000"/>
          </a:xfrm>
          <a:solidFill>
            <a:schemeClr val="accent5">
              <a:alpha val="99000"/>
            </a:schemeClr>
          </a:solidFill>
          <a:ln w="12700">
            <a:noFill/>
          </a:ln>
        </p:spPr>
        <p:txBody>
          <a:bodyPr tIns="108000" bIns="0" anchor="ctr" anchorCtr="0">
            <a:normAutofit/>
          </a:bodyPr>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２「障がい」と「障がいのある方」</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7" name="テキスト ボックス 6"/>
          <p:cNvSpPr txBox="1"/>
          <p:nvPr/>
        </p:nvSpPr>
        <p:spPr>
          <a:xfrm>
            <a:off x="11750854" y="6435876"/>
            <a:ext cx="441146" cy="400110"/>
          </a:xfrm>
          <a:prstGeom prst="rect">
            <a:avLst/>
          </a:prstGeom>
          <a:noFill/>
        </p:spPr>
        <p:txBody>
          <a:bodyPr wrap="none" rtlCol="0">
            <a:spAutoFit/>
          </a:bodyPr>
          <a:lstStyle/>
          <a:p>
            <a:r>
              <a:rPr kumimoji="1" lang="ja-JP" altLang="en-US" sz="2000" dirty="0" smtClean="0">
                <a:latin typeface="UD デジタル 教科書体 NP-R" panose="02020400000000000000" pitchFamily="18" charset="-128"/>
                <a:ea typeface="UD デジタル 教科書体 NP-R" panose="02020400000000000000" pitchFamily="18" charset="-128"/>
              </a:rPr>
              <a:t>２</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1" name="角丸四角形 10"/>
          <p:cNvSpPr/>
          <p:nvPr/>
        </p:nvSpPr>
        <p:spPr>
          <a:xfrm>
            <a:off x="720001" y="2485873"/>
            <a:ext cx="5744758" cy="4002915"/>
          </a:xfrm>
          <a:prstGeom prst="roundRect">
            <a:avLst>
              <a:gd name="adj" fmla="val 8507"/>
            </a:avLst>
          </a:prstGeom>
          <a:solidFill>
            <a:srgbClr val="FF0000">
              <a:alpha val="20000"/>
            </a:srgbClr>
          </a:solidFill>
          <a:ln w="38100">
            <a:solidFill>
              <a:srgbClr val="FF0000"/>
            </a:solidFill>
          </a:ln>
        </p:spPr>
        <p:style>
          <a:lnRef idx="2">
            <a:schemeClr val="dk1"/>
          </a:lnRef>
          <a:fillRef idx="1">
            <a:schemeClr val="lt1"/>
          </a:fillRef>
          <a:effectRef idx="0">
            <a:schemeClr val="dk1"/>
          </a:effectRef>
          <a:fontRef idx="minor">
            <a:schemeClr val="dk1"/>
          </a:fontRef>
        </p:style>
        <p:txBody>
          <a:bodyPr tIns="0" bIns="0" rtlCol="0" anchor="t"/>
          <a:lstStyle/>
          <a:p>
            <a:pPr algn="ct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身体障害者手帳</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smtClean="0">
                <a:latin typeface="UD デジタル 教科書体 NP-R" panose="02020400000000000000" pitchFamily="18" charset="-128"/>
                <a:ea typeface="UD デジタル 教科書体 NP-R" panose="02020400000000000000" pitchFamily="18" charset="-128"/>
              </a:rPr>
              <a:t>７４</a:t>
            </a:r>
            <a:r>
              <a:rPr lang="en-US" altLang="ja-JP" sz="2800" u="sng" dirty="0" smtClean="0">
                <a:latin typeface="UD デジタル 教科書体 NP-R" panose="02020400000000000000" pitchFamily="18" charset="-128"/>
                <a:ea typeface="UD デジタル 教科書体 NP-R" panose="02020400000000000000" pitchFamily="18" charset="-128"/>
              </a:rPr>
              <a:t>,</a:t>
            </a:r>
            <a:r>
              <a:rPr lang="ja-JP" altLang="en-US" sz="2800" u="sng" dirty="0" smtClean="0">
                <a:latin typeface="UD デジタル 教科書体 NP-R" panose="02020400000000000000" pitchFamily="18" charset="-128"/>
                <a:ea typeface="UD デジタル 教科書体 NP-R" panose="02020400000000000000" pitchFamily="18" charset="-128"/>
              </a:rPr>
              <a:t>４５８ 人</a:t>
            </a:r>
            <a:endParaRPr lang="en-US" altLang="ja-JP" u="sng" dirty="0" smtClean="0">
              <a:latin typeface="UD デジタル 教科書体 NP-R" panose="02020400000000000000" pitchFamily="18" charset="-128"/>
              <a:ea typeface="UD デジタル 教科書体 NP-R" panose="02020400000000000000" pitchFamily="18" charset="-128"/>
            </a:endParaRPr>
          </a:p>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2" name="角丸四角形 11"/>
          <p:cNvSpPr/>
          <p:nvPr/>
        </p:nvSpPr>
        <p:spPr>
          <a:xfrm>
            <a:off x="996068" y="4508439"/>
            <a:ext cx="1653633" cy="67760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kumimoji="1" lang="ja-JP" altLang="en-US" sz="2000" dirty="0" smtClean="0">
                <a:latin typeface="UD デジタル 教科書体 NP-R" panose="02020400000000000000" pitchFamily="18" charset="-128"/>
                <a:ea typeface="UD デジタル 教科書体 NP-R" panose="02020400000000000000" pitchFamily="18" charset="-128"/>
              </a:rPr>
              <a:t>視覚障がい</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2846829" y="4508438"/>
            <a:ext cx="3302283" cy="677601"/>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dirty="0" smtClean="0">
                <a:latin typeface="UD デジタル 教科書体 NP-R" panose="02020400000000000000" pitchFamily="18" charset="-128"/>
                <a:ea typeface="UD デジタル 教科書体 NP-R" panose="02020400000000000000" pitchFamily="18" charset="-128"/>
              </a:rPr>
              <a:t>聴覚障がい</a:t>
            </a:r>
            <a:endParaRPr lang="en-US" altLang="ja-JP" dirty="0">
              <a:latin typeface="UD デジタル 教科書体 NP-R" panose="02020400000000000000" pitchFamily="18" charset="-128"/>
              <a:ea typeface="UD デジタル 教科書体 NP-R" panose="02020400000000000000" pitchFamily="18" charset="-128"/>
            </a:endParaRPr>
          </a:p>
          <a:p>
            <a:pPr algn="ctr"/>
            <a:r>
              <a:rPr lang="ja-JP" altLang="en-US" dirty="0" smtClean="0">
                <a:latin typeface="UD デジタル 教科書体 NP-R" panose="02020400000000000000" pitchFamily="18" charset="-128"/>
                <a:ea typeface="UD デジタル 教科書体 NP-R" panose="02020400000000000000" pitchFamily="18" charset="-128"/>
              </a:rPr>
              <a:t>平衡機能障がい</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角丸四角形 13"/>
          <p:cNvSpPr/>
          <p:nvPr/>
        </p:nvSpPr>
        <p:spPr>
          <a:xfrm>
            <a:off x="1031089" y="5391636"/>
            <a:ext cx="1590415"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音声・言語</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latin typeface="UD デジタル 教科書体 NP-R" panose="02020400000000000000" pitchFamily="18" charset="-128"/>
                <a:ea typeface="UD デジタル 教科書体 NP-R" panose="02020400000000000000" pitchFamily="18" charset="-128"/>
              </a:rPr>
              <a:t>そしゃ</a:t>
            </a:r>
            <a:r>
              <a:rPr kumimoji="1" lang="ja-JP" altLang="en-US" sz="2000" dirty="0">
                <a:latin typeface="UD デジタル 教科書体 NP-R" panose="02020400000000000000" pitchFamily="18" charset="-128"/>
                <a:ea typeface="UD デジタル 教科書体 NP-R" panose="02020400000000000000" pitchFamily="18" charset="-128"/>
              </a:rPr>
              <a:t>く</a:t>
            </a:r>
          </a:p>
        </p:txBody>
      </p:sp>
      <p:sp>
        <p:nvSpPr>
          <p:cNvPr id="15" name="角丸四角形 14"/>
          <p:cNvSpPr/>
          <p:nvPr/>
        </p:nvSpPr>
        <p:spPr>
          <a:xfrm>
            <a:off x="2862496" y="5391636"/>
            <a:ext cx="1515984"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肢体</a:t>
            </a:r>
            <a:r>
              <a:rPr lang="ja-JP" altLang="en-US" sz="2000" dirty="0">
                <a:latin typeface="UD デジタル 教科書体 NP-R" panose="02020400000000000000" pitchFamily="18" charset="-128"/>
                <a:ea typeface="UD デジタル 教科書体 NP-R" panose="02020400000000000000" pitchFamily="18" charset="-128"/>
              </a:rPr>
              <a:t>不自由</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6" name="角丸四角形 15"/>
          <p:cNvSpPr/>
          <p:nvPr/>
        </p:nvSpPr>
        <p:spPr>
          <a:xfrm>
            <a:off x="4633129" y="5391636"/>
            <a:ext cx="1515984" cy="640080"/>
          </a:xfrm>
          <a:prstGeom prst="roundRect">
            <a:avLst/>
          </a:prstGeom>
          <a:solidFill>
            <a:srgbClr val="FF0000">
              <a:alpha val="18000"/>
            </a:srgbClr>
          </a:solidFill>
          <a:ln w="19050">
            <a:solidFill>
              <a:srgbClr val="FF0000"/>
            </a:solidFill>
          </a:ln>
        </p:spPr>
        <p:style>
          <a:lnRef idx="2">
            <a:schemeClr val="accent6"/>
          </a:lnRef>
          <a:fillRef idx="1">
            <a:schemeClr val="lt1"/>
          </a:fillRef>
          <a:effectRef idx="0">
            <a:schemeClr val="accent6"/>
          </a:effectRef>
          <a:fontRef idx="minor">
            <a:schemeClr val="dk1"/>
          </a:fontRef>
        </p:style>
        <p:txBody>
          <a:bodyPr tIns="0" bIns="0" rtlCol="0" anchor="ctr"/>
          <a:lstStyle/>
          <a:p>
            <a:pPr algn="ctr"/>
            <a:r>
              <a:rPr lang="ja-JP" altLang="en-US" sz="2000" dirty="0" smtClean="0">
                <a:latin typeface="UD デジタル 教科書体 NP-R" panose="02020400000000000000" pitchFamily="18" charset="-128"/>
                <a:ea typeface="UD デジタル 教科書体 NP-R" panose="02020400000000000000" pitchFamily="18" charset="-128"/>
              </a:rPr>
              <a:t>内部</a:t>
            </a:r>
            <a:r>
              <a:rPr lang="ja-JP" altLang="en-US" sz="2000" dirty="0">
                <a:latin typeface="UD デジタル 教科書体 NP-R" panose="02020400000000000000" pitchFamily="18" charset="-128"/>
                <a:ea typeface="UD デジタル 教科書体 NP-R" panose="02020400000000000000" pitchFamily="18" charset="-128"/>
              </a:rPr>
              <a:t>障</a:t>
            </a:r>
            <a:r>
              <a:rPr lang="ja-JP" altLang="en-US" sz="2000" dirty="0" smtClean="0">
                <a:latin typeface="UD デジタル 教科書体 NP-R" panose="02020400000000000000" pitchFamily="18" charset="-128"/>
                <a:ea typeface="UD デジタル 教科書体 NP-R" panose="02020400000000000000" pitchFamily="18" charset="-128"/>
              </a:rPr>
              <a:t>がい</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17" name="角丸四角形 16"/>
          <p:cNvSpPr/>
          <p:nvPr/>
        </p:nvSpPr>
        <p:spPr>
          <a:xfrm>
            <a:off x="6756492" y="4815518"/>
            <a:ext cx="4702629" cy="1673270"/>
          </a:xfrm>
          <a:prstGeom prst="roundRect">
            <a:avLst/>
          </a:prstGeom>
          <a:solidFill>
            <a:schemeClr val="accent5">
              <a:alpha val="20000"/>
            </a:schemeClr>
          </a:solidFill>
          <a:ln w="38100">
            <a:solidFill>
              <a:schemeClr val="accent5"/>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800" b="1" dirty="0" smtClean="0">
                <a:latin typeface="UD デジタル 教科書体 NP-R" panose="02020400000000000000" pitchFamily="18" charset="-128"/>
                <a:ea typeface="UD デジタル 教科書体 NP-R" panose="02020400000000000000" pitchFamily="18" charset="-128"/>
              </a:rPr>
              <a:t>精神障害者保健福祉手帳</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lang="ja-JP" altLang="en-US" sz="2800" u="sng" dirty="0" smtClean="0">
                <a:latin typeface="UD デジタル 教科書体 NP-R" panose="02020400000000000000" pitchFamily="18" charset="-128"/>
                <a:ea typeface="UD デジタル 教科書体 NP-R" panose="02020400000000000000" pitchFamily="18" charset="-128"/>
              </a:rPr>
              <a:t>１７</a:t>
            </a:r>
            <a:r>
              <a:rPr lang="en-US" altLang="ja-JP" sz="2800" u="sng" dirty="0" smtClean="0">
                <a:latin typeface="UD デジタル 教科書体 NP-R" panose="02020400000000000000" pitchFamily="18" charset="-128"/>
                <a:ea typeface="UD デジタル 教科書体 NP-R" panose="02020400000000000000" pitchFamily="18" charset="-128"/>
              </a:rPr>
              <a:t>,</a:t>
            </a:r>
            <a:r>
              <a:rPr lang="ja-JP" altLang="en-US" sz="2800" u="sng" dirty="0" smtClean="0">
                <a:latin typeface="UD デジタル 教科書体 NP-R" panose="02020400000000000000" pitchFamily="18" charset="-128"/>
                <a:ea typeface="UD デジタル 教科書体 NP-R" panose="02020400000000000000" pitchFamily="18" charset="-128"/>
              </a:rPr>
              <a:t>９０６ 人</a:t>
            </a:r>
            <a:endParaRPr lang="en-US" altLang="ja-JP" sz="2800" u="sng" dirty="0" smtClean="0">
              <a:latin typeface="UD デジタル 教科書体 NP-R" panose="02020400000000000000" pitchFamily="18" charset="-128"/>
              <a:ea typeface="UD デジタル 教科書体 NP-R" panose="02020400000000000000" pitchFamily="18" charset="-128"/>
            </a:endParaRPr>
          </a:p>
        </p:txBody>
      </p:sp>
      <p:sp>
        <p:nvSpPr>
          <p:cNvPr id="18" name="タイトル 8"/>
          <p:cNvSpPr txBox="1">
            <a:spLocks/>
          </p:cNvSpPr>
          <p:nvPr/>
        </p:nvSpPr>
        <p:spPr>
          <a:xfrm>
            <a:off x="0" y="1429402"/>
            <a:ext cx="12191999" cy="662782"/>
          </a:xfrm>
          <a:prstGeom prst="rect">
            <a:avLst/>
          </a:prstGeom>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dirty="0" smtClean="0">
                <a:latin typeface="UD デジタル 教科書体 NP-R" panose="02020400000000000000" pitchFamily="18" charset="-128"/>
                <a:ea typeface="UD デジタル 教科書体 NP-R" panose="02020400000000000000" pitchFamily="18" charset="-128"/>
              </a:rPr>
              <a:t>県内の障害者手帳所持者　</a:t>
            </a:r>
            <a:r>
              <a:rPr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１１２</a:t>
            </a:r>
            <a:r>
              <a:rPr lang="en-US" altLang="ja-JP" sz="4000"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000" b="1" u="sng" dirty="0" smtClean="0">
                <a:solidFill>
                  <a:srgbClr val="FF0000"/>
                </a:solidFill>
                <a:latin typeface="UD デジタル 教科書体 NP-R" panose="02020400000000000000" pitchFamily="18" charset="-128"/>
                <a:ea typeface="UD デジタル 教科書体 NP-R" panose="02020400000000000000" pitchFamily="18" charset="-128"/>
              </a:rPr>
              <a:t>５７７人</a:t>
            </a:r>
            <a:endParaRPr lang="ja-JP" altLang="en-US" sz="40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9" name="角丸四角形 18"/>
          <p:cNvSpPr/>
          <p:nvPr/>
        </p:nvSpPr>
        <p:spPr>
          <a:xfrm>
            <a:off x="6756492" y="2485874"/>
            <a:ext cx="4702629" cy="2031137"/>
          </a:xfrm>
          <a:prstGeom prst="roundRect">
            <a:avLst/>
          </a:prstGeom>
          <a:solidFill>
            <a:schemeClr val="accent4">
              <a:alpha val="20000"/>
            </a:schemeClr>
          </a:solidFill>
          <a:ln w="38100">
            <a:solidFill>
              <a:schemeClr val="accent4"/>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800" b="1" dirty="0" smtClean="0">
                <a:latin typeface="UD デジタル 教科書体 NP-R" panose="02020400000000000000" pitchFamily="18" charset="-128"/>
                <a:ea typeface="UD デジタル 教科書体 NP-R" panose="02020400000000000000" pitchFamily="18" charset="-128"/>
              </a:rPr>
              <a:t>療育手帳</a:t>
            </a:r>
            <a:endParaRPr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ct val="150000"/>
              </a:lnSpc>
            </a:pPr>
            <a:r>
              <a:rPr kumimoji="1" lang="ja-JP" altLang="en-US" sz="2800" u="sng" dirty="0" smtClean="0">
                <a:latin typeface="UD デジタル 教科書体 NP-R" panose="02020400000000000000" pitchFamily="18" charset="-128"/>
                <a:ea typeface="UD デジタル 教科書体 NP-R" panose="02020400000000000000" pitchFamily="18" charset="-128"/>
              </a:rPr>
              <a:t>２０</a:t>
            </a:r>
            <a:r>
              <a:rPr kumimoji="1" lang="en-US" altLang="ja-JP" sz="2800" u="sng" dirty="0" smtClean="0">
                <a:latin typeface="UD デジタル 教科書体 NP-R" panose="02020400000000000000" pitchFamily="18" charset="-128"/>
                <a:ea typeface="UD デジタル 教科書体 NP-R" panose="02020400000000000000" pitchFamily="18" charset="-128"/>
              </a:rPr>
              <a:t>,</a:t>
            </a:r>
            <a:r>
              <a:rPr lang="ja-JP" altLang="en-US" sz="2800" u="sng" dirty="0">
                <a:latin typeface="UD デジタル 教科書体 NP-R" panose="02020400000000000000" pitchFamily="18" charset="-128"/>
                <a:ea typeface="UD デジタル 教科書体 NP-R" panose="02020400000000000000" pitchFamily="18" charset="-128"/>
              </a:rPr>
              <a:t>２１３</a:t>
            </a:r>
            <a:r>
              <a:rPr kumimoji="1" lang="ja-JP" altLang="en-US" sz="2800" u="sng" dirty="0" smtClean="0">
                <a:latin typeface="UD デジタル 教科書体 NP-R" panose="02020400000000000000" pitchFamily="18" charset="-128"/>
                <a:ea typeface="UD デジタル 教科書体 NP-R" panose="02020400000000000000" pitchFamily="18" charset="-128"/>
              </a:rPr>
              <a:t> 人</a:t>
            </a:r>
            <a:endParaRPr kumimoji="1" lang="en-US" altLang="ja-JP" sz="2800" u="sng" dirty="0" smtClean="0">
              <a:latin typeface="UD デジタル 教科書体 NP-R" panose="02020400000000000000" pitchFamily="18" charset="-128"/>
              <a:ea typeface="UD デジタル 教科書体 NP-R" panose="02020400000000000000" pitchFamily="18" charset="-128"/>
            </a:endParaRPr>
          </a:p>
        </p:txBody>
      </p:sp>
      <p:sp>
        <p:nvSpPr>
          <p:cNvPr id="20" name="テキスト ボックス 19"/>
          <p:cNvSpPr txBox="1"/>
          <p:nvPr/>
        </p:nvSpPr>
        <p:spPr>
          <a:xfrm>
            <a:off x="8256240" y="2021359"/>
            <a:ext cx="2962241" cy="369332"/>
          </a:xfrm>
          <a:prstGeom prst="rect">
            <a:avLst/>
          </a:prstGeom>
          <a:noFill/>
        </p:spPr>
        <p:txBody>
          <a:bodyPr wrap="square" rtlCol="0">
            <a:spAutoFit/>
          </a:bodyPr>
          <a:lstStyle/>
          <a:p>
            <a:r>
              <a:rPr kumimoji="1" lang="en-US" altLang="ja-JP" dirty="0" smtClean="0">
                <a:latin typeface="UD デジタル 教科書体 NP-R" panose="02020400000000000000" pitchFamily="18" charset="-128"/>
                <a:ea typeface="UD デジタル 教科書体 NP-R" panose="02020400000000000000" pitchFamily="18" charset="-128"/>
              </a:rPr>
              <a:t>※</a:t>
            </a:r>
            <a:r>
              <a:rPr kumimoji="1" lang="ja-JP" altLang="en-US" dirty="0" smtClean="0">
                <a:latin typeface="UD デジタル 教科書体 NP-R" panose="02020400000000000000" pitchFamily="18" charset="-128"/>
                <a:ea typeface="UD デジタル 教科書体 NP-R" panose="02020400000000000000" pitchFamily="18" charset="-128"/>
              </a:rPr>
              <a:t>令和６年 ４月 １日現在</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822271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0814" y="531159"/>
            <a:ext cx="10836349" cy="1294466"/>
          </a:xfrm>
        </p:spPr>
        <p:txBody>
          <a:bodyPr>
            <a:normAutofit fontScale="90000"/>
          </a:bodyPr>
          <a:lstStyle/>
          <a:p>
            <a:pPr>
              <a:lnSpc>
                <a:spcPct val="150000"/>
              </a:lnSpc>
            </a:pPr>
            <a:r>
              <a:rPr lang="ja-JP" altLang="en-US" sz="4900" dirty="0" smtClean="0">
                <a:latin typeface="UD デジタル 教科書体 NP-R" panose="02020400000000000000" pitchFamily="18" charset="-128"/>
                <a:ea typeface="UD デジタル 教科書体 NP-R" panose="02020400000000000000" pitchFamily="18" charset="-128"/>
              </a:rPr>
              <a:t>福島県の人口</a:t>
            </a:r>
            <a:r>
              <a:rPr lang="ja-JP" altLang="en-US" sz="4900" b="1" dirty="0" smtClean="0">
                <a:latin typeface="UD デジタル 教科書体 NP-R" panose="02020400000000000000" pitchFamily="18" charset="-128"/>
                <a:ea typeface="UD デジタル 教科書体 NP-R" panose="02020400000000000000" pitchFamily="18" charset="-128"/>
              </a:rPr>
              <a:t> 　</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１</a:t>
            </a:r>
            <a:r>
              <a:rPr lang="en-US" altLang="ja-JP" sz="4900"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７５０</a:t>
            </a:r>
            <a:r>
              <a:rPr lang="en-US" altLang="ja-JP" sz="4900" b="1" u="sng" dirty="0" smtClean="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4900" b="1" u="sng" dirty="0">
                <a:solidFill>
                  <a:srgbClr val="FF0000"/>
                </a:solidFill>
                <a:latin typeface="UD デジタル 教科書体 NP-R" panose="02020400000000000000" pitchFamily="18" charset="-128"/>
                <a:ea typeface="UD デジタル 教科書体 NP-R" panose="02020400000000000000" pitchFamily="18" charset="-128"/>
              </a:rPr>
              <a:t>３４９</a:t>
            </a:r>
            <a:r>
              <a:rPr lang="ja-JP" altLang="en-US" sz="4900" b="1" u="sng" dirty="0" smtClean="0">
                <a:solidFill>
                  <a:srgbClr val="FF0000"/>
                </a:solidFill>
                <a:latin typeface="UD デジタル 教科書体 NP-R" panose="02020400000000000000" pitchFamily="18" charset="-128"/>
                <a:ea typeface="UD デジタル 教科書体 NP-R" panose="02020400000000000000" pitchFamily="18" charset="-128"/>
              </a:rPr>
              <a:t>人</a:t>
            </a:r>
            <a:r>
              <a:rPr lang="en-US" altLang="ja-JP" sz="4900" b="1" i="1" u="sng" dirty="0">
                <a:solidFill>
                  <a:srgbClr val="FF0000"/>
                </a:solidFill>
                <a:latin typeface="UD デジタル 教科書体 NP-R" panose="02020400000000000000" pitchFamily="18" charset="-128"/>
                <a:ea typeface="UD デジタル 教科書体 NP-R" panose="02020400000000000000" pitchFamily="18" charset="-128"/>
              </a:rPr>
              <a:t/>
            </a:r>
            <a:br>
              <a:rPr lang="en-US" altLang="ja-JP" sz="4900" b="1" i="1" u="sng" dirty="0">
                <a:solidFill>
                  <a:srgbClr val="FF0000"/>
                </a:solidFill>
                <a:latin typeface="UD デジタル 教科書体 NP-R" panose="02020400000000000000" pitchFamily="18" charset="-128"/>
                <a:ea typeface="UD デジタル 教科書体 NP-R" panose="02020400000000000000" pitchFamily="18" charset="-128"/>
              </a:rPr>
            </a:br>
            <a:r>
              <a:rPr lang="ja-JP" altLang="en-US" sz="2000" dirty="0" smtClean="0">
                <a:solidFill>
                  <a:srgbClr val="FF0000"/>
                </a:solidFill>
                <a:latin typeface="UD デジタル 教科書体 NP-R" panose="02020400000000000000" pitchFamily="18" charset="-128"/>
                <a:ea typeface="UD デジタル 教科書体 NP-R" panose="02020400000000000000" pitchFamily="18" charset="-128"/>
              </a:rPr>
              <a:t>　　　　　　　　　　　　　　　　　</a:t>
            </a:r>
            <a:r>
              <a:rPr lang="ja-JP" altLang="en-US" sz="2700" b="1" dirty="0" smtClean="0">
                <a:latin typeface="UD デジタル 教科書体 NP-R" panose="02020400000000000000" pitchFamily="18" charset="-128"/>
                <a:ea typeface="UD デジタル 教科書体 NP-R" panose="02020400000000000000" pitchFamily="18" charset="-128"/>
              </a:rPr>
              <a:t>（</a:t>
            </a:r>
            <a:r>
              <a:rPr lang="ja-JP" altLang="en-US" sz="2700" dirty="0" smtClean="0">
                <a:latin typeface="UD デジタル 教科書体 NP-R" panose="02020400000000000000" pitchFamily="18" charset="-128"/>
                <a:ea typeface="UD デジタル 教科書体 NP-R" panose="02020400000000000000" pitchFamily="18" charset="-128"/>
              </a:rPr>
              <a:t>令和６年４月１日現在 福島県の推計人口）</a:t>
            </a:r>
            <a:endParaRPr kumimoji="1" lang="ja-JP" altLang="en-US" sz="2700"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3071664" y="2217020"/>
            <a:ext cx="7110974" cy="1179872"/>
          </a:xfrm>
        </p:spPr>
        <p:txBody>
          <a:bodyPr>
            <a:noAutofit/>
          </a:bodyPr>
          <a:lstStyle/>
          <a:p>
            <a:pPr marL="0" indent="0">
              <a:buNone/>
            </a:pPr>
            <a:r>
              <a:rPr kumimoji="1" lang="ja-JP" altLang="en-US" sz="3200" dirty="0" smtClean="0">
                <a:latin typeface="UD デジタル 教科書体 NP-R" panose="02020400000000000000" pitchFamily="18" charset="-128"/>
                <a:ea typeface="UD デジタル 教科書体 NP-R" panose="02020400000000000000" pitchFamily="18" charset="-128"/>
              </a:rPr>
              <a:t>障害者手帳を所持している方</a:t>
            </a:r>
            <a:endParaRPr kumimoji="1" lang="en-US" altLang="ja-JP" sz="3200" dirty="0" smtClean="0">
              <a:latin typeface="UD デジタル 教科書体 NP-R" panose="02020400000000000000" pitchFamily="18" charset="-128"/>
              <a:ea typeface="UD デジタル 教科書体 NP-R" panose="02020400000000000000" pitchFamily="18" charset="-128"/>
            </a:endParaRPr>
          </a:p>
          <a:p>
            <a:pPr marL="0" indent="0">
              <a:buNone/>
            </a:pPr>
            <a:r>
              <a:rPr lang="ja-JP" altLang="en-US" sz="3200" dirty="0" smtClean="0">
                <a:latin typeface="UD デジタル 教科書体 NP-R" panose="02020400000000000000" pitchFamily="18" charset="-128"/>
                <a:ea typeface="UD デジタル 教科書体 NP-R" panose="02020400000000000000" pitchFamily="18" charset="-128"/>
              </a:rPr>
              <a:t>　</a:t>
            </a:r>
            <a:r>
              <a:rPr lang="ja-JP" altLang="en-US" sz="3600" dirty="0" smtClean="0">
                <a:latin typeface="UD デジタル 教科書体 NP-R" panose="02020400000000000000" pitchFamily="18" charset="-128"/>
                <a:ea typeface="UD デジタル 教科書体 NP-R" panose="02020400000000000000" pitchFamily="18" charset="-128"/>
              </a:rPr>
              <a:t>県の人口の</a:t>
            </a:r>
            <a:r>
              <a:rPr lang="ja-JP" altLang="en-US" sz="3600" b="1" u="sng" dirty="0" smtClean="0">
                <a:solidFill>
                  <a:srgbClr val="FF0000"/>
                </a:solidFill>
                <a:latin typeface="UD デジタル 教科書体 NP-R" panose="02020400000000000000" pitchFamily="18" charset="-128"/>
                <a:ea typeface="UD デジタル 教科書体 NP-R" panose="02020400000000000000" pitchFamily="18" charset="-128"/>
              </a:rPr>
              <a:t>６％</a:t>
            </a:r>
            <a:r>
              <a:rPr lang="ja-JP" altLang="en-US" sz="3600" dirty="0" smtClean="0">
                <a:latin typeface="UD デジタル 教科書体 NP-R" panose="02020400000000000000" pitchFamily="18" charset="-128"/>
                <a:ea typeface="UD デジタル 教科書体 NP-R" panose="02020400000000000000" pitchFamily="18" charset="-128"/>
              </a:rPr>
              <a:t>　</a:t>
            </a:r>
            <a:r>
              <a:rPr lang="ja-JP" altLang="en-US" sz="3600" b="1" u="sng" dirty="0" smtClean="0">
                <a:solidFill>
                  <a:srgbClr val="FF0000"/>
                </a:solidFill>
                <a:latin typeface="UD デジタル 教科書体 NP-R" panose="02020400000000000000" pitchFamily="18" charset="-128"/>
                <a:ea typeface="UD デジタル 教科書体 NP-R" panose="02020400000000000000" pitchFamily="18" charset="-128"/>
              </a:rPr>
              <a:t>１６人に１人</a:t>
            </a:r>
            <a:endParaRPr kumimoji="1" lang="ja-JP" altLang="en-US" sz="3600" b="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508068" y="3396892"/>
            <a:ext cx="4566198" cy="1491657"/>
          </a:xfrm>
          <a:prstGeom prst="rect">
            <a:avLst/>
          </a:prstGeom>
        </p:spPr>
      </p:pic>
      <p:pic>
        <p:nvPicPr>
          <p:cNvPr id="9" name="図 8"/>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6168008" y="3396892"/>
            <a:ext cx="4566195" cy="1491657"/>
          </a:xfrm>
          <a:prstGeom prst="rect">
            <a:avLst/>
          </a:prstGeom>
        </p:spPr>
      </p:pic>
      <p:pic>
        <p:nvPicPr>
          <p:cNvPr id="10" name="図 9"/>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1508070" y="4916590"/>
            <a:ext cx="4566195" cy="1491657"/>
          </a:xfrm>
          <a:prstGeom prst="rect">
            <a:avLst/>
          </a:prstGeom>
        </p:spPr>
      </p:pic>
      <p:pic>
        <p:nvPicPr>
          <p:cNvPr id="11" name="図 10"/>
          <p:cNvPicPr>
            <a:picLocks noChangeAspect="1"/>
          </p:cNvPicPr>
          <p:nvPr/>
        </p:nvPicPr>
        <p:blipFill rotWithShape="1">
          <a:blip r:embed="rId3">
            <a:extLst>
              <a:ext uri="{28A0092B-C50C-407E-A947-70E740481C1C}">
                <a14:useLocalDpi xmlns:a14="http://schemas.microsoft.com/office/drawing/2010/main" val="0"/>
              </a:ext>
            </a:extLst>
          </a:blip>
          <a:srcRect b="31706"/>
          <a:stretch/>
        </p:blipFill>
        <p:spPr>
          <a:xfrm>
            <a:off x="6168008" y="4916590"/>
            <a:ext cx="4566195" cy="1491657"/>
          </a:xfrm>
          <a:prstGeom prst="rect">
            <a:avLst/>
          </a:prstGeom>
        </p:spPr>
      </p:pic>
      <p:sp>
        <p:nvSpPr>
          <p:cNvPr id="12" name="テキスト ボックス 11"/>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3</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4" name="右矢印 3"/>
          <p:cNvSpPr/>
          <p:nvPr/>
        </p:nvSpPr>
        <p:spPr>
          <a:xfrm>
            <a:off x="2025145" y="2391492"/>
            <a:ext cx="776811" cy="660920"/>
          </a:xfrm>
          <a:prstGeom prst="rightArrow">
            <a:avLst/>
          </a:prstGeom>
          <a:solidFill>
            <a:schemeClr val="accent5"/>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12944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605508" y="1220165"/>
            <a:ext cx="5151120" cy="2342606"/>
          </a:xfrm>
          <a:prstGeom prst="roundRect">
            <a:avLst/>
          </a:prstGeom>
          <a:solidFill>
            <a:srgbClr val="FF0000">
              <a:alpha val="20000"/>
            </a:srgbClr>
          </a:solidFill>
          <a:ln w="25400">
            <a:solidFill>
              <a:srgbClr val="FF0000"/>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smtClean="0">
                <a:latin typeface="UD デジタル 教科書体 NP-R" panose="02020400000000000000" pitchFamily="18" charset="-128"/>
                <a:ea typeface="UD デジタル 教科書体 NP-R" panose="02020400000000000000" pitchFamily="18" charset="-128"/>
              </a:rPr>
              <a:t>身体障がい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身体障害者手帳（１～６級）</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外見ではわからない</a:t>
            </a:r>
            <a:r>
              <a:rPr lang="ja-JP" altLang="en-US" sz="1900" b="1" dirty="0" err="1" smtClean="0">
                <a:latin typeface="UD デジタル 教科書体 NP-R" panose="02020400000000000000" pitchFamily="18" charset="-128"/>
                <a:ea typeface="UD デジタル 教科書体 NP-R" panose="02020400000000000000" pitchFamily="18" charset="-128"/>
              </a:rPr>
              <a:t>障がい</a:t>
            </a:r>
            <a:r>
              <a:rPr lang="ja-JP" altLang="en-US" sz="1900" b="1" dirty="0" smtClean="0">
                <a:latin typeface="UD デジタル 教科書体 NP-R" panose="02020400000000000000" pitchFamily="18" charset="-128"/>
                <a:ea typeface="UD デジタル 教科書体 NP-R" panose="02020400000000000000" pitchFamily="18" charset="-128"/>
              </a:rPr>
              <a:t>、先天的な障がい、事故等が原因の後天的な障がいもあり多様です。同じ障がい種別であっても、程度には個人差があります。</a:t>
            </a:r>
            <a:endParaRPr kumimoji="1" lang="en-US" altLang="ja-JP" sz="1900" b="1" dirty="0" smtClean="0">
              <a:latin typeface="UD デジタル 教科書体 NP-R" panose="02020400000000000000" pitchFamily="18" charset="-128"/>
              <a:ea typeface="UD デジタル 教科書体 NP-R" panose="02020400000000000000" pitchFamily="18" charset="-128"/>
            </a:endParaRPr>
          </a:p>
        </p:txBody>
      </p:sp>
      <p:sp>
        <p:nvSpPr>
          <p:cNvPr id="9" name="タイトル 8"/>
          <p:cNvSpPr>
            <a:spLocks noGrp="1"/>
          </p:cNvSpPr>
          <p:nvPr>
            <p:ph type="title"/>
          </p:nvPr>
        </p:nvSpPr>
        <p:spPr>
          <a:xfrm>
            <a:off x="826647" y="169177"/>
            <a:ext cx="11117826" cy="1039404"/>
          </a:xfrm>
          <a:ln>
            <a:noFill/>
          </a:ln>
        </p:spPr>
        <p:txBody>
          <a:bodyPr>
            <a:normAutofit/>
          </a:bodyPr>
          <a:lstStyle/>
          <a:p>
            <a:r>
              <a:rPr kumimoji="1" lang="ja-JP" altLang="en-US" sz="3600" dirty="0" smtClean="0">
                <a:latin typeface="UD デジタル 教科書体 NP-R" panose="02020400000000000000" pitchFamily="18" charset="-128"/>
                <a:ea typeface="UD デジタル 教科書体 NP-R" panose="02020400000000000000" pitchFamily="18" charset="-128"/>
              </a:rPr>
              <a:t>障害者手帳について</a:t>
            </a:r>
            <a:endParaRPr kumimoji="1" lang="ja-JP" altLang="en-US" sz="2600" b="1" i="1"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605508" y="3960431"/>
            <a:ext cx="5151120" cy="2342606"/>
          </a:xfrm>
          <a:prstGeom prst="roundRect">
            <a:avLst/>
          </a:prstGeom>
          <a:solidFill>
            <a:schemeClr val="accent4">
              <a:alpha val="20000"/>
            </a:schemeClr>
          </a:solidFill>
          <a:ln w="25400">
            <a:solidFill>
              <a:schemeClr val="accent4"/>
            </a:solidFill>
          </a:ln>
        </p:spPr>
        <p:style>
          <a:lnRef idx="2">
            <a:schemeClr val="accent6"/>
          </a:lnRef>
          <a:fillRef idx="1">
            <a:schemeClr val="lt1"/>
          </a:fillRef>
          <a:effectRef idx="0">
            <a:schemeClr val="accent6"/>
          </a:effectRef>
          <a:fontRef idx="minor">
            <a:schemeClr val="dk1"/>
          </a:fontRef>
        </p:style>
        <p:txBody>
          <a:bodyPr tIns="0" bIns="0" rtlCol="0" anchor="t"/>
          <a:lstStyle/>
          <a:p>
            <a:pPr algn="ctr">
              <a:lnSpc>
                <a:spcPts val="2800"/>
              </a:lnSpc>
            </a:pPr>
            <a:r>
              <a:rPr lang="ja-JP" altLang="en-US" sz="2800" b="1" dirty="0" smtClean="0">
                <a:latin typeface="UD デジタル 教科書体 NP-R" panose="02020400000000000000" pitchFamily="18" charset="-128"/>
                <a:ea typeface="UD デジタル 教科書体 NP-R" panose="02020400000000000000" pitchFamily="18" charset="-128"/>
              </a:rPr>
              <a:t>知的障がい</a:t>
            </a:r>
            <a:endParaRPr lang="en-US" altLang="ja-JP" sz="2800" i="1" u="sng" dirty="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療育手帳（Ａ、Ｂ）</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a:latin typeface="UD デジタル 教科書体 NP-R" panose="02020400000000000000" pitchFamily="18" charset="-128"/>
                <a:ea typeface="UD デジタル 教科書体 NP-R" panose="02020400000000000000" pitchFamily="18" charset="-128"/>
              </a:rPr>
              <a:t>知的能力の発達が同年代の人に比べて低い水準にとどまっているため、</a:t>
            </a:r>
            <a:r>
              <a:rPr lang="ja-JP" altLang="en-US" sz="1900" b="1" dirty="0" smtClean="0">
                <a:latin typeface="UD デジタル 教科書体 NP-R" panose="02020400000000000000" pitchFamily="18" charset="-128"/>
                <a:ea typeface="UD デジタル 教科書体 NP-R" panose="02020400000000000000" pitchFamily="18" charset="-128"/>
              </a:rPr>
              <a:t>生活や他人とのコミュニケーションに支障</a:t>
            </a:r>
            <a:r>
              <a:rPr lang="ja-JP" altLang="en-US" sz="1900" b="1" dirty="0">
                <a:latin typeface="UD デジタル 教科書体 NP-R" panose="02020400000000000000" pitchFamily="18" charset="-128"/>
                <a:ea typeface="UD デジタル 教科書体 NP-R" panose="02020400000000000000" pitchFamily="18" charset="-128"/>
              </a:rPr>
              <a:t>が生じている状態のことです</a:t>
            </a:r>
            <a:r>
              <a:rPr lang="ja-JP" altLang="en-US" sz="1900" b="1" dirty="0" smtClean="0">
                <a:latin typeface="UD デジタル 教科書体 NP-R" panose="02020400000000000000" pitchFamily="18" charset="-128"/>
                <a:ea typeface="UD デジタル 教科書体 NP-R" panose="02020400000000000000" pitchFamily="18" charset="-128"/>
              </a:rPr>
              <a:t>。</a:t>
            </a:r>
            <a:endParaRPr lang="en-US" altLang="ja-JP" sz="1900" b="1" dirty="0" smtClean="0">
              <a:latin typeface="UD デジタル 教科書体 NP-R" panose="02020400000000000000" pitchFamily="18" charset="-128"/>
              <a:ea typeface="UD デジタル 教科書体 NP-R" panose="02020400000000000000" pitchFamily="18" charset="-128"/>
            </a:endParaRPr>
          </a:p>
        </p:txBody>
      </p:sp>
      <p:grpSp>
        <p:nvGrpSpPr>
          <p:cNvPr id="4" name="グループ化 3"/>
          <p:cNvGrpSpPr/>
          <p:nvPr/>
        </p:nvGrpSpPr>
        <p:grpSpPr>
          <a:xfrm>
            <a:off x="6395894" y="3751551"/>
            <a:ext cx="5057795" cy="2773683"/>
            <a:chOff x="5944414" y="4178264"/>
            <a:chExt cx="5057795" cy="2773683"/>
          </a:xfrm>
        </p:grpSpPr>
        <p:sp>
          <p:nvSpPr>
            <p:cNvPr id="11" name="テキスト ボックス 10"/>
            <p:cNvSpPr txBox="1"/>
            <p:nvPr/>
          </p:nvSpPr>
          <p:spPr>
            <a:xfrm>
              <a:off x="5944414" y="4178264"/>
              <a:ext cx="4763086" cy="1015663"/>
            </a:xfrm>
            <a:prstGeom prst="rect">
              <a:avLst/>
            </a:prstGeom>
            <a:noFill/>
          </p:spPr>
          <p:txBody>
            <a:bodyPr wrap="square" rtlCol="0">
              <a:spAutoFit/>
            </a:bodyPr>
            <a:lstStyle/>
            <a:p>
              <a:r>
                <a:rPr kumimoji="1" lang="ja-JP" altLang="en-US" sz="2000" b="1" dirty="0" smtClean="0">
                  <a:latin typeface="UD デジタル 教科書体 NP-R" panose="02020400000000000000" pitchFamily="18" charset="-128"/>
                  <a:ea typeface="UD デジタル 教科書体 NP-R" panose="02020400000000000000" pitchFamily="18" charset="-128"/>
                </a:rPr>
                <a:t>・</a:t>
              </a:r>
              <a:r>
                <a:rPr kumimoji="1" lang="ja-JP" altLang="en-US" sz="2000" u="sng" dirty="0" smtClean="0">
                  <a:latin typeface="UD デジタル 教科書体 NP-R" panose="02020400000000000000" pitchFamily="18" charset="-128"/>
                  <a:ea typeface="UD デジタル 教科書体 NP-R" panose="02020400000000000000" pitchFamily="18" charset="-128"/>
                </a:rPr>
                <a:t>手帳に該当しない障がいのある方</a:t>
              </a:r>
              <a:r>
                <a:rPr lang="ja-JP" altLang="en-US" sz="2000" b="1" u="sng" dirty="0" smtClean="0">
                  <a:latin typeface="UD デジタル 教科書体 NP-R" panose="02020400000000000000" pitchFamily="18" charset="-128"/>
                  <a:ea typeface="UD デジタル 教科書体 NP-R" panose="02020400000000000000" pitchFamily="18" charset="-128"/>
                </a:rPr>
                <a:t> </a:t>
              </a:r>
              <a:r>
                <a:rPr kumimoji="1" lang="ja-JP" altLang="en-US" sz="2000" dirty="0" smtClean="0">
                  <a:latin typeface="UD デジタル 教科書体 NP-R" panose="02020400000000000000" pitchFamily="18" charset="-128"/>
                  <a:ea typeface="UD デジタル 教科書体 NP-R" panose="02020400000000000000" pitchFamily="18" charset="-128"/>
                </a:rPr>
                <a:t>、</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a:t>
              </a:r>
              <a:r>
                <a:rPr lang="ja-JP" altLang="en-US" sz="2000" u="sng" dirty="0" smtClean="0">
                  <a:latin typeface="UD デジタル 教科書体 NP-R" panose="02020400000000000000" pitchFamily="18" charset="-128"/>
                  <a:ea typeface="UD デジタル 教科書体 NP-R" panose="02020400000000000000" pitchFamily="18" charset="-128"/>
                </a:rPr>
                <a:t>指定</a:t>
              </a:r>
              <a:r>
                <a:rPr kumimoji="1" lang="ja-JP" altLang="en-US" sz="2000" u="sng" dirty="0" smtClean="0">
                  <a:latin typeface="UD デジタル 教科書体 NP-R" panose="02020400000000000000" pitchFamily="18" charset="-128"/>
                  <a:ea typeface="UD デジタル 教科書体 NP-R" panose="02020400000000000000" pitchFamily="18" charset="-128"/>
                </a:rPr>
                <a:t>難病の患者さん</a:t>
              </a:r>
              <a:r>
                <a:rPr kumimoji="1" lang="ja-JP" altLang="en-US" sz="2000" dirty="0" smtClean="0">
                  <a:latin typeface="UD デジタル 教科書体 NP-R" panose="02020400000000000000" pitchFamily="18" charset="-128"/>
                  <a:ea typeface="UD デジタル 教科書体 NP-R" panose="02020400000000000000" pitchFamily="18" charset="-128"/>
                </a:rPr>
                <a:t>なども、</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a:p>
              <a:r>
                <a:rPr kumimoji="1" lang="ja-JP" altLang="en-US" sz="2000" dirty="0" smtClean="0">
                  <a:latin typeface="UD デジタル 教科書体 NP-R" panose="02020400000000000000" pitchFamily="18" charset="-128"/>
                  <a:ea typeface="UD デジタル 教科書体 NP-R" panose="02020400000000000000" pitchFamily="18" charset="-128"/>
                </a:rPr>
                <a:t>　障がい福祉サービスを利用可能</a:t>
              </a:r>
              <a:endParaRPr kumimoji="1" lang="en-US" altLang="ja-JP" sz="2000" dirty="0" smtClean="0">
                <a:latin typeface="UD デジタル 教科書体 NP-R" panose="02020400000000000000" pitchFamily="18" charset="-128"/>
                <a:ea typeface="UD デジタル 教科書体 NP-R" panose="02020400000000000000" pitchFamily="18" charset="-128"/>
              </a:endParaRPr>
            </a:p>
          </p:txBody>
        </p:sp>
        <p:sp>
          <p:nvSpPr>
            <p:cNvPr id="3" name="テキスト ボックス 2"/>
            <p:cNvSpPr txBox="1"/>
            <p:nvPr/>
          </p:nvSpPr>
          <p:spPr>
            <a:xfrm>
              <a:off x="5944414" y="5239672"/>
              <a:ext cx="3518912" cy="707886"/>
            </a:xfrm>
            <a:prstGeom prst="rect">
              <a:avLst/>
            </a:prstGeom>
            <a:noFill/>
          </p:spPr>
          <p:txBody>
            <a:bodyPr wrap="none" rtlCol="0">
              <a:spAutoFit/>
            </a:bodyPr>
            <a:lstStyle/>
            <a:p>
              <a:r>
                <a:rPr lang="ja-JP" altLang="en-US" sz="2000" b="1"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障がい支援区分、</a:t>
              </a:r>
              <a:r>
                <a:rPr lang="ja-JP" altLang="en-US" sz="2000" dirty="0" smtClean="0">
                  <a:latin typeface="UD デジタル 教科書体 NP-R" panose="02020400000000000000" pitchFamily="18" charset="-128"/>
                  <a:ea typeface="UD デジタル 教科書体 NP-R" panose="02020400000000000000" pitchFamily="18" charset="-128"/>
                </a:rPr>
                <a:t>要介護度</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→数字</a:t>
              </a:r>
              <a:r>
                <a:rPr lang="ja-JP" altLang="en-US" sz="2000" dirty="0">
                  <a:latin typeface="UD デジタル 教科書体 NP-R" panose="02020400000000000000" pitchFamily="18" charset="-128"/>
                  <a:ea typeface="UD デジタル 教科書体 NP-R" panose="02020400000000000000" pitchFamily="18" charset="-128"/>
                </a:rPr>
                <a:t>が</a:t>
              </a:r>
              <a:r>
                <a:rPr lang="ja-JP" altLang="en-US" sz="2000" dirty="0" smtClean="0">
                  <a:latin typeface="UD デジタル 教科書体 NP-R" panose="02020400000000000000" pitchFamily="18" charset="-128"/>
                  <a:ea typeface="UD デジタル 教科書体 NP-R" panose="02020400000000000000" pitchFamily="18" charset="-128"/>
                </a:rPr>
                <a:t>大きい程重度</a:t>
              </a:r>
              <a:endParaRPr lang="en-US" altLang="ja-JP" sz="2000"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5944414" y="5936284"/>
              <a:ext cx="5057795" cy="1015663"/>
            </a:xfrm>
            <a:prstGeom prst="rect">
              <a:avLst/>
            </a:prstGeom>
            <a:noFill/>
          </p:spPr>
          <p:txBody>
            <a:bodyPr wrap="none" rtlCol="0">
              <a:spAutoFit/>
            </a:bodyPr>
            <a:lstStyle/>
            <a:p>
              <a:r>
                <a:rPr lang="ja-JP" altLang="en-US" sz="2000" b="1"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手帳の等級</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→障害年金の等級、障がい支援区分、</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要介護度等とは制度が異なる</a:t>
              </a:r>
              <a:endParaRPr lang="en-US" altLang="ja-JP" sz="2000" dirty="0">
                <a:latin typeface="UD デジタル 教科書体 NP-R" panose="02020400000000000000" pitchFamily="18" charset="-128"/>
                <a:ea typeface="UD デジタル 教科書体 NP-R" panose="02020400000000000000" pitchFamily="18" charset="-128"/>
              </a:endParaRPr>
            </a:p>
          </p:txBody>
        </p:sp>
      </p:grpSp>
      <p:sp>
        <p:nvSpPr>
          <p:cNvPr id="13" name="角丸四角形 12"/>
          <p:cNvSpPr/>
          <p:nvPr/>
        </p:nvSpPr>
        <p:spPr>
          <a:xfrm>
            <a:off x="6456040" y="1220165"/>
            <a:ext cx="5151120" cy="2342606"/>
          </a:xfrm>
          <a:prstGeom prst="roundRect">
            <a:avLst/>
          </a:prstGeom>
          <a:solidFill>
            <a:schemeClr val="accent5">
              <a:alpha val="20000"/>
            </a:schemeClr>
          </a:solidFill>
          <a:ln w="25400">
            <a:solidFill>
              <a:schemeClr val="accent5"/>
            </a:solidFill>
          </a:ln>
        </p:spPr>
        <p:style>
          <a:lnRef idx="2">
            <a:schemeClr val="dk1"/>
          </a:lnRef>
          <a:fillRef idx="1">
            <a:schemeClr val="lt1"/>
          </a:fillRef>
          <a:effectRef idx="0">
            <a:schemeClr val="dk1"/>
          </a:effectRef>
          <a:fontRef idx="minor">
            <a:schemeClr val="dk1"/>
          </a:fontRef>
        </p:style>
        <p:txBody>
          <a:bodyPr tIns="0" bIns="0" rtlCol="0" anchor="t"/>
          <a:lstStyle/>
          <a:p>
            <a:pPr algn="ctr">
              <a:lnSpc>
                <a:spcPts val="2800"/>
              </a:lnSpc>
            </a:pPr>
            <a:r>
              <a:rPr kumimoji="1" lang="ja-JP" altLang="en-US" sz="2800" b="1" dirty="0" smtClean="0">
                <a:latin typeface="UD デジタル 教科書体 NP-R" panose="02020400000000000000" pitchFamily="18" charset="-128"/>
                <a:ea typeface="UD デジタル 教科書体 NP-R" panose="02020400000000000000" pitchFamily="18" charset="-128"/>
              </a:rPr>
              <a:t>精神障がい</a:t>
            </a:r>
            <a:endParaRPr kumimoji="1" lang="en-US" altLang="ja-JP" sz="2800" b="1" dirty="0" smtClean="0">
              <a:latin typeface="UD デジタル 教科書体 NP-R" panose="02020400000000000000" pitchFamily="18" charset="-128"/>
              <a:ea typeface="UD デジタル 教科書体 NP-R" panose="02020400000000000000" pitchFamily="18" charset="-128"/>
            </a:endParaRPr>
          </a:p>
          <a:p>
            <a:pPr algn="ct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精神障害者保健福祉手帳（１～３級）</a:t>
            </a:r>
            <a:endParaRPr lang="en-US" altLang="ja-JP" sz="1900" b="1" dirty="0" smtClean="0">
              <a:latin typeface="UD デジタル 教科書体 NP-R" panose="02020400000000000000" pitchFamily="18" charset="-128"/>
              <a:ea typeface="UD デジタル 教科書体 NP-R" panose="02020400000000000000" pitchFamily="18" charset="-128"/>
            </a:endParaRPr>
          </a:p>
          <a:p>
            <a:pPr>
              <a:lnSpc>
                <a:spcPts val="2800"/>
              </a:lnSpc>
            </a:pPr>
            <a:r>
              <a:rPr lang="ja-JP" altLang="en-US" sz="1900" b="1" dirty="0" smtClean="0">
                <a:latin typeface="UD デジタル 教科書体 NP-R" panose="02020400000000000000" pitchFamily="18" charset="-128"/>
                <a:ea typeface="UD デジタル 教科書体 NP-R" panose="02020400000000000000" pitchFamily="18" charset="-128"/>
              </a:rPr>
              <a:t>統合失調症や気分障がいの他、発達障がいや</a:t>
            </a:r>
            <a:r>
              <a:rPr lang="ja-JP" altLang="en-US" sz="1900" b="1" dirty="0" err="1" smtClean="0">
                <a:latin typeface="UD デジタル 教科書体 NP-R" panose="02020400000000000000" pitchFamily="18" charset="-128"/>
                <a:ea typeface="UD デジタル 教科書体 NP-R" panose="02020400000000000000" pitchFamily="18" charset="-128"/>
              </a:rPr>
              <a:t>高次脳機能障がいも</a:t>
            </a:r>
            <a:r>
              <a:rPr lang="ja-JP" altLang="en-US" sz="1900" b="1" dirty="0" smtClean="0">
                <a:latin typeface="UD デジタル 教科書体 NP-R" panose="02020400000000000000" pitchFamily="18" charset="-128"/>
                <a:ea typeface="UD デジタル 教科書体 NP-R" panose="02020400000000000000" pitchFamily="18" charset="-128"/>
              </a:rPr>
              <a:t>該当します。外見からは分からないことが多く、周囲の理解が求められます。</a:t>
            </a:r>
            <a:endParaRPr kumimoji="1" lang="en-US" altLang="ja-JP" sz="1900" b="1" dirty="0" smtClean="0">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4</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781766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839417" y="749531"/>
            <a:ext cx="10463350" cy="1663508"/>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nchorCtr="0"/>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「障害者基本法」「障害者差別解消法」</a:t>
            </a:r>
            <a:endParaRPr lang="en-US" altLang="ja-JP"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身体障害者、知的障害者、精神障害（発達障害を含む。）その他の心身の機能の障害がある者であって、</a:t>
            </a:r>
            <a:r>
              <a:rPr lang="ja-JP" altLang="en-US" sz="2200" u="sng" dirty="0" smtClean="0">
                <a:solidFill>
                  <a:srgbClr val="FF0000"/>
                </a:solidFill>
                <a:latin typeface="UD デジタル 教科書体 NP-R" panose="02020400000000000000" pitchFamily="18" charset="-128"/>
                <a:ea typeface="UD デジタル 教科書体 NP-R" panose="02020400000000000000" pitchFamily="18" charset="-128"/>
              </a:rPr>
              <a:t>障害及び社会的障壁により継続的に日常生活又は社会生活に相当な制限を受ける状態にあるもの</a:t>
            </a:r>
            <a:endParaRPr lang="en-US" altLang="ja-JP" sz="2200" u="sng"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5" name="角丸四角形 4"/>
          <p:cNvSpPr/>
          <p:nvPr/>
        </p:nvSpPr>
        <p:spPr>
          <a:xfrm>
            <a:off x="839416" y="4315780"/>
            <a:ext cx="10463351" cy="2275794"/>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「障害者総合支援法」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１８歳以上の</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・身体障害者（身体障害者福祉法）　・知的障害者（知的障害者福祉法）</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・精神障害者（精神保健及び精神障害者福祉に関する法律）</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発達障害者を含む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・治療方法が確立していない疾病その他の特殊の疾病であって、障害の程度が　</a:t>
            </a:r>
            <a:endParaRPr lang="en-US" altLang="ja-JP" sz="2200" dirty="0" smtClean="0">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厚生労働大臣が定める程度である者</a:t>
            </a:r>
            <a:endParaRPr lang="en-US" altLang="ja-JP" sz="2200" dirty="0" smtClean="0">
              <a:latin typeface="UD デジタル 教科書体 NP-R" panose="02020400000000000000" pitchFamily="18" charset="-128"/>
              <a:ea typeface="UD デジタル 教科書体 NP-R" panose="02020400000000000000" pitchFamily="18" charset="-128"/>
            </a:endParaRPr>
          </a:p>
        </p:txBody>
      </p:sp>
      <p:sp>
        <p:nvSpPr>
          <p:cNvPr id="6" name="角丸四角形 5"/>
          <p:cNvSpPr/>
          <p:nvPr/>
        </p:nvSpPr>
        <p:spPr>
          <a:xfrm>
            <a:off x="839416" y="2545513"/>
            <a:ext cx="10463351" cy="1602962"/>
          </a:xfrm>
          <a:prstGeom prst="roundRect">
            <a:avLst/>
          </a:prstGeom>
          <a:solidFill>
            <a:srgbClr val="F3FAFF"/>
          </a:solidFill>
          <a:ln w="25400">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tIns="0" bIns="180000" rtlCol="0" anchor="ctr"/>
          <a:lstStyle/>
          <a:p>
            <a:pPr>
              <a:lnSpc>
                <a:spcPct val="150000"/>
              </a:lnSpc>
            </a:pPr>
            <a:r>
              <a:rPr lang="ja-JP" altLang="en-US" sz="2400" b="1" u="sng" dirty="0" smtClean="0">
                <a:solidFill>
                  <a:schemeClr val="accent5">
                    <a:lumMod val="75000"/>
                  </a:schemeClr>
                </a:solidFill>
                <a:latin typeface="UD デジタル 教科書体 NP-R" panose="02020400000000000000" pitchFamily="18" charset="-128"/>
                <a:ea typeface="UD デジタル 教科書体 NP-R" panose="02020400000000000000" pitchFamily="18" charset="-128"/>
              </a:rPr>
              <a:t>「障害者雇用促進法」</a:t>
            </a:r>
            <a:endParaRPr lang="en-US" altLang="ja-JP" sz="2400" b="1" u="sng" dirty="0">
              <a:solidFill>
                <a:schemeClr val="accent5">
                  <a:lumMod val="75000"/>
                </a:schemeClr>
              </a:solidFill>
              <a:latin typeface="UD デジタル 教科書体 NP-R" panose="02020400000000000000" pitchFamily="18" charset="-128"/>
              <a:ea typeface="UD デジタル 教科書体 NP-R" panose="02020400000000000000" pitchFamily="18" charset="-128"/>
            </a:endParaRPr>
          </a:p>
          <a:p>
            <a:r>
              <a:rPr lang="ja-JP" altLang="en-US" sz="2200" dirty="0" smtClean="0">
                <a:latin typeface="UD デジタル 教科書体 NP-R" panose="02020400000000000000" pitchFamily="18" charset="-128"/>
                <a:ea typeface="UD デジタル 教科書体 NP-R" panose="02020400000000000000" pitchFamily="18" charset="-128"/>
              </a:rPr>
              <a:t>　身体障害、知的障害、精神障害（発達障害を含む。）その他の心身の機能の障害があるため、</a:t>
            </a:r>
            <a:r>
              <a:rPr lang="ja-JP" altLang="en-US" sz="2200" u="sng" dirty="0" smtClean="0">
                <a:solidFill>
                  <a:srgbClr val="FF0000"/>
                </a:solidFill>
                <a:latin typeface="UD デジタル 教科書体 NP-R" panose="02020400000000000000" pitchFamily="18" charset="-128"/>
                <a:ea typeface="UD デジタル 教科書体 NP-R" panose="02020400000000000000" pitchFamily="18" charset="-128"/>
              </a:rPr>
              <a:t>長期にわたり、職業生活に相当の制限を受け、又は職業生活を営むことが著しく困難な者</a:t>
            </a:r>
            <a:endParaRPr lang="en-US" altLang="ja-JP" sz="2200" u="sng" dirty="0" smtClean="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3" name="フローチャート: 代替処理 2"/>
          <p:cNvSpPr/>
          <p:nvPr/>
        </p:nvSpPr>
        <p:spPr>
          <a:xfrm>
            <a:off x="7824192" y="3837375"/>
            <a:ext cx="2352738" cy="956810"/>
          </a:xfrm>
          <a:prstGeom prst="flowChartAlternateProcess">
            <a:avLst/>
          </a:prstGeom>
          <a:solidFill>
            <a:schemeClr val="accent4">
              <a:lumMod val="60000"/>
              <a:lumOff val="40000"/>
            </a:schemeClr>
          </a:solidFill>
          <a:ln>
            <a:solidFill>
              <a:schemeClr val="accent4"/>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法律の目的に</a:t>
            </a:r>
            <a:endParaRPr kumimoji="1" lang="en-US" altLang="ja-JP" sz="2000" dirty="0" smtClean="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2000" dirty="0" smtClean="0">
                <a:solidFill>
                  <a:schemeClr val="tx1"/>
                </a:solidFill>
                <a:latin typeface="UD デジタル 教科書体 NP-R" panose="02020400000000000000" pitchFamily="18" charset="-128"/>
                <a:ea typeface="UD デジタル 教科書体 NP-R" panose="02020400000000000000" pitchFamily="18" charset="-128"/>
              </a:rPr>
              <a:t>よって定義は様々</a:t>
            </a:r>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 name="正方形/長方形 1"/>
          <p:cNvSpPr/>
          <p:nvPr/>
        </p:nvSpPr>
        <p:spPr>
          <a:xfrm>
            <a:off x="942274" y="86680"/>
            <a:ext cx="8164415" cy="646331"/>
          </a:xfrm>
          <a:prstGeom prst="rect">
            <a:avLst/>
          </a:prstGeom>
        </p:spPr>
        <p:txBody>
          <a:bodyPr wrap="none">
            <a:spAutoFit/>
          </a:bodyPr>
          <a:lstStyle/>
          <a:p>
            <a:r>
              <a:rPr lang="ja-JP" altLang="en-US" sz="3600" dirty="0" smtClean="0">
                <a:latin typeface="UD デジタル 教科書体 NP-R" panose="02020400000000000000" pitchFamily="18" charset="-128"/>
                <a:ea typeface="UD デジタル 教科書体 NP-R" panose="02020400000000000000" pitchFamily="18" charset="-128"/>
              </a:rPr>
              <a:t>法律による「障がいのある方」の定義 </a:t>
            </a:r>
            <a:endParaRPr lang="ja-JP" altLang="en-US" sz="3600"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5</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425567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角丸四角形 31"/>
          <p:cNvSpPr/>
          <p:nvPr/>
        </p:nvSpPr>
        <p:spPr>
          <a:xfrm>
            <a:off x="263352" y="332656"/>
            <a:ext cx="7992888" cy="158417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9273" t="36543" r="20145" b="33086"/>
          <a:stretch/>
        </p:blipFill>
        <p:spPr>
          <a:xfrm>
            <a:off x="8385731" y="615848"/>
            <a:ext cx="3096344" cy="1097551"/>
          </a:xfrm>
          <a:prstGeom prst="rect">
            <a:avLst/>
          </a:prstGeom>
        </p:spPr>
      </p:pic>
      <p:sp>
        <p:nvSpPr>
          <p:cNvPr id="2" name="タイトル 1"/>
          <p:cNvSpPr>
            <a:spLocks noGrp="1"/>
          </p:cNvSpPr>
          <p:nvPr>
            <p:ph type="title"/>
          </p:nvPr>
        </p:nvSpPr>
        <p:spPr>
          <a:xfrm>
            <a:off x="263352" y="245918"/>
            <a:ext cx="7992888" cy="1097915"/>
          </a:xfrm>
        </p:spPr>
        <p:txBody>
          <a:bodyPr>
            <a:noAutofit/>
          </a:bodyPr>
          <a:lstStyle/>
          <a:p>
            <a:pPr algn="ctr"/>
            <a:r>
              <a:rPr kumimoji="1" lang="ja-JP" altLang="en-US" sz="3200" dirty="0" smtClean="0">
                <a:solidFill>
                  <a:schemeClr val="bg1"/>
                </a:solidFill>
                <a:latin typeface="UD デジタル 教科書体 NP-R" panose="02020400000000000000" pitchFamily="18" charset="-128"/>
                <a:ea typeface="UD デジタル 教科書体 NP-R" panose="02020400000000000000" pitchFamily="18" charset="-128"/>
              </a:rPr>
              <a:t>障がいのある方への理解を深めるための</a:t>
            </a:r>
            <a:endParaRPr kumimoji="1" lang="ja-JP" altLang="en-US" sz="36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4" name="テキスト ボックス 3"/>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6</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9" name="グループ化 8"/>
          <p:cNvGrpSpPr/>
          <p:nvPr/>
        </p:nvGrpSpPr>
        <p:grpSpPr>
          <a:xfrm>
            <a:off x="509919" y="2338732"/>
            <a:ext cx="10842665" cy="1015663"/>
            <a:chOff x="509919" y="2092050"/>
            <a:chExt cx="10842665" cy="1015663"/>
          </a:xfrm>
        </p:grpSpPr>
        <p:sp>
          <p:nvSpPr>
            <p:cNvPr id="5" name="テキスト ボックス 4"/>
            <p:cNvSpPr txBox="1"/>
            <p:nvPr/>
          </p:nvSpPr>
          <p:spPr>
            <a:xfrm>
              <a:off x="1271464" y="2402172"/>
              <a:ext cx="10081120" cy="523220"/>
            </a:xfrm>
            <a:prstGeom prst="rect">
              <a:avLst/>
            </a:prstGeom>
            <a:noFill/>
          </p:spPr>
          <p:txBody>
            <a:bodyPr wrap="square" rtlCol="0">
              <a:spAutoFit/>
            </a:bodyPr>
            <a:lstStyle/>
            <a:p>
              <a:r>
                <a:rPr lang="ja-JP" altLang="en-US" sz="2800" dirty="0">
                  <a:latin typeface="UD デジタル 教科書体 NP-R" panose="02020400000000000000" pitchFamily="18" charset="-128"/>
                  <a:ea typeface="UD デジタル 教科書体 NP-R" panose="02020400000000000000" pitchFamily="18" charset="-128"/>
                </a:rPr>
                <a:t>「障がいのある方」と</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ひとくくりに</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しない</a:t>
              </a:r>
              <a:r>
                <a:rPr lang="ja-JP" altLang="en-US" sz="2800" dirty="0" smtClean="0">
                  <a:latin typeface="UD デジタル 教科書体 NP-R" panose="02020400000000000000" pitchFamily="18" charset="-128"/>
                  <a:ea typeface="UD デジタル 教科書体 NP-R" panose="02020400000000000000" pitchFamily="18" charset="-128"/>
                </a:rPr>
                <a:t>ようにしましょう。</a:t>
              </a:r>
              <a:endParaRPr kumimoji="1" lang="ja-JP" altLang="en-US" sz="2800" dirty="0"/>
            </a:p>
          </p:txBody>
        </p:sp>
        <p:sp>
          <p:nvSpPr>
            <p:cNvPr id="17" name="テキスト ボックス 16"/>
            <p:cNvSpPr txBox="1"/>
            <p:nvPr/>
          </p:nvSpPr>
          <p:spPr>
            <a:xfrm>
              <a:off x="509919" y="2092050"/>
              <a:ext cx="1156521" cy="1015663"/>
            </a:xfrm>
            <a:prstGeom prst="rect">
              <a:avLst/>
            </a:prstGeom>
            <a:noFill/>
          </p:spPr>
          <p:txBody>
            <a:bodyPr wrap="square" rtlCol="0">
              <a:spAutoFit/>
            </a:bodyPr>
            <a:lstStyle/>
            <a:p>
              <a:r>
                <a:rPr kumimoji="1" lang="ja-JP" altLang="en-US" sz="6000" dirty="0" smtClean="0">
                  <a:solidFill>
                    <a:schemeClr val="accent5"/>
                  </a:solidFill>
                  <a:latin typeface="ＤＦ特太ゴシック体" panose="020B0509000000000000" pitchFamily="49" charset="-128"/>
                  <a:ea typeface="ＤＦ特太ゴシック体" panose="020B0509000000000000" pitchFamily="49" charset="-128"/>
                </a:rPr>
                <a:t>１</a:t>
              </a:r>
              <a:endPar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endParaRPr>
            </a:p>
          </p:txBody>
        </p:sp>
      </p:grpSp>
      <p:grpSp>
        <p:nvGrpSpPr>
          <p:cNvPr id="7" name="グループ化 6"/>
          <p:cNvGrpSpPr/>
          <p:nvPr/>
        </p:nvGrpSpPr>
        <p:grpSpPr>
          <a:xfrm>
            <a:off x="492546" y="3771672"/>
            <a:ext cx="11232804" cy="1015663"/>
            <a:chOff x="496709" y="3560511"/>
            <a:chExt cx="11232804" cy="1015663"/>
          </a:xfrm>
        </p:grpSpPr>
        <p:sp>
          <p:nvSpPr>
            <p:cNvPr id="11" name="テキスト ボックス 10"/>
            <p:cNvSpPr txBox="1"/>
            <p:nvPr/>
          </p:nvSpPr>
          <p:spPr>
            <a:xfrm>
              <a:off x="1432369" y="3820061"/>
              <a:ext cx="10297144" cy="523220"/>
            </a:xfrm>
            <a:prstGeom prst="rect">
              <a:avLst/>
            </a:prstGeom>
            <a:noFill/>
          </p:spPr>
          <p:txBody>
            <a:bodyPr wrap="square" rtlCol="0">
              <a:spAutoFit/>
            </a:bodyPr>
            <a:lstStyle/>
            <a:p>
              <a:r>
                <a:rPr lang="ja-JP" altLang="en-US" sz="2800" dirty="0">
                  <a:latin typeface="UD デジタル 教科書体 NP-R" panose="02020400000000000000" pitchFamily="18" charset="-128"/>
                  <a:ea typeface="UD デジタル 教科書体 NP-R" panose="02020400000000000000" pitchFamily="18" charset="-128"/>
                </a:rPr>
                <a:t>自分の価値観だけ</a:t>
              </a:r>
              <a:r>
                <a:rPr lang="ja-JP" altLang="en-US" sz="2800" dirty="0" smtClean="0">
                  <a:latin typeface="UD デジタル 教科書体 NP-R" panose="02020400000000000000" pitchFamily="18" charset="-128"/>
                  <a:ea typeface="UD デジタル 教科書体 NP-R" panose="02020400000000000000" pitchFamily="18" charset="-128"/>
                </a:rPr>
                <a:t>で判断せずに、</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本人の意思を尊重</a:t>
              </a:r>
              <a:r>
                <a:rPr lang="ja-JP" altLang="en-US" sz="2800" dirty="0" smtClean="0">
                  <a:latin typeface="UD デジタル 教科書体 NP-R" panose="02020400000000000000" pitchFamily="18" charset="-128"/>
                  <a:ea typeface="UD デジタル 教科書体 NP-R" panose="02020400000000000000" pitchFamily="18" charset="-128"/>
                </a:rPr>
                <a:t>しましょう。</a:t>
              </a:r>
              <a:endParaRPr lang="en-US" altLang="ja-JP" sz="2800" dirty="0" smtClean="0">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p:cNvSpPr txBox="1"/>
            <p:nvPr/>
          </p:nvSpPr>
          <p:spPr>
            <a:xfrm>
              <a:off x="496709" y="3560511"/>
              <a:ext cx="1080120" cy="1015663"/>
            </a:xfrm>
            <a:prstGeom prst="rect">
              <a:avLst/>
            </a:prstGeom>
            <a:noFill/>
          </p:spPr>
          <p:txBody>
            <a:bodyPr wrap="square" rtlCol="0">
              <a:spAutoFit/>
            </a:bodyPr>
            <a:lstStyle/>
            <a:p>
              <a:r>
                <a:rPr kumimoji="1" lang="ja-JP" altLang="en-US" sz="6000" dirty="0" smtClean="0">
                  <a:solidFill>
                    <a:schemeClr val="accent5"/>
                  </a:solidFill>
                  <a:latin typeface="ＤＦ特太ゴシック体" panose="020B0509000000000000" pitchFamily="49" charset="-128"/>
                  <a:ea typeface="ＤＦ特太ゴシック体" panose="020B0509000000000000" pitchFamily="49" charset="-128"/>
                </a:rPr>
                <a:t>２</a:t>
              </a:r>
              <a:endPar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endParaRPr>
            </a:p>
          </p:txBody>
        </p:sp>
      </p:grpSp>
      <p:grpSp>
        <p:nvGrpSpPr>
          <p:cNvPr id="3" name="グループ化 2"/>
          <p:cNvGrpSpPr/>
          <p:nvPr/>
        </p:nvGrpSpPr>
        <p:grpSpPr>
          <a:xfrm>
            <a:off x="509919" y="5134707"/>
            <a:ext cx="10329068" cy="1015663"/>
            <a:chOff x="509919" y="5145108"/>
            <a:chExt cx="10329068" cy="1015663"/>
          </a:xfrm>
        </p:grpSpPr>
        <p:sp>
          <p:nvSpPr>
            <p:cNvPr id="12" name="テキスト ボックス 11"/>
            <p:cNvSpPr txBox="1"/>
            <p:nvPr/>
          </p:nvSpPr>
          <p:spPr>
            <a:xfrm>
              <a:off x="1444169" y="5445224"/>
              <a:ext cx="9394818" cy="523220"/>
            </a:xfrm>
            <a:prstGeom prst="rect">
              <a:avLst/>
            </a:prstGeom>
            <a:noFill/>
          </p:spPr>
          <p:txBody>
            <a:bodyPr wrap="square" rtlCol="0">
              <a:spAutoFit/>
            </a:bodyPr>
            <a:lstStyle/>
            <a:p>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積極的にさまざまな方と</a:t>
              </a:r>
              <a:r>
                <a:rPr lang="ja-JP" altLang="en-US" sz="2800" b="1" u="sng" dirty="0" smtClean="0">
                  <a:solidFill>
                    <a:srgbClr val="FF0000"/>
                  </a:solidFill>
                  <a:latin typeface="UD デジタル 教科書体 NP-R" panose="02020400000000000000" pitchFamily="18" charset="-128"/>
                  <a:ea typeface="UD デジタル 教科書体 NP-R" panose="02020400000000000000" pitchFamily="18" charset="-128"/>
                </a:rPr>
                <a:t>交流</a:t>
              </a:r>
              <a:r>
                <a:rPr lang="ja-JP" altLang="en-US" sz="2800" dirty="0" smtClean="0">
                  <a:latin typeface="UD デジタル 教科書体 NP-R" panose="02020400000000000000" pitchFamily="18" charset="-128"/>
                  <a:ea typeface="UD デジタル 教科書体 NP-R" panose="02020400000000000000" pitchFamily="18" charset="-128"/>
                </a:rPr>
                <a:t>するようにしましょう。</a:t>
              </a:r>
              <a:endParaRPr lang="en-US" altLang="ja-JP" sz="2800" dirty="0">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p:cNvSpPr txBox="1"/>
            <p:nvPr/>
          </p:nvSpPr>
          <p:spPr>
            <a:xfrm>
              <a:off x="509919" y="5145108"/>
              <a:ext cx="1188132" cy="1015663"/>
            </a:xfrm>
            <a:prstGeom prst="rect">
              <a:avLst/>
            </a:prstGeom>
            <a:noFill/>
          </p:spPr>
          <p:txBody>
            <a:bodyPr wrap="square" rtlCol="0">
              <a:spAutoFit/>
            </a:bodyPr>
            <a:lstStyle/>
            <a:p>
              <a:r>
                <a:rPr kumimoji="1" lang="ja-JP" altLang="en-US" sz="6000" dirty="0" smtClean="0">
                  <a:solidFill>
                    <a:schemeClr val="accent5"/>
                  </a:solidFill>
                  <a:latin typeface="ＤＦ特太ゴシック体" panose="020B0509000000000000" pitchFamily="49" charset="-128"/>
                  <a:ea typeface="ＤＦ特太ゴシック体" panose="020B0509000000000000" pitchFamily="49" charset="-128"/>
                </a:rPr>
                <a:t>３</a:t>
              </a:r>
              <a:endParaRPr kumimoji="1" lang="ja-JP" altLang="en-US" sz="6000" dirty="0">
                <a:solidFill>
                  <a:schemeClr val="accent5"/>
                </a:solidFill>
                <a:latin typeface="ＤＦ特太ゴシック体" panose="020B0509000000000000" pitchFamily="49" charset="-128"/>
                <a:ea typeface="ＤＦ特太ゴシック体" panose="020B0509000000000000" pitchFamily="49" charset="-128"/>
              </a:endParaRPr>
            </a:p>
          </p:txBody>
        </p:sp>
      </p:grpSp>
      <p:sp>
        <p:nvSpPr>
          <p:cNvPr id="33" name="タイトル 1"/>
          <p:cNvSpPr txBox="1">
            <a:spLocks/>
          </p:cNvSpPr>
          <p:nvPr/>
        </p:nvSpPr>
        <p:spPr>
          <a:xfrm>
            <a:off x="263352" y="935363"/>
            <a:ext cx="7992888" cy="109791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4000" b="1" dirty="0" smtClean="0">
                <a:solidFill>
                  <a:schemeClr val="bg1"/>
                </a:solidFill>
                <a:latin typeface="UD デジタル 教科書体 NP-R" panose="02020400000000000000" pitchFamily="18" charset="-128"/>
                <a:ea typeface="UD デジタル 教科書体 NP-R" panose="02020400000000000000" pitchFamily="18" charset="-128"/>
              </a:rPr>
              <a:t>３つのポイント</a:t>
            </a:r>
            <a:endParaRPr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072063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838200" y="3058729"/>
            <a:ext cx="10515600" cy="3510337"/>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2800" dirty="0" smtClean="0">
                <a:latin typeface="UD デジタル 教科書体 NP-R" panose="02020400000000000000" pitchFamily="18" charset="-128"/>
                <a:ea typeface="UD デジタル 教科書体 NP-R" panose="02020400000000000000" pitchFamily="18" charset="-128"/>
              </a:rPr>
              <a:t>　</a:t>
            </a:r>
            <a:r>
              <a:rPr lang="ja-JP" altLang="en-US" sz="2400" dirty="0" smtClean="0">
                <a:latin typeface="UD デジタル 教科書体 NP-R" panose="02020400000000000000" pitchFamily="18" charset="-128"/>
                <a:ea typeface="UD デジタル 教科書体 NP-R" panose="02020400000000000000" pitchFamily="18" charset="-128"/>
              </a:rPr>
              <a:t>　　　　　</a:t>
            </a:r>
            <a:r>
              <a:rPr lang="ja-JP" altLang="en-US" sz="2800" dirty="0" smtClean="0">
                <a:latin typeface="UD デジタル 教科書体 NP-R" panose="02020400000000000000" pitchFamily="18" charset="-128"/>
                <a:ea typeface="UD デジタル 教科書体 NP-R" panose="02020400000000000000" pitchFamily="18" charset="-128"/>
              </a:rPr>
              <a:t>　　　　　　</a:t>
            </a:r>
            <a:endParaRPr kumimoji="1" lang="ja-JP" altLang="en-US" sz="2800" dirty="0">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p:cNvSpPr txBox="1"/>
          <p:nvPr/>
        </p:nvSpPr>
        <p:spPr>
          <a:xfrm>
            <a:off x="1058092" y="1466373"/>
            <a:ext cx="10295708" cy="1415772"/>
          </a:xfrm>
          <a:prstGeom prst="rect">
            <a:avLst/>
          </a:prstGeom>
          <a:noFill/>
        </p:spPr>
        <p:txBody>
          <a:bodyPr wrap="square" rtlCol="0">
            <a:spAutoFit/>
          </a:bodyPr>
          <a:lstStyle/>
          <a:p>
            <a:r>
              <a:rPr lang="en-US" altLang="ja-JP" sz="2800" dirty="0" smtClean="0">
                <a:latin typeface="UD デジタル 教科書体 NP-R" panose="02020400000000000000" pitchFamily="18" charset="-128"/>
                <a:ea typeface="UD デジタル 教科書体 NP-R" panose="02020400000000000000" pitchFamily="18" charset="-128"/>
              </a:rPr>
              <a:t>2006</a:t>
            </a:r>
            <a:r>
              <a:rPr kumimoji="1" lang="ja-JP" altLang="en-US" sz="2800" dirty="0" smtClean="0">
                <a:latin typeface="UD デジタル 教科書体 NP-R" panose="02020400000000000000" pitchFamily="18" charset="-128"/>
                <a:ea typeface="UD デジタル 教科書体 NP-R" panose="02020400000000000000" pitchFamily="18" charset="-128"/>
              </a:rPr>
              <a:t>年　国連総会 </a:t>
            </a:r>
            <a:r>
              <a:rPr kumimoji="1" lang="ja-JP" altLang="en-US" sz="2800" dirty="0" smtClean="0">
                <a:solidFill>
                  <a:srgbClr val="FF0000"/>
                </a:solidFill>
                <a:latin typeface="UD デジタル 教科書体 NP-R" panose="02020400000000000000" pitchFamily="18" charset="-128"/>
                <a:ea typeface="UD デジタル 教科書体 NP-R" panose="02020400000000000000" pitchFamily="18" charset="-128"/>
              </a:rPr>
              <a:t>「障害者権利条約」</a:t>
            </a:r>
            <a:r>
              <a:rPr kumimoji="1" lang="ja-JP" altLang="en-US" sz="2800" dirty="0" smtClean="0">
                <a:latin typeface="UD デジタル 教科書体 NP-R" panose="02020400000000000000" pitchFamily="18" charset="-128"/>
                <a:ea typeface="UD デジタル 教科書体 NP-R" panose="02020400000000000000" pitchFamily="18" charset="-128"/>
              </a:rPr>
              <a:t>採択</a:t>
            </a:r>
            <a:endParaRPr kumimoji="1" lang="en-US" altLang="ja-JP" sz="2800" dirty="0" smtClean="0">
              <a:latin typeface="UD デジタル 教科書体 NP-R" panose="02020400000000000000" pitchFamily="18" charset="-128"/>
              <a:ea typeface="UD デジタル 教科書体 NP-R" panose="02020400000000000000" pitchFamily="18" charset="-128"/>
            </a:endParaRPr>
          </a:p>
          <a:p>
            <a:r>
              <a:rPr lang="ja-JP" altLang="en-US" sz="1000" dirty="0">
                <a:latin typeface="UD デジタル 教科書体 NP-R" panose="02020400000000000000" pitchFamily="18" charset="-128"/>
                <a:ea typeface="UD デジタル 教科書体 NP-R" panose="02020400000000000000" pitchFamily="18" charset="-128"/>
              </a:rPr>
              <a:t>　</a:t>
            </a:r>
            <a:r>
              <a:rPr lang="ja-JP" altLang="en-US" sz="1000" dirty="0" smtClean="0">
                <a:latin typeface="UD デジタル 教科書体 NP-R" panose="02020400000000000000" pitchFamily="18" charset="-128"/>
                <a:ea typeface="UD デジタル 教科書体 NP-R" panose="02020400000000000000" pitchFamily="18" charset="-128"/>
              </a:rPr>
              <a:t>　　</a:t>
            </a:r>
            <a:endParaRPr lang="en-US" altLang="ja-JP" sz="10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スローガン </a:t>
            </a:r>
            <a:r>
              <a:rPr lang="en-US" altLang="ja-JP" sz="2400" dirty="0" smtClean="0">
                <a:latin typeface="UD デジタル 教科書体 NP-R" panose="02020400000000000000" pitchFamily="18" charset="-128"/>
                <a:ea typeface="UD デジタル 教科書体 NP-R" panose="02020400000000000000" pitchFamily="18" charset="-128"/>
              </a:rPr>
              <a:t>『</a:t>
            </a:r>
            <a:r>
              <a:rPr lang="en-US" altLang="ja-JP" sz="2400" b="1" dirty="0" smtClean="0">
                <a:latin typeface="UD デジタル 教科書体 NP-R" panose="02020400000000000000" pitchFamily="18" charset="-128"/>
                <a:ea typeface="UD デジタル 教科書体 NP-R" panose="02020400000000000000" pitchFamily="18" charset="-128"/>
              </a:rPr>
              <a:t>Nothing</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About</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Us</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Without</a:t>
            </a:r>
            <a:r>
              <a:rPr lang="ja-JP" altLang="en-US" sz="2400" b="1" dirty="0" smtClean="0">
                <a:latin typeface="UD デジタル 教科書体 NP-R" panose="02020400000000000000" pitchFamily="18" charset="-128"/>
                <a:ea typeface="UD デジタル 教科書体 NP-R" panose="02020400000000000000" pitchFamily="18" charset="-128"/>
              </a:rPr>
              <a:t>　</a:t>
            </a:r>
            <a:r>
              <a:rPr lang="en-US" altLang="ja-JP" sz="2400" b="1" dirty="0" smtClean="0">
                <a:latin typeface="UD デジタル 教科書体 NP-R" panose="02020400000000000000" pitchFamily="18" charset="-128"/>
                <a:ea typeface="UD デジタル 教科書体 NP-R" panose="02020400000000000000" pitchFamily="18" charset="-128"/>
              </a:rPr>
              <a:t>Us</a:t>
            </a:r>
            <a:r>
              <a:rPr lang="ja-JP" altLang="en-US" sz="2400" b="1" dirty="0" smtClean="0">
                <a:latin typeface="UD デジタル 教科書体 NP-R" panose="02020400000000000000" pitchFamily="18" charset="-128"/>
                <a:ea typeface="UD デジタル 教科書体 NP-R" panose="02020400000000000000" pitchFamily="18" charset="-128"/>
              </a:rPr>
              <a:t>！</a:t>
            </a:r>
            <a:r>
              <a:rPr lang="en-US" altLang="ja-JP" sz="2400" b="1" dirty="0" smtClean="0">
                <a:latin typeface="UD デジタル 教科書体 NP-R" panose="02020400000000000000" pitchFamily="18" charset="-128"/>
                <a:ea typeface="UD デジタル 教科書体 NP-R" panose="02020400000000000000" pitchFamily="18" charset="-128"/>
              </a:rPr>
              <a:t>』</a:t>
            </a:r>
          </a:p>
          <a:p>
            <a:r>
              <a:rPr lang="ja-JP" altLang="en-US" sz="2400" dirty="0" smtClean="0">
                <a:latin typeface="UD デジタル 教科書体 NP-R" panose="02020400000000000000" pitchFamily="18" charset="-128"/>
                <a:ea typeface="UD デジタル 教科書体 NP-R" panose="02020400000000000000" pitchFamily="18" charset="-128"/>
              </a:rPr>
              <a:t>　　　　　　　　　　　　　私たちのことを私たち抜きで決めないで！　</a:t>
            </a:r>
            <a:endParaRPr kumimoji="1" lang="en-US" altLang="ja-JP" sz="2400" dirty="0" smtClean="0">
              <a:latin typeface="UD デジタル 教科書体 NP-R" panose="02020400000000000000" pitchFamily="18" charset="-128"/>
              <a:ea typeface="UD デジタル 教科書体 NP-R" panose="02020400000000000000" pitchFamily="18" charset="-128"/>
            </a:endParaRPr>
          </a:p>
        </p:txBody>
      </p:sp>
      <p:sp>
        <p:nvSpPr>
          <p:cNvPr id="3" name="タイトル 2"/>
          <p:cNvSpPr>
            <a:spLocks noGrp="1"/>
          </p:cNvSpPr>
          <p:nvPr>
            <p:ph type="title"/>
          </p:nvPr>
        </p:nvSpPr>
        <p:spPr>
          <a:xfrm>
            <a:off x="838200" y="420211"/>
            <a:ext cx="10515600" cy="748190"/>
          </a:xfrm>
        </p:spPr>
        <p:txBody>
          <a:bodyPr/>
          <a:lstStyle/>
          <a:p>
            <a:r>
              <a:rPr kumimoji="1" lang="ja-JP" altLang="en-US" dirty="0" smtClean="0">
                <a:latin typeface="UD デジタル 教科書体 NP-R" panose="02020400000000000000" pitchFamily="18" charset="-128"/>
                <a:ea typeface="UD デジタル 教科書体 NP-R" panose="02020400000000000000" pitchFamily="18" charset="-128"/>
              </a:rPr>
              <a:t>障がい者福祉の歴史</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正方形/長方形 3"/>
          <p:cNvSpPr/>
          <p:nvPr/>
        </p:nvSpPr>
        <p:spPr>
          <a:xfrm>
            <a:off x="1502228" y="2752747"/>
            <a:ext cx="1072243" cy="621976"/>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5" name="楕円 4"/>
          <p:cNvSpPr/>
          <p:nvPr/>
        </p:nvSpPr>
        <p:spPr>
          <a:xfrm>
            <a:off x="1866354" y="2891432"/>
            <a:ext cx="343989" cy="334593"/>
          </a:xfrm>
          <a:prstGeom prst="ellipse">
            <a:avLst/>
          </a:prstGeom>
          <a:solidFill>
            <a:srgbClr val="FF0000"/>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7</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628600" y="350657"/>
            <a:ext cx="108000" cy="887297"/>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1" name="テキスト ボックス 10"/>
          <p:cNvSpPr txBox="1"/>
          <p:nvPr/>
        </p:nvSpPr>
        <p:spPr>
          <a:xfrm>
            <a:off x="1482672" y="3501565"/>
            <a:ext cx="4377748" cy="523220"/>
          </a:xfrm>
          <a:prstGeom prst="rect">
            <a:avLst/>
          </a:prstGeom>
          <a:noFill/>
        </p:spPr>
        <p:txBody>
          <a:bodyPr wrap="square" rtlCol="0">
            <a:spAutoFit/>
          </a:bodyPr>
          <a:lstStyle/>
          <a:p>
            <a:r>
              <a:rPr lang="en-US" altLang="ja-JP" sz="2800" b="1" u="sng" dirty="0" smtClean="0">
                <a:solidFill>
                  <a:srgbClr val="0070C0"/>
                </a:solidFill>
                <a:latin typeface="UD デジタル 教科書体 NP-R" panose="02020400000000000000" pitchFamily="18" charset="-128"/>
                <a:ea typeface="UD デジタル 教科書体 NP-R" panose="02020400000000000000" pitchFamily="18" charset="-128"/>
              </a:rPr>
              <a:t>2007</a:t>
            </a:r>
            <a:r>
              <a:rPr lang="ja-JP" altLang="en-US" sz="2800" b="1" u="sng" dirty="0" smtClean="0">
                <a:solidFill>
                  <a:srgbClr val="0070C0"/>
                </a:solidFill>
                <a:latin typeface="UD デジタル 教科書体 NP-R" panose="02020400000000000000" pitchFamily="18" charset="-128"/>
                <a:ea typeface="UD デジタル 教科書体 NP-R" panose="02020400000000000000" pitchFamily="18" charset="-128"/>
              </a:rPr>
              <a:t>年　条約に“署名</a:t>
            </a:r>
            <a:r>
              <a:rPr lang="en-US" altLang="ja-JP" sz="2800" b="1" u="sng" dirty="0" smtClean="0">
                <a:solidFill>
                  <a:srgbClr val="0070C0"/>
                </a:solidFill>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2" name="テキスト ボックス 11"/>
          <p:cNvSpPr txBox="1"/>
          <p:nvPr/>
        </p:nvSpPr>
        <p:spPr>
          <a:xfrm>
            <a:off x="1957474" y="4070945"/>
            <a:ext cx="8496944" cy="2000548"/>
          </a:xfrm>
          <a:prstGeom prst="rect">
            <a:avLst/>
          </a:prstGeom>
          <a:noFill/>
        </p:spPr>
        <p:txBody>
          <a:bodyPr wrap="square" rtlCol="0">
            <a:spAutoFit/>
          </a:bodyPr>
          <a:lstStyle/>
          <a:p>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国内法整備</a:t>
            </a:r>
            <a:r>
              <a:rPr lang="en-US" altLang="ja-JP" sz="2000" dirty="0">
                <a:latin typeface="UD デジタル 教科書体 NP-R" panose="02020400000000000000" pitchFamily="18" charset="-128"/>
                <a:ea typeface="UD デジタル 教科書体 NP-R" panose="02020400000000000000" pitchFamily="18" charset="-128"/>
              </a:rPr>
              <a:t>】</a:t>
            </a:r>
          </a:p>
          <a:p>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2011</a:t>
            </a:r>
            <a:r>
              <a:rPr lang="ja-JP" altLang="en-US" sz="2000" dirty="0">
                <a:latin typeface="UD デジタル 教科書体 NP-R" panose="02020400000000000000" pitchFamily="18" charset="-128"/>
                <a:ea typeface="UD デジタル 教科書体 NP-R" panose="02020400000000000000" pitchFamily="18" charset="-128"/>
              </a:rPr>
              <a:t>年 障害者基本法改正</a:t>
            </a:r>
            <a:r>
              <a:rPr lang="ja-JP" altLang="en-US" sz="1600" dirty="0">
                <a:latin typeface="UD デジタル 教科書体 NP-R" panose="02020400000000000000" pitchFamily="18" charset="-128"/>
                <a:ea typeface="UD デジタル 教科書体 NP-R" panose="02020400000000000000" pitchFamily="18" charset="-128"/>
              </a:rPr>
              <a:t>（国としての基本的な姿勢、考え方を示す）</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2000" dirty="0">
                <a:latin typeface="UD デジタル 教科書体 NP-R" panose="02020400000000000000" pitchFamily="18" charset="-128"/>
                <a:ea typeface="UD デジタル 教科書体 NP-R" panose="02020400000000000000" pitchFamily="18" charset="-128"/>
              </a:rPr>
              <a:t>　</a:t>
            </a:r>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2012</a:t>
            </a:r>
            <a:r>
              <a:rPr lang="ja-JP" altLang="en-US" sz="2000" dirty="0">
                <a:latin typeface="UD デジタル 教科書体 NP-R" panose="02020400000000000000" pitchFamily="18" charset="-128"/>
                <a:ea typeface="UD デジタル 教科書体 NP-R" panose="02020400000000000000" pitchFamily="18" charset="-128"/>
              </a:rPr>
              <a:t>年 障害者総合支援法成立</a:t>
            </a:r>
            <a:r>
              <a:rPr lang="ja-JP" altLang="en-US" sz="1600" dirty="0">
                <a:latin typeface="UD デジタル 教科書体 NP-R" panose="02020400000000000000" pitchFamily="18" charset="-128"/>
                <a:ea typeface="UD デジタル 教科書体 NP-R" panose="02020400000000000000" pitchFamily="18" charset="-128"/>
              </a:rPr>
              <a:t>（地域における日常生活や社会生活を</a:t>
            </a:r>
            <a:r>
              <a:rPr lang="ja-JP" altLang="en-US" sz="1600" dirty="0" smtClean="0">
                <a:latin typeface="UD デジタル 教科書体 NP-R" panose="02020400000000000000" pitchFamily="18" charset="-128"/>
                <a:ea typeface="UD デジタル 教科書体 NP-R" panose="02020400000000000000" pitchFamily="18" charset="-128"/>
              </a:rPr>
              <a:t>支援）</a:t>
            </a:r>
            <a:endParaRPr lang="en-US" altLang="ja-JP" sz="16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2013</a:t>
            </a:r>
            <a:r>
              <a:rPr lang="ja-JP" altLang="en-US" sz="2000" dirty="0" smtClean="0">
                <a:latin typeface="UD デジタル 教科書体 NP-R" panose="02020400000000000000" pitchFamily="18" charset="-128"/>
                <a:ea typeface="UD デジタル 教科書体 NP-R" panose="02020400000000000000" pitchFamily="18" charset="-128"/>
              </a:rPr>
              <a:t>年 障害者雇用促進法改正</a:t>
            </a:r>
            <a:r>
              <a:rPr lang="ja-JP" altLang="en-US" sz="1600" dirty="0" smtClean="0">
                <a:latin typeface="UD デジタル 教科書体 NP-R" panose="02020400000000000000" pitchFamily="18" charset="-128"/>
                <a:ea typeface="UD デジタル 教科書体 NP-R" panose="02020400000000000000" pitchFamily="18" charset="-128"/>
              </a:rPr>
              <a:t>（雇用分野での障がい者差別を禁止）</a:t>
            </a:r>
            <a:endParaRPr lang="en-US" altLang="ja-JP" sz="1600" dirty="0" smtClean="0">
              <a:latin typeface="UD デジタル 教科書体 NP-R" panose="02020400000000000000" pitchFamily="18" charset="-128"/>
              <a:ea typeface="UD デジタル 教科書体 NP-R" panose="02020400000000000000" pitchFamily="18" charset="-128"/>
            </a:endParaRPr>
          </a:p>
          <a:p>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2013</a:t>
            </a:r>
            <a:r>
              <a:rPr lang="ja-JP" altLang="en-US" sz="2000" dirty="0" smtClean="0">
                <a:latin typeface="UD デジタル 教科書体 NP-R" panose="02020400000000000000" pitchFamily="18" charset="-128"/>
                <a:ea typeface="UD デジタル 教科書体 NP-R" panose="02020400000000000000" pitchFamily="18" charset="-128"/>
              </a:rPr>
              <a:t>年 障害者差別解消法成立</a:t>
            </a:r>
            <a:r>
              <a:rPr lang="ja-JP" altLang="en-US" sz="1600" dirty="0" smtClean="0">
                <a:latin typeface="UD デジタル 教科書体 NP-R" panose="02020400000000000000" pitchFamily="18" charset="-128"/>
                <a:ea typeface="UD デジタル 教科書体 NP-R" panose="02020400000000000000" pitchFamily="18" charset="-128"/>
              </a:rPr>
              <a:t>（障がいを理由とする差別の解消を推進）</a:t>
            </a:r>
            <a:endParaRPr lang="en-US" altLang="ja-JP" sz="16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3" name="テキスト ボックス 12"/>
          <p:cNvSpPr txBox="1"/>
          <p:nvPr/>
        </p:nvSpPr>
        <p:spPr>
          <a:xfrm>
            <a:off x="1502228" y="5807316"/>
            <a:ext cx="6048672" cy="523220"/>
          </a:xfrm>
          <a:prstGeom prst="rect">
            <a:avLst/>
          </a:prstGeom>
          <a:noFill/>
        </p:spPr>
        <p:txBody>
          <a:bodyPr wrap="square" rtlCol="0">
            <a:spAutoFit/>
          </a:bodyPr>
          <a:lstStyle/>
          <a:p>
            <a:r>
              <a:rPr lang="en-US" altLang="ja-JP" sz="2800" b="1" u="sng" dirty="0" smtClean="0">
                <a:solidFill>
                  <a:srgbClr val="FF0000"/>
                </a:solidFill>
                <a:latin typeface="UD デジタル 教科書体 NP-R" panose="02020400000000000000" pitchFamily="18" charset="-128"/>
                <a:ea typeface="UD デジタル 教科書体 NP-R" panose="02020400000000000000" pitchFamily="18" charset="-128"/>
              </a:rPr>
              <a:t>2014</a:t>
            </a:r>
            <a:r>
              <a:rPr lang="ja-JP" altLang="en-US" sz="2800" b="1" u="sng" dirty="0">
                <a:solidFill>
                  <a:srgbClr val="FF0000"/>
                </a:solidFill>
                <a:latin typeface="UD デジタル 教科書体 NP-R" panose="02020400000000000000" pitchFamily="18" charset="-128"/>
                <a:ea typeface="UD デジタル 教科書体 NP-R" panose="02020400000000000000" pitchFamily="18" charset="-128"/>
              </a:rPr>
              <a:t>年　障害者権利条約“批准</a:t>
            </a:r>
            <a:r>
              <a:rPr lang="en-US" altLang="ja-JP" sz="2800" b="1" u="sng" dirty="0">
                <a:solidFill>
                  <a:srgbClr val="FF0000"/>
                </a:solidFill>
                <a:latin typeface="UD デジタル 教科書体 NP-R" panose="02020400000000000000" pitchFamily="18" charset="-128"/>
                <a:ea typeface="UD デジタル 教科書体 NP-R" panose="02020400000000000000" pitchFamily="18" charset="-128"/>
              </a:rPr>
              <a:t>”</a:t>
            </a:r>
            <a:r>
              <a:rPr lang="ja-JP" altLang="en-US" sz="2400" dirty="0">
                <a:latin typeface="UD デジタル 教科書体 NP-R" panose="02020400000000000000" pitchFamily="18" charset="-128"/>
                <a:ea typeface="UD デジタル 教科書体 NP-R" panose="02020400000000000000" pitchFamily="18" charset="-128"/>
              </a:rPr>
              <a:t>　　</a:t>
            </a:r>
            <a:endParaRPr kumimoji="1" lang="ja-JP" altLang="en-US" sz="2400" dirty="0"/>
          </a:p>
        </p:txBody>
      </p:sp>
      <p:sp>
        <p:nvSpPr>
          <p:cNvPr id="14" name="下矢印 13"/>
          <p:cNvSpPr/>
          <p:nvPr/>
        </p:nvSpPr>
        <p:spPr>
          <a:xfrm>
            <a:off x="1866354" y="4048561"/>
            <a:ext cx="182825" cy="1664391"/>
          </a:xfrm>
          <a:prstGeom prst="downArrow">
            <a:avLst>
              <a:gd name="adj1" fmla="val 22091"/>
              <a:gd name="adj2" fmla="val 50000"/>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25124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360000"/>
            <a:ext cx="12193200" cy="900000"/>
          </a:xfrm>
          <a:solidFill>
            <a:schemeClr val="accent5"/>
          </a:solidFill>
          <a:ln w="12700">
            <a:noFill/>
          </a:ln>
        </p:spPr>
        <p:txBody>
          <a:bodyPr tIns="108000" bIns="0" anchor="ctr" anchorCtr="0"/>
          <a:lstStyle/>
          <a:p>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　３ そもそも「</a:t>
            </a:r>
            <a:r>
              <a:rPr kumimoji="1" lang="ja-JP" altLang="en-US" b="1" dirty="0" err="1" smtClean="0">
                <a:solidFill>
                  <a:schemeClr val="bg1"/>
                </a:solidFill>
                <a:latin typeface="UD デジタル 教科書体 NP-R" panose="02020400000000000000" pitchFamily="18" charset="-128"/>
                <a:ea typeface="UD デジタル 教科書体 NP-R" panose="02020400000000000000" pitchFamily="18" charset="-128"/>
              </a:rPr>
              <a:t>障がい</a:t>
            </a:r>
            <a:r>
              <a:rPr kumimoji="1" lang="ja-JP" altLang="en-US" b="1" dirty="0" smtClean="0">
                <a:solidFill>
                  <a:schemeClr val="bg1"/>
                </a:solidFill>
                <a:latin typeface="UD デジタル 教科書体 NP-R" panose="02020400000000000000" pitchFamily="18" charset="-128"/>
                <a:ea typeface="UD デジタル 教科書体 NP-R" panose="02020400000000000000" pitchFamily="18" charset="-128"/>
              </a:rPr>
              <a:t>」とは何だろう？</a:t>
            </a:r>
            <a:endParaRPr kumimoji="1" lang="ja-JP" altLang="en-US" b="1"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p:cNvSpPr>
            <a:spLocks noGrp="1"/>
          </p:cNvSpPr>
          <p:nvPr>
            <p:ph idx="1"/>
          </p:nvPr>
        </p:nvSpPr>
        <p:spPr>
          <a:xfrm>
            <a:off x="1348132" y="1433535"/>
            <a:ext cx="9548604" cy="538370"/>
          </a:xfrm>
        </p:spPr>
        <p:txBody>
          <a:bodyPr/>
          <a:lstStyle/>
          <a:p>
            <a:pPr marL="0" indent="0" algn="ctr">
              <a:buNone/>
            </a:pPr>
            <a:r>
              <a:rPr kumimoji="1" lang="ja-JP" altLang="en-US" dirty="0" smtClean="0">
                <a:latin typeface="UD デジタル 教科書体 NP-R" panose="02020400000000000000" pitchFamily="18" charset="-128"/>
                <a:ea typeface="UD デジタル 教科書体 NP-R" panose="02020400000000000000" pitchFamily="18" charset="-128"/>
              </a:rPr>
              <a:t>障がいの</a:t>
            </a:r>
            <a:r>
              <a:rPr kumimoji="1" lang="ja-JP" altLang="en-US" b="1" u="sng" dirty="0" smtClean="0">
                <a:solidFill>
                  <a:srgbClr val="FF0000"/>
                </a:solidFill>
                <a:latin typeface="UD デジタル 教科書体 NP-R" panose="02020400000000000000" pitchFamily="18" charset="-128"/>
                <a:ea typeface="UD デジタル 教科書体 NP-R" panose="02020400000000000000" pitchFamily="18" charset="-128"/>
              </a:rPr>
              <a:t>医学モデル（個人モデル）</a:t>
            </a:r>
            <a:r>
              <a:rPr lang="ja-JP" altLang="en-US" dirty="0" smtClean="0">
                <a:latin typeface="UD デジタル 教科書体 NP-R" panose="02020400000000000000" pitchFamily="18" charset="-128"/>
                <a:ea typeface="UD デジタル 教科書体 NP-R" panose="02020400000000000000" pitchFamily="18" charset="-128"/>
              </a:rPr>
              <a:t>と</a:t>
            </a:r>
            <a:r>
              <a:rPr kumimoji="1" lang="ja-JP" altLang="en-US" dirty="0" smtClean="0">
                <a:latin typeface="UD デジタル 教科書体 NP-R" panose="02020400000000000000" pitchFamily="18" charset="-128"/>
                <a:ea typeface="UD デジタル 教科書体 NP-R" panose="02020400000000000000" pitchFamily="18" charset="-128"/>
              </a:rPr>
              <a:t>障がいの</a:t>
            </a:r>
            <a:r>
              <a:rPr kumimoji="1" lang="ja-JP" altLang="en-US" b="1" u="sng" dirty="0" smtClean="0">
                <a:solidFill>
                  <a:schemeClr val="accent6"/>
                </a:solidFill>
                <a:latin typeface="UD デジタル 教科書体 NP-R" panose="02020400000000000000" pitchFamily="18" charset="-128"/>
                <a:ea typeface="UD デジタル 教科書体 NP-R" panose="02020400000000000000" pitchFamily="18" charset="-128"/>
              </a:rPr>
              <a:t>社会モデル</a:t>
            </a:r>
            <a:endParaRPr kumimoji="1" lang="ja-JP" altLang="en-US" b="1" dirty="0">
              <a:solidFill>
                <a:schemeClr val="accent6"/>
              </a:solidFill>
              <a:latin typeface="UD デジタル 教科書体 NP-R" panose="02020400000000000000" pitchFamily="18" charset="-128"/>
              <a:ea typeface="UD デジタル 教科書体 NP-R" panose="02020400000000000000" pitchFamily="18" charset="-128"/>
            </a:endParaRPr>
          </a:p>
        </p:txBody>
      </p:sp>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047" y="3544584"/>
            <a:ext cx="2681634" cy="2681634"/>
          </a:xfrm>
          <a:prstGeom prst="rect">
            <a:avLst/>
          </a:prstGeom>
        </p:spPr>
      </p:pic>
      <p:sp>
        <p:nvSpPr>
          <p:cNvPr id="8" name="角丸四角形 7"/>
          <p:cNvSpPr/>
          <p:nvPr/>
        </p:nvSpPr>
        <p:spPr>
          <a:xfrm>
            <a:off x="3939022" y="2121424"/>
            <a:ext cx="4313955" cy="855276"/>
          </a:xfrm>
          <a:prstGeom prst="roundRect">
            <a:avLst/>
          </a:prstGeom>
          <a:solidFill>
            <a:srgbClr val="FF0000"/>
          </a:solidFill>
          <a:ln>
            <a:noFill/>
          </a:ln>
        </p:spPr>
        <p:style>
          <a:lnRef idx="2">
            <a:schemeClr val="accent6"/>
          </a:lnRef>
          <a:fillRef idx="1">
            <a:schemeClr val="lt1"/>
          </a:fillRef>
          <a:effectRef idx="0">
            <a:schemeClr val="accent6"/>
          </a:effectRef>
          <a:fontRef idx="minor">
            <a:schemeClr val="dk1"/>
          </a:fontRef>
        </p:style>
        <p:txBody>
          <a:bodyPr tIns="0" bIns="72000" rtlCol="0" anchor="ctr"/>
          <a:lstStyle/>
          <a:p>
            <a:pPr algn="ctr"/>
            <a:r>
              <a:rPr lang="ja-JP" altLang="en-US" sz="3200" b="1" dirty="0">
                <a:solidFill>
                  <a:schemeClr val="bg1"/>
                </a:solidFill>
                <a:latin typeface="UD デジタル 教科書体 NP-R" panose="02020400000000000000" pitchFamily="18" charset="-128"/>
                <a:ea typeface="UD デジタル 教科書体 NP-R" panose="02020400000000000000" pitchFamily="18" charset="-128"/>
              </a:rPr>
              <a:t>医学</a:t>
            </a:r>
            <a:r>
              <a:rPr kumimoji="1" lang="ja-JP" altLang="en-US" sz="3200" b="1" dirty="0" smtClean="0">
                <a:solidFill>
                  <a:schemeClr val="bg1"/>
                </a:solidFill>
                <a:latin typeface="UD デジタル 教科書体 NP-R" panose="02020400000000000000" pitchFamily="18" charset="-128"/>
                <a:ea typeface="UD デジタル 教科書体 NP-R" panose="02020400000000000000" pitchFamily="18" charset="-128"/>
              </a:rPr>
              <a:t>モデル</a:t>
            </a:r>
            <a:endParaRPr kumimoji="1" lang="en-US" altLang="ja-JP" sz="3200" b="1" dirty="0" smtClean="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右矢印 8"/>
          <p:cNvSpPr/>
          <p:nvPr/>
        </p:nvSpPr>
        <p:spPr>
          <a:xfrm>
            <a:off x="5385974" y="4045037"/>
            <a:ext cx="1472919" cy="901723"/>
          </a:xfrm>
          <a:prstGeom prst="right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角丸四角形 12"/>
          <p:cNvSpPr/>
          <p:nvPr/>
        </p:nvSpPr>
        <p:spPr>
          <a:xfrm>
            <a:off x="4915822" y="5236454"/>
            <a:ext cx="2444948" cy="91228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2400" dirty="0" smtClean="0">
                <a:latin typeface="UD デジタル 教科書体 NP-R" panose="02020400000000000000" pitchFamily="18" charset="-128"/>
                <a:ea typeface="UD デジタル 教科書体 NP-R" panose="02020400000000000000" pitchFamily="18" charset="-128"/>
              </a:rPr>
              <a:t>リハビリをして</a:t>
            </a:r>
            <a:endParaRPr lang="en-US" altLang="ja-JP" sz="24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歩けるように</a:t>
            </a:r>
            <a:endParaRPr lang="en-US" altLang="ja-JP" sz="2400" dirty="0" smtClean="0">
              <a:latin typeface="UD デジタル 教科書体 NP-R" panose="02020400000000000000" pitchFamily="18" charset="-128"/>
              <a:ea typeface="UD デジタル 教科書体 NP-R" panose="02020400000000000000" pitchFamily="18" charset="-128"/>
            </a:endParaRPr>
          </a:p>
          <a:p>
            <a:r>
              <a:rPr lang="ja-JP" altLang="en-US" sz="2400" dirty="0" smtClean="0">
                <a:latin typeface="UD デジタル 教科書体 NP-R" panose="02020400000000000000" pitchFamily="18" charset="-128"/>
                <a:ea typeface="UD デジタル 教科書体 NP-R" panose="02020400000000000000" pitchFamily="18" charset="-128"/>
              </a:rPr>
              <a:t>なるべき？</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10" name="テキスト ボックス 9"/>
          <p:cNvSpPr txBox="1"/>
          <p:nvPr/>
        </p:nvSpPr>
        <p:spPr>
          <a:xfrm>
            <a:off x="11750854" y="6435876"/>
            <a:ext cx="354584" cy="400110"/>
          </a:xfrm>
          <a:prstGeom prst="rect">
            <a:avLst/>
          </a:prstGeom>
          <a:noFill/>
        </p:spPr>
        <p:txBody>
          <a:bodyPr wrap="none" rtlCol="0">
            <a:spAutoFit/>
          </a:bodyPr>
          <a:lstStyle/>
          <a:p>
            <a:r>
              <a:rPr kumimoji="1" lang="en-US" altLang="ja-JP" sz="2000" dirty="0" smtClean="0">
                <a:latin typeface="UD デジタル 教科書体 NP-R" panose="02020400000000000000" pitchFamily="18" charset="-128"/>
                <a:ea typeface="UD デジタル 教科書体 NP-R" panose="02020400000000000000" pitchFamily="18" charset="-128"/>
              </a:rPr>
              <a:t>8</a:t>
            </a:r>
            <a:endParaRPr kumimoji="1" lang="ja-JP" altLang="en-US" sz="2000" dirty="0">
              <a:latin typeface="UD デジタル 教科書体 NP-R" panose="02020400000000000000" pitchFamily="18" charset="-128"/>
              <a:ea typeface="UD デジタル 教科書体 NP-R" panose="02020400000000000000" pitchFamily="18" charset="-128"/>
            </a:endParaRPr>
          </a:p>
        </p:txBody>
      </p:sp>
      <p:grpSp>
        <p:nvGrpSpPr>
          <p:cNvPr id="11" name="グループ化 10"/>
          <p:cNvGrpSpPr/>
          <p:nvPr/>
        </p:nvGrpSpPr>
        <p:grpSpPr>
          <a:xfrm>
            <a:off x="335975" y="2153287"/>
            <a:ext cx="2767167" cy="1891750"/>
            <a:chOff x="116709" y="1528458"/>
            <a:chExt cx="2767167" cy="1891750"/>
          </a:xfrm>
        </p:grpSpPr>
        <p:sp>
          <p:nvSpPr>
            <p:cNvPr id="12" name="円形吹き出し 11"/>
            <p:cNvSpPr/>
            <p:nvPr/>
          </p:nvSpPr>
          <p:spPr>
            <a:xfrm>
              <a:off x="116709" y="1528458"/>
              <a:ext cx="2767167" cy="1891750"/>
            </a:xfrm>
            <a:prstGeom prst="wedgeEllipseCallout">
              <a:avLst>
                <a:gd name="adj1" fmla="val 37324"/>
                <a:gd name="adj2" fmla="val 62101"/>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u="sng"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4" name="テキスト ボックス 13"/>
            <p:cNvSpPr txBox="1"/>
            <p:nvPr/>
          </p:nvSpPr>
          <p:spPr>
            <a:xfrm>
              <a:off x="364057" y="1858182"/>
              <a:ext cx="2326490" cy="1200329"/>
            </a:xfrm>
            <a:prstGeom prst="rect">
              <a:avLst/>
            </a:prstGeom>
            <a:noFill/>
          </p:spPr>
          <p:txBody>
            <a:bodyPr wrap="square" rtlCol="0">
              <a:spAutoFit/>
            </a:bodyPr>
            <a:lstStyle/>
            <a:p>
              <a:pPr algn="ctr"/>
              <a:r>
                <a:rPr lang="ja-JP" altLang="en-US" dirty="0">
                  <a:latin typeface="UD デジタル 教科書体 NP-R" panose="02020400000000000000" pitchFamily="18" charset="-128"/>
                  <a:ea typeface="UD デジタル 教科書体 NP-R" panose="02020400000000000000" pitchFamily="18" charset="-128"/>
                </a:rPr>
                <a:t>お店に入れない</a:t>
              </a:r>
              <a:r>
                <a:rPr lang="en-US" altLang="ja-JP" dirty="0">
                  <a:latin typeface="UD デジタル 教科書体 NP-R" panose="02020400000000000000" pitchFamily="18" charset="-128"/>
                  <a:ea typeface="UD デジタル 教科書体 NP-R" panose="02020400000000000000" pitchFamily="18" charset="-128"/>
                </a:rPr>
                <a:t>…</a:t>
              </a:r>
            </a:p>
            <a:p>
              <a:pPr>
                <a:lnSpc>
                  <a:spcPct val="150000"/>
                </a:lnSpc>
              </a:pPr>
              <a:r>
                <a:rPr lang="en-US" altLang="ja-JP" u="sng" dirty="0">
                  <a:latin typeface="UD デジタル 教科書体 NP-R" panose="02020400000000000000" pitchFamily="18" charset="-128"/>
                  <a:ea typeface="UD デジタル 教科書体 NP-R" panose="02020400000000000000" pitchFamily="18" charset="-128"/>
                </a:rPr>
                <a:t>(</a:t>
              </a:r>
              <a:r>
                <a:rPr lang="ja-JP" altLang="en-US" u="sng" dirty="0">
                  <a:latin typeface="UD デジタル 教科書体 NP-R" panose="02020400000000000000" pitchFamily="18" charset="-128"/>
                  <a:ea typeface="UD デジタル 教科書体 NP-R" panose="02020400000000000000" pitchFamily="18" charset="-128"/>
                </a:rPr>
                <a:t>原因</a:t>
              </a:r>
              <a:r>
                <a:rPr lang="en-US" altLang="ja-JP" u="sng"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u="sng" dirty="0">
                  <a:latin typeface="UD デジタル 教科書体 NP-R" panose="02020400000000000000" pitchFamily="18" charset="-128"/>
                  <a:ea typeface="UD デジタル 教科書体 NP-R" panose="02020400000000000000" pitchFamily="18" charset="-128"/>
                </a:rPr>
                <a:t>⇒ </a:t>
              </a:r>
              <a:r>
                <a:rPr lang="ja-JP" altLang="en-US" u="sng" dirty="0" smtClean="0">
                  <a:latin typeface="UD デジタル 教科書体 NP-R" panose="02020400000000000000" pitchFamily="18" charset="-128"/>
                  <a:ea typeface="UD デジタル 教科書体 NP-R" panose="02020400000000000000" pitchFamily="18" charset="-128"/>
                </a:rPr>
                <a:t>足に障がいがある</a:t>
              </a:r>
              <a:endParaRPr lang="ja-JP" altLang="en-US" u="sng" dirty="0">
                <a:latin typeface="UD デジタル 教科書体 NP-R" panose="02020400000000000000" pitchFamily="18" charset="-128"/>
                <a:ea typeface="UD デジタル 教科書体 NP-R" panose="02020400000000000000" pitchFamily="18" charset="-128"/>
              </a:endParaRPr>
            </a:p>
          </p:txBody>
        </p:sp>
      </p:grpSp>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5862" y="3386032"/>
            <a:ext cx="2998738" cy="2998738"/>
          </a:xfrm>
          <a:prstGeom prst="rect">
            <a:avLst/>
          </a:prstGeom>
        </p:spPr>
      </p:pic>
    </p:spTree>
    <p:extLst>
      <p:ext uri="{BB962C8B-B14F-4D97-AF65-F5344CB8AC3E}">
        <p14:creationId xmlns:p14="http://schemas.microsoft.com/office/powerpoint/2010/main" val="30177615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TM03090434[[fn=木版活字]]</Template>
  <TotalTime>8613</TotalTime>
  <Words>2973</Words>
  <Application>Microsoft Office PowerPoint</Application>
  <PresentationFormat>ワイド画面</PresentationFormat>
  <Paragraphs>350</Paragraphs>
  <Slides>29</Slides>
  <Notes>26</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29</vt:i4>
      </vt:variant>
    </vt:vector>
  </HeadingPairs>
  <TitlesOfParts>
    <vt:vector size="36" baseType="lpstr">
      <vt:lpstr>ＤＦ特太ゴシック体</vt:lpstr>
      <vt:lpstr>HGS創英角ﾎﾟｯﾌﾟ体</vt:lpstr>
      <vt:lpstr>UD デジタル 教科書体 NP-R</vt:lpstr>
      <vt:lpstr>游ゴシック</vt:lpstr>
      <vt:lpstr>游ゴシック Light</vt:lpstr>
      <vt:lpstr>Arial</vt:lpstr>
      <vt:lpstr>Office テーマ</vt:lpstr>
      <vt:lpstr>ふくしま共生サポーター 　　　　　　　養成講座</vt:lpstr>
      <vt:lpstr>　１ はじめに ～福島県の障がい者施策～</vt:lpstr>
      <vt:lpstr>　２「障がい」と「障がいのある方」</vt:lpstr>
      <vt:lpstr>福島県の人口 　１,７５０,３４９人 　　　　　　　　　　　　　　　　　（令和６年４月１日現在 福島県の推計人口）</vt:lpstr>
      <vt:lpstr>障害者手帳について</vt:lpstr>
      <vt:lpstr>PowerPoint プレゼンテーション</vt:lpstr>
      <vt:lpstr>障がいのある方への理解を深めるための</vt:lpstr>
      <vt:lpstr>障がい者福祉の歴史</vt:lpstr>
      <vt:lpstr>　３ そもそも「障がい」とは何だろう？</vt:lpstr>
      <vt:lpstr>PowerPoint プレゼンテーション</vt:lpstr>
      <vt:lpstr>PowerPoint プレゼンテーション</vt:lpstr>
      <vt:lpstr>PowerPoint プレゼンテーション</vt:lpstr>
      <vt:lpstr>PowerPoint プレゼンテーション</vt:lpstr>
      <vt:lpstr>　４ 障害者差別解消法とは</vt:lpstr>
      <vt:lpstr>障害者差別解消法とは</vt:lpstr>
      <vt:lpstr>不当な差別的取扱いの禁止</vt:lpstr>
      <vt:lpstr>合理的配慮の提供</vt:lpstr>
      <vt:lpstr>・障害者差別解消法で求めている「合理的配慮の提供」は、障がいのある方を　 　特別扱いすることではありません。 ・障がいのある方が、障がいのない方と平等な機会を得られるようにする、 　これが根本にあります。</vt:lpstr>
      <vt:lpstr>PowerPoint プレゼンテーション</vt:lpstr>
      <vt:lpstr>　６ 障がい特性と私たちができること 　　　～合理的配慮事例に関する動画から～</vt:lpstr>
      <vt:lpstr>　７ 福島県からのお知らせ</vt:lpstr>
      <vt:lpstr>【お知らせその２】</vt:lpstr>
      <vt:lpstr>【お知らせその３】</vt:lpstr>
      <vt:lpstr>PowerPoint プレゼンテーション</vt:lpstr>
      <vt:lpstr>ふくしま共生サポーターとは？</vt:lpstr>
      <vt:lpstr>PowerPoint プレゼンテーション</vt:lpstr>
      <vt:lpstr>PowerPoint プレゼンテーション</vt:lpstr>
      <vt:lpstr>PowerPoint プレゼンテーション</vt:lpstr>
      <vt:lpstr>御清聴ありがとうございました。</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障害者差別解消法について  ～共生社会の実現を目指して～</dc:title>
  <dc:creator>FJ-USER</dc:creator>
  <cp:lastModifiedBy>小湊 瑠夏</cp:lastModifiedBy>
  <cp:revision>599</cp:revision>
  <cp:lastPrinted>2024-08-08T04:26:15Z</cp:lastPrinted>
  <dcterms:created xsi:type="dcterms:W3CDTF">2018-10-04T08:20:53Z</dcterms:created>
  <dcterms:modified xsi:type="dcterms:W3CDTF">2024-08-08T05:19:11Z</dcterms:modified>
</cp:coreProperties>
</file>