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桧山 望" initials="小桧山" lastIdx="1" clrIdx="0">
    <p:extLst>
      <p:ext uri="{19B8F6BF-5375-455C-9EA6-DF929625EA0E}">
        <p15:presenceInfo xmlns:p15="http://schemas.microsoft.com/office/powerpoint/2012/main" userId="S-1-5-21-1464589577-2062517692-3542582186-14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20" autoAdjust="0"/>
  </p:normalViewPr>
  <p:slideViewPr>
    <p:cSldViewPr snapToGrid="0">
      <p:cViewPr varScale="1">
        <p:scale>
          <a:sx n="106" d="100"/>
          <a:sy n="106" d="100"/>
        </p:scale>
        <p:origin x="25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commentAuthors" Target="commentAuthors.xml" />
  <Relationship Id="rId7" Type="http://schemas.openxmlformats.org/officeDocument/2006/relationships/tableStyles" Target="tableStyle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theme" Target="theme/theme1.xml" />
  <Relationship Id="rId5" Type="http://schemas.openxmlformats.org/officeDocument/2006/relationships/viewProps" Target="viewProps.xml" />
  <Relationship Id="rId4" Type="http://schemas.openxmlformats.org/officeDocument/2006/relationships/presProps" Target="presProps.xml" />
</Relationship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0FF2-19B0-42E4-BDDF-70304C25B27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0FD3-0715-48E8-82B9-66D242DFAC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64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0FF2-19B0-42E4-BDDF-70304C25B27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0FD3-0715-48E8-82B9-66D242DFAC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70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0FF2-19B0-42E4-BDDF-70304C25B27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0FD3-0715-48E8-82B9-66D242DFAC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87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0FF2-19B0-42E4-BDDF-70304C25B27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0FD3-0715-48E8-82B9-66D242DFAC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57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0FF2-19B0-42E4-BDDF-70304C25B27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0FD3-0715-48E8-82B9-66D242DFAC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82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0FF2-19B0-42E4-BDDF-70304C25B27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0FD3-0715-48E8-82B9-66D242DFAC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64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0FF2-19B0-42E4-BDDF-70304C25B27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0FD3-0715-48E8-82B9-66D242DFAC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25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0FF2-19B0-42E4-BDDF-70304C25B27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0FD3-0715-48E8-82B9-66D242DFAC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33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0FF2-19B0-42E4-BDDF-70304C25B27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0FD3-0715-48E8-82B9-66D242DFAC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55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0FF2-19B0-42E4-BDDF-70304C25B27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0FD3-0715-48E8-82B9-66D242DFAC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76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0FF2-19B0-42E4-BDDF-70304C25B27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0FD3-0715-48E8-82B9-66D242DFAC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903417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20FF2-19B0-42E4-BDDF-70304C25B27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0FD3-0715-48E8-82B9-66D242DFAC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1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tmp" /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1.xml" />
  <Relationship Id="rId5" Type="http://schemas.openxmlformats.org/officeDocument/2006/relationships/image" Target="../media/image4.jpg" />
  <Relationship Id="rId4" Type="http://schemas.openxmlformats.org/officeDocument/2006/relationships/image" Target="../media/image3.jpe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812649" y="6809633"/>
            <a:ext cx="3928864" cy="1850993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51545" y="6892534"/>
            <a:ext cx="3789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健康はバランスのよい食事から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000000-0008-0000-0100-000018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" b="4727"/>
          <a:stretch/>
        </p:blipFill>
        <p:spPr bwMode="auto">
          <a:xfrm>
            <a:off x="110009" y="6809633"/>
            <a:ext cx="2586892" cy="170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10007" y="1774034"/>
            <a:ext cx="6631505" cy="3868275"/>
          </a:xfrm>
          <a:prstGeom prst="rect">
            <a:avLst/>
          </a:prstGeom>
          <a:noFill/>
          <a:ln w="5715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b="1" dirty="0">
              <a:solidFill>
                <a:schemeClr val="tx1"/>
              </a:solidFill>
            </a:endParaRPr>
          </a:p>
          <a:p>
            <a:endParaRPr kumimoji="1" lang="en-US" altLang="ja-JP" b="1" dirty="0">
              <a:solidFill>
                <a:schemeClr val="tx1"/>
              </a:solidFill>
            </a:endParaRPr>
          </a:p>
          <a:p>
            <a:endParaRPr kumimoji="1" lang="en-US" altLang="ja-JP" b="1" dirty="0">
              <a:solidFill>
                <a:schemeClr val="tx1"/>
              </a:solidFill>
            </a:endParaRPr>
          </a:p>
          <a:p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8771253"/>
            <a:ext cx="6858000" cy="37274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  <a:ea typeface="+mn-ea"/>
              </a:rPr>
              <a:t>キユーピー株式会社は、福島県食育応援企業です。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0008" y="8510205"/>
            <a:ext cx="29920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食事のバランスをチェックするランチョンマット</a:t>
            </a:r>
            <a:endParaRPr kumimoji="1" lang="en-US" altLang="ja-JP" sz="900" dirty="0"/>
          </a:p>
        </p:txBody>
      </p:sp>
      <p:sp>
        <p:nvSpPr>
          <p:cNvPr id="17" name="正方形/長方形 16"/>
          <p:cNvSpPr/>
          <p:nvPr/>
        </p:nvSpPr>
        <p:spPr>
          <a:xfrm>
            <a:off x="0" y="-15034"/>
            <a:ext cx="6858000" cy="935000"/>
          </a:xfrm>
          <a:prstGeom prst="rect">
            <a:avLst/>
          </a:prstGeom>
          <a:solidFill>
            <a:srgbClr val="FF66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3147" y="46644"/>
            <a:ext cx="6612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福島県　</a:t>
            </a:r>
            <a:r>
              <a:rPr kumimoji="1" lang="en-US" altLang="ja-JP" sz="1600" b="1" dirty="0">
                <a:solidFill>
                  <a:schemeClr val="bg1"/>
                </a:solidFill>
              </a:rPr>
              <a:t>×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　キユーピー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0" y="396633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</a:rPr>
              <a:t>ふくしま健康応援メニュー</a:t>
            </a:r>
          </a:p>
        </p:txBody>
      </p:sp>
      <p:pic>
        <p:nvPicPr>
          <p:cNvPr id="21" name="図 2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t="41590" r="84654" b="40795"/>
          <a:stretch/>
        </p:blipFill>
        <p:spPr bwMode="auto">
          <a:xfrm>
            <a:off x="83147" y="146135"/>
            <a:ext cx="966438" cy="588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10008" y="1144440"/>
            <a:ext cx="6631504" cy="629594"/>
          </a:xfrm>
          <a:prstGeom prst="rect">
            <a:avLst/>
          </a:prstGeom>
          <a:noFill/>
          <a:ln w="5715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トマトとふわふわ卵のマヨソテー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12649" y="7200311"/>
            <a:ext cx="3928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県民の食生活の特徴は、野菜不足と食塩のとりすぎ。</a:t>
            </a:r>
            <a:endParaRPr kumimoji="1" lang="en-US" altLang="ja-JP" sz="1200" dirty="0"/>
          </a:p>
          <a:p>
            <a:r>
              <a:rPr kumimoji="1" lang="ja-JP" altLang="en-US" sz="1200" dirty="0"/>
              <a:t>特に食塩は成人の７割以上が厚生労働省の定める目標量より多くとっている状況</a:t>
            </a:r>
            <a:r>
              <a:rPr kumimoji="1" lang="ja-JP" altLang="en-US" sz="1200" baseline="30000" dirty="0"/>
              <a:t>＊</a:t>
            </a:r>
            <a:r>
              <a:rPr kumimoji="1" lang="ja-JP" altLang="en-US" sz="1200" dirty="0"/>
              <a:t>です。</a:t>
            </a:r>
            <a:endParaRPr kumimoji="1" lang="en-US" altLang="ja-JP" sz="1200" baseline="30000" dirty="0"/>
          </a:p>
          <a:p>
            <a:r>
              <a:rPr kumimoji="1" lang="ja-JP" altLang="en-US" sz="1200" dirty="0"/>
              <a:t>そこで福島県では、</a:t>
            </a:r>
            <a:r>
              <a:rPr kumimoji="1" lang="ja-JP" altLang="en-US" sz="1200" b="1" dirty="0"/>
              <a:t>ふくしま“食の基本”</a:t>
            </a:r>
            <a:r>
              <a:rPr kumimoji="1" lang="ja-JP" altLang="en-US" sz="1200" dirty="0"/>
              <a:t>として</a:t>
            </a:r>
            <a:endParaRPr kumimoji="1" lang="en-US" altLang="ja-JP" sz="1200" dirty="0"/>
          </a:p>
          <a:p>
            <a:r>
              <a:rPr kumimoji="1" lang="ja-JP" altLang="en-US" sz="1200" b="1" dirty="0"/>
              <a:t>「主食・主菜・副菜のそろった食事 ＋ おいしく減塩」</a:t>
            </a:r>
            <a:endParaRPr kumimoji="1" lang="en-US" altLang="ja-JP" sz="1200" b="1" dirty="0"/>
          </a:p>
          <a:p>
            <a:r>
              <a:rPr kumimoji="1" lang="ja-JP" altLang="en-US" sz="1200" dirty="0"/>
              <a:t>を企業、学校、県栄養士会、食生活改善推進員等と連携して推進しています。</a:t>
            </a:r>
            <a:endParaRPr kumimoji="1" lang="en-US" altLang="ja-JP" sz="1000" dirty="0"/>
          </a:p>
        </p:txBody>
      </p:sp>
      <p:sp>
        <p:nvSpPr>
          <p:cNvPr id="6" name="正方形/長方形 5"/>
          <p:cNvSpPr/>
          <p:nvPr/>
        </p:nvSpPr>
        <p:spPr>
          <a:xfrm>
            <a:off x="3738624" y="8432059"/>
            <a:ext cx="29834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800" dirty="0"/>
              <a:t>＊平成</a:t>
            </a:r>
            <a:r>
              <a:rPr kumimoji="1" lang="en-US" altLang="ja-JP" sz="800" dirty="0"/>
              <a:t>28</a:t>
            </a:r>
            <a:r>
              <a:rPr kumimoji="1" lang="ja-JP" altLang="en-US" sz="800" dirty="0"/>
              <a:t>年度福島県食行動実態把握調査</a:t>
            </a:r>
            <a:endParaRPr kumimoji="1" lang="en-US" altLang="ja-JP" sz="800" dirty="0"/>
          </a:p>
        </p:txBody>
      </p:sp>
      <p:pic>
        <p:nvPicPr>
          <p:cNvPr id="7" name="CompanyLogo_0001">
            <a:extLst>
              <a:ext uri="{FF2B5EF4-FFF2-40B4-BE49-F238E27FC236}">
                <a16:creationId xmlns:a16="http://schemas.microsoft.com/office/drawing/2014/main" id="{72ADB7BF-9FAE-1BBB-1EFB-EF03A93B492A}"/>
              </a:ext>
            </a:extLst>
          </p:cNvPr>
          <p:cNvPicPr>
            <a:picLocks noChangeAspect="1"/>
          </p:cNvPicPr>
          <p:nvPr/>
        </p:nvPicPr>
        <p:blipFill dpi="0">
          <a:blip r:embed="rId4"/>
          <a:stretch/>
        </p:blipFill>
        <p:spPr>
          <a:xfrm>
            <a:off x="5647752" y="196050"/>
            <a:ext cx="1175238" cy="51283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B4DF38-3CC6-1BDC-1FA4-1022908F3420}"/>
              </a:ext>
            </a:extLst>
          </p:cNvPr>
          <p:cNvSpPr/>
          <p:nvPr/>
        </p:nvSpPr>
        <p:spPr>
          <a:xfrm>
            <a:off x="3287861" y="1856935"/>
            <a:ext cx="3357378" cy="2170716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材料（４人分）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・トマト　　　                  </a:t>
            </a:r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r>
              <a:rPr kumimoji="1" lang="ja-JP" altLang="en-US" sz="1400" dirty="0">
                <a:solidFill>
                  <a:schemeClr val="tx1"/>
                </a:solidFill>
              </a:rPr>
              <a:t>個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・卵　　                                </a:t>
            </a:r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  <a:r>
              <a:rPr kumimoji="1" lang="ja-JP" altLang="en-US" sz="1400" dirty="0">
                <a:solidFill>
                  <a:schemeClr val="tx1"/>
                </a:solidFill>
              </a:rPr>
              <a:t>個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・塩　　　　　　　　　少々（</a:t>
            </a:r>
            <a:r>
              <a:rPr kumimoji="1" lang="en-US" altLang="ja-JP" sz="1400" dirty="0">
                <a:solidFill>
                  <a:schemeClr val="tx1"/>
                </a:solidFill>
              </a:rPr>
              <a:t>0.4</a:t>
            </a:r>
            <a:r>
              <a:rPr kumimoji="1" lang="ja-JP" altLang="en-US" sz="1400" dirty="0">
                <a:solidFill>
                  <a:schemeClr val="tx1"/>
                </a:solidFill>
              </a:rPr>
              <a:t>ｇ）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・黒こしょう　　　　　少々（</a:t>
            </a:r>
            <a:r>
              <a:rPr kumimoji="1" lang="en-US" altLang="ja-JP" sz="1400" dirty="0">
                <a:solidFill>
                  <a:schemeClr val="tx1"/>
                </a:solidFill>
              </a:rPr>
              <a:t>0.4</a:t>
            </a:r>
            <a:r>
              <a:rPr kumimoji="1" lang="ja-JP" altLang="en-US" sz="1400" dirty="0">
                <a:solidFill>
                  <a:schemeClr val="tx1"/>
                </a:solidFill>
              </a:rPr>
              <a:t>ｇ）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・キユーピー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　マヨネーズ　　　　　大さじ</a:t>
            </a:r>
            <a:r>
              <a:rPr kumimoji="1" lang="en-US" altLang="ja-JP" sz="1400" dirty="0">
                <a:solidFill>
                  <a:schemeClr val="tx1"/>
                </a:solidFill>
              </a:rPr>
              <a:t>4</a:t>
            </a:r>
          </a:p>
          <a:p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１人分当たりのたんぱく質量　  </a:t>
            </a:r>
            <a:r>
              <a:rPr kumimoji="1" lang="en-US" altLang="ja-JP" sz="1400" dirty="0">
                <a:solidFill>
                  <a:schemeClr val="tx1"/>
                </a:solidFill>
              </a:rPr>
              <a:t>7.8</a:t>
            </a:r>
            <a:r>
              <a:rPr kumimoji="1" lang="ja-JP" altLang="en-US" sz="1400" dirty="0">
                <a:solidFill>
                  <a:schemeClr val="tx1"/>
                </a:solidFill>
              </a:rPr>
              <a:t>ｇ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１人分当たりの食塩相当量　　  </a:t>
            </a:r>
            <a:r>
              <a:rPr kumimoji="1" lang="en-US" altLang="ja-JP" sz="1400" dirty="0">
                <a:solidFill>
                  <a:schemeClr val="tx1"/>
                </a:solidFill>
              </a:rPr>
              <a:t>0.6</a:t>
            </a:r>
            <a:r>
              <a:rPr kumimoji="1" lang="ja-JP" altLang="en-US" sz="1400" dirty="0">
                <a:solidFill>
                  <a:schemeClr val="tx1"/>
                </a:solidFill>
              </a:rPr>
              <a:t>ｇ</a:t>
            </a:r>
            <a:endParaRPr kumimoji="1"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8BF0DD9-5EC6-49E0-FFAB-B38D00C5D227}"/>
              </a:ext>
            </a:extLst>
          </p:cNvPr>
          <p:cNvSpPr/>
          <p:nvPr/>
        </p:nvSpPr>
        <p:spPr>
          <a:xfrm>
            <a:off x="110006" y="4039760"/>
            <a:ext cx="6556212" cy="153812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  <a:sym typeface="Meiryo UI" pitchFamily="34" charset="0"/>
              </a:rPr>
              <a:t>作り方</a:t>
            </a:r>
            <a:endParaRPr kumimoji="1" lang="en-US" altLang="ja-JP" sz="1400" b="1" dirty="0">
              <a:solidFill>
                <a:schemeClr val="tx1"/>
              </a:solidFill>
              <a:sym typeface="Meiryo UI" pitchFamily="34" charset="0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sym typeface="Meiryo UI" pitchFamily="34" charset="0"/>
              </a:rPr>
              <a:t>１</a:t>
            </a:r>
            <a:r>
              <a:rPr kumimoji="1" lang="en-US" altLang="ja-JP" sz="1400" dirty="0">
                <a:solidFill>
                  <a:schemeClr val="tx1"/>
                </a:solidFill>
                <a:sym typeface="Meiryo UI" pitchFamily="34" charset="0"/>
              </a:rPr>
              <a:t>.</a:t>
            </a:r>
            <a:r>
              <a:rPr kumimoji="1" lang="ja-JP" altLang="en-US" sz="1400" dirty="0">
                <a:solidFill>
                  <a:schemeClr val="tx1"/>
                </a:solidFill>
                <a:sym typeface="Meiryo UI" pitchFamily="34" charset="0"/>
              </a:rPr>
              <a:t>トマトはくし形切りにし、さらに半分に切る。</a:t>
            </a:r>
            <a:endParaRPr kumimoji="1" lang="en-US" altLang="ja-JP" sz="1400" dirty="0">
              <a:solidFill>
                <a:schemeClr val="tx1"/>
              </a:solidFill>
              <a:sym typeface="Meiryo UI" pitchFamily="34" charset="0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sym typeface="Meiryo UI" pitchFamily="34" charset="0"/>
              </a:rPr>
              <a:t>２</a:t>
            </a:r>
            <a:r>
              <a:rPr kumimoji="1" lang="en-US" altLang="ja-JP" sz="1400" dirty="0">
                <a:solidFill>
                  <a:schemeClr val="tx1"/>
                </a:solidFill>
                <a:sym typeface="Meiryo UI" pitchFamily="34" charset="0"/>
              </a:rPr>
              <a:t>.</a:t>
            </a:r>
            <a:r>
              <a:rPr kumimoji="1" lang="ja-JP" altLang="en-US" sz="1400" dirty="0">
                <a:solidFill>
                  <a:schemeClr val="tx1"/>
                </a:solidFill>
                <a:sym typeface="Meiryo UI" pitchFamily="34" charset="0"/>
              </a:rPr>
              <a:t>ボウルに卵を溶き、マヨネーズ大さじ２を加えて混ぜる。</a:t>
            </a:r>
            <a:endParaRPr kumimoji="1" lang="en-US" altLang="ja-JP" sz="1400" dirty="0">
              <a:solidFill>
                <a:schemeClr val="tx1"/>
              </a:solidFill>
              <a:sym typeface="Meiryo UI" pitchFamily="34" charset="0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sym typeface="Meiryo UI" pitchFamily="34" charset="0"/>
              </a:rPr>
              <a:t>３</a:t>
            </a:r>
            <a:r>
              <a:rPr kumimoji="1" lang="en-US" altLang="ja-JP" sz="1400" dirty="0">
                <a:solidFill>
                  <a:schemeClr val="tx1"/>
                </a:solidFill>
                <a:sym typeface="Meiryo UI" pitchFamily="34" charset="0"/>
              </a:rPr>
              <a:t>.</a:t>
            </a:r>
            <a:r>
              <a:rPr kumimoji="1" lang="ja-JP" altLang="en-US" sz="1400" dirty="0">
                <a:solidFill>
                  <a:schemeClr val="tx1"/>
                </a:solidFill>
                <a:sym typeface="Meiryo UI" pitchFamily="34" charset="0"/>
              </a:rPr>
              <a:t>フライパンにマヨネーズ大さじ２を入れて火にかけ、②を加えて半熟状にし、　　</a:t>
            </a:r>
            <a:endParaRPr kumimoji="1" lang="en-US" altLang="ja-JP" sz="1400" dirty="0">
              <a:solidFill>
                <a:schemeClr val="tx1"/>
              </a:solidFill>
              <a:sym typeface="Meiryo UI" pitchFamily="34" charset="0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sym typeface="Meiryo UI" pitchFamily="34" charset="0"/>
              </a:rPr>
              <a:t>　フライパンの端によせる。空いたところに①を加えてさっと炒め、</a:t>
            </a:r>
            <a:endParaRPr kumimoji="1" lang="en-US" altLang="ja-JP" sz="1400" dirty="0">
              <a:solidFill>
                <a:schemeClr val="tx1"/>
              </a:solidFill>
              <a:sym typeface="Meiryo UI" pitchFamily="34" charset="0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sym typeface="Meiryo UI" pitchFamily="34" charset="0"/>
              </a:rPr>
              <a:t>　全体を混ぜ合わせ、塩で味をととのえる。</a:t>
            </a:r>
            <a:endParaRPr kumimoji="1" lang="en-US" altLang="ja-JP" sz="1400" dirty="0">
              <a:solidFill>
                <a:schemeClr val="tx1"/>
              </a:solidFill>
              <a:sym typeface="Meiryo UI" pitchFamily="34" charset="0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sym typeface="Meiryo UI" pitchFamily="34" charset="0"/>
              </a:rPr>
              <a:t>４</a:t>
            </a:r>
            <a:r>
              <a:rPr kumimoji="1" lang="en-US" altLang="ja-JP" sz="1400" dirty="0">
                <a:solidFill>
                  <a:schemeClr val="tx1"/>
                </a:solidFill>
                <a:sym typeface="Meiryo UI" pitchFamily="34" charset="0"/>
              </a:rPr>
              <a:t>.</a:t>
            </a:r>
            <a:r>
              <a:rPr kumimoji="1" lang="ja-JP" altLang="en-US" sz="1400" dirty="0">
                <a:solidFill>
                  <a:schemeClr val="tx1"/>
                </a:solidFill>
                <a:sym typeface="Meiryo UI" pitchFamily="34" charset="0"/>
              </a:rPr>
              <a:t>器に③を盛りつけ、黒こしょうをふる。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9DC1C46-BB6E-8814-218E-435E61710990}"/>
              </a:ext>
            </a:extLst>
          </p:cNvPr>
          <p:cNvSpPr/>
          <p:nvPr/>
        </p:nvSpPr>
        <p:spPr>
          <a:xfrm>
            <a:off x="20214" y="5703819"/>
            <a:ext cx="6625025" cy="112001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</a:rPr>
              <a:t>マヨネーズ大さじ約</a:t>
            </a:r>
            <a:r>
              <a:rPr kumimoji="1" lang="en-US" altLang="ja-JP" sz="1600" dirty="0">
                <a:solidFill>
                  <a:schemeClr val="tx1"/>
                </a:solidFill>
              </a:rPr>
              <a:t>1</a:t>
            </a:r>
            <a:r>
              <a:rPr kumimoji="1" lang="ja-JP" altLang="en-US" sz="1600" dirty="0">
                <a:solidFill>
                  <a:schemeClr val="tx1"/>
                </a:solidFill>
              </a:rPr>
              <a:t>杯（</a:t>
            </a:r>
            <a:r>
              <a:rPr kumimoji="1" lang="en-US" altLang="ja-JP" sz="1600" dirty="0">
                <a:solidFill>
                  <a:schemeClr val="tx1"/>
                </a:solidFill>
              </a:rPr>
              <a:t>15g</a:t>
            </a:r>
            <a:r>
              <a:rPr kumimoji="1" lang="ja-JP" altLang="en-US" sz="1600" dirty="0">
                <a:solidFill>
                  <a:schemeClr val="tx1"/>
                </a:solidFill>
              </a:rPr>
              <a:t>）あたりの食塩相当量は</a:t>
            </a:r>
            <a:r>
              <a:rPr kumimoji="1" lang="en-US" altLang="ja-JP" sz="1600" dirty="0">
                <a:solidFill>
                  <a:schemeClr val="tx1"/>
                </a:solidFill>
              </a:rPr>
              <a:t>0.3g</a:t>
            </a:r>
            <a:r>
              <a:rPr kumimoji="1" lang="ja-JP" altLang="en-US" sz="1600" dirty="0">
                <a:solidFill>
                  <a:schemeClr val="tx1"/>
                </a:solidFill>
              </a:rPr>
              <a:t>です。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</a:rPr>
              <a:t>マヨネーズで調味することで、メニューの塩分を減らせます。</a:t>
            </a:r>
          </a:p>
          <a:p>
            <a:r>
              <a:rPr kumimoji="1" lang="ja-JP" altLang="en-US" sz="1600" dirty="0">
                <a:solidFill>
                  <a:schemeClr val="tx1"/>
                </a:solidFill>
              </a:rPr>
              <a:t>またキユーピーマヨネーズの裏技として、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</a:rPr>
              <a:t>卵にマヨネーズを加えることで、ふわふわに仕上がります。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pic>
        <p:nvPicPr>
          <p:cNvPr id="11" name="Picture 9002">
            <a:extLst>
              <a:ext uri="{FF2B5EF4-FFF2-40B4-BE49-F238E27FC236}">
                <a16:creationId xmlns:a16="http://schemas.microsoft.com/office/drawing/2014/main" id="{00000000-0008-0000-0100-00002A23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1" y="1895118"/>
            <a:ext cx="3007450" cy="21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24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