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p:scale>
          <a:sx n="150" d="100"/>
          <a:sy n="150" d="100"/>
        </p:scale>
        <p:origin x="-1742" y="-475"/>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277757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428908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212303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93894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2623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32417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274673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293541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79660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240928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564A68-2DDA-467F-94A9-BA60C64600AD}" type="datetimeFigureOut">
              <a:rPr kumimoji="1" lang="ja-JP" altLang="en-US" smtClean="0"/>
              <a:pPr/>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764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64A68-2DDA-467F-94A9-BA60C64600AD}" type="datetimeFigureOut">
              <a:rPr kumimoji="1" lang="ja-JP" altLang="en-US" smtClean="0"/>
              <a:pPr/>
              <a:t>2022/3/16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94C9E-CF80-444E-BA70-DEDDA3440141}" type="slidenum">
              <a:rPr kumimoji="1" lang="ja-JP" altLang="en-US" smtClean="0"/>
              <a:pPr/>
              <a:t>‹#›</a:t>
            </a:fld>
            <a:endParaRPr kumimoji="1" lang="ja-JP" altLang="en-US"/>
          </a:p>
        </p:txBody>
      </p:sp>
    </p:spTree>
    <p:extLst>
      <p:ext uri="{BB962C8B-B14F-4D97-AF65-F5344CB8AC3E}">
        <p14:creationId xmlns:p14="http://schemas.microsoft.com/office/powerpoint/2010/main" val="1805373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2">
            <a:extLst>
              <a:ext uri="{28A0092B-C50C-407E-A947-70E740481C1C}">
                <a14:useLocalDpi xmlns:a14="http://schemas.microsoft.com/office/drawing/2010/main" val="0"/>
              </a:ext>
            </a:extLst>
          </a:blip>
          <a:srcRect l="33849" t="29567" r="28403" b="22756"/>
          <a:stretch/>
        </p:blipFill>
        <p:spPr>
          <a:xfrm>
            <a:off x="6794853" y="1450535"/>
            <a:ext cx="2945423" cy="2092569"/>
          </a:xfrm>
          <a:prstGeom prst="rect">
            <a:avLst/>
          </a:prstGeom>
        </p:spPr>
      </p:pic>
      <p:pic>
        <p:nvPicPr>
          <p:cNvPr id="5" name="図 4"/>
          <p:cNvPicPr>
            <a:picLocks noChangeAspect="1"/>
          </p:cNvPicPr>
          <p:nvPr/>
        </p:nvPicPr>
        <p:blipFill>
          <a:blip r:embed="rId3" cstate="print"/>
          <a:stretch>
            <a:fillRect/>
          </a:stretch>
        </p:blipFill>
        <p:spPr>
          <a:xfrm>
            <a:off x="6937382" y="3842471"/>
            <a:ext cx="2857143" cy="2857143"/>
          </a:xfrm>
          <a:prstGeom prst="rect">
            <a:avLst/>
          </a:prstGeom>
          <a:ln>
            <a:solidFill>
              <a:schemeClr val="tx1"/>
            </a:solidFill>
          </a:ln>
        </p:spPr>
      </p:pic>
      <p:sp>
        <p:nvSpPr>
          <p:cNvPr id="2" name="タイトル 1"/>
          <p:cNvSpPr>
            <a:spLocks noGrp="1"/>
          </p:cNvSpPr>
          <p:nvPr>
            <p:ph type="ctrTitle"/>
          </p:nvPr>
        </p:nvSpPr>
        <p:spPr>
          <a:xfrm>
            <a:off x="0" y="1"/>
            <a:ext cx="9906000" cy="720000"/>
          </a:xfr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r>
              <a:rPr kumimoji="1" lang="ja-JP" altLang="en-US" sz="3600" dirty="0">
                <a:solidFill>
                  <a:srgbClr val="002060"/>
                </a:solidFill>
                <a:latin typeface="ＤＦ特太ゴシック体" panose="020B0509000000000000" pitchFamily="49" charset="-128"/>
                <a:ea typeface="ＤＦ特太ゴシック体" panose="020B0509000000000000" pitchFamily="49" charset="-128"/>
              </a:rPr>
              <a:t>国道２８９号田島</a:t>
            </a:r>
            <a:r>
              <a:rPr kumimoji="1" lang="ja-JP" altLang="en-US" sz="3600" dirty="0" smtClean="0">
                <a:solidFill>
                  <a:srgbClr val="002060"/>
                </a:solidFill>
                <a:latin typeface="ＤＦ特太ゴシック体" panose="020B0509000000000000" pitchFamily="49" charset="-128"/>
                <a:ea typeface="ＤＦ特太ゴシック体" panose="020B0509000000000000" pitchFamily="49" charset="-128"/>
              </a:rPr>
              <a:t>バイパス　</a:t>
            </a:r>
            <a:r>
              <a:rPr lang="ja-JP" altLang="en-US" sz="3600" dirty="0" smtClean="0">
                <a:solidFill>
                  <a:srgbClr val="002060"/>
                </a:solidFill>
                <a:latin typeface="ＤＦ特太ゴシック体" panose="020B0509000000000000" pitchFamily="49" charset="-128"/>
                <a:ea typeface="ＤＦ特太ゴシック体" panose="020B0509000000000000" pitchFamily="49" charset="-128"/>
              </a:rPr>
              <a:t>進捗</a:t>
            </a:r>
            <a:r>
              <a:rPr lang="ja-JP" altLang="en-US" sz="3600" dirty="0">
                <a:solidFill>
                  <a:srgbClr val="002060"/>
                </a:solidFill>
                <a:latin typeface="ＤＦ特太ゴシック体" panose="020B0509000000000000" pitchFamily="49" charset="-128"/>
                <a:ea typeface="ＤＦ特太ゴシック体" panose="020B0509000000000000" pitchFamily="49" charset="-128"/>
              </a:rPr>
              <a:t>状況</a:t>
            </a:r>
            <a:endParaRPr kumimoji="1" lang="ja-JP" altLang="en-US" sz="3600" dirty="0">
              <a:solidFill>
                <a:srgbClr val="002060"/>
              </a:solidFill>
              <a:latin typeface="ＤＦ特太ゴシック体" panose="020B0509000000000000" pitchFamily="49" charset="-128"/>
              <a:ea typeface="ＤＦ特太ゴシック体" panose="020B0509000000000000" pitchFamily="49" charset="-128"/>
            </a:endParaRPr>
          </a:p>
        </p:txBody>
      </p:sp>
      <p:sp>
        <p:nvSpPr>
          <p:cNvPr id="3" name="サブタイトル 2"/>
          <p:cNvSpPr>
            <a:spLocks noGrp="1"/>
          </p:cNvSpPr>
          <p:nvPr>
            <p:ph type="subTitle" idx="1"/>
          </p:nvPr>
        </p:nvSpPr>
        <p:spPr>
          <a:xfrm>
            <a:off x="257580" y="787337"/>
            <a:ext cx="3240000" cy="617145"/>
          </a:xfrm>
        </p:spPr>
        <p:txBody>
          <a:bodyPr>
            <a:noAutofit/>
          </a:bodyPr>
          <a:lstStyle/>
          <a:p>
            <a:pPr>
              <a:lnSpc>
                <a:spcPct val="100000"/>
              </a:lnSpc>
              <a:spcBef>
                <a:spcPts val="0"/>
              </a:spcBef>
            </a:pPr>
            <a:r>
              <a:rPr kumimoji="1" lang="ja-JP" altLang="en-US" sz="1800" dirty="0">
                <a:latin typeface="ＤＦ特太ゴシック体" panose="020B0509000000000000" pitchFamily="49" charset="-128"/>
                <a:ea typeface="ＤＦ特太ゴシック体" panose="020B0509000000000000" pitchFamily="49" charset="-128"/>
              </a:rPr>
              <a:t>工事着手前</a:t>
            </a:r>
          </a:p>
          <a:p>
            <a:pPr>
              <a:lnSpc>
                <a:spcPct val="100000"/>
              </a:lnSpc>
              <a:spcBef>
                <a:spcPts val="0"/>
              </a:spcBef>
            </a:pPr>
            <a:r>
              <a:rPr kumimoji="1" lang="ja-JP" altLang="en-US" sz="1800" dirty="0">
                <a:latin typeface="ＤＦ特太ゴシック体" panose="020B0509000000000000" pitchFamily="49" charset="-128"/>
                <a:ea typeface="ＤＦ特太ゴシック体" panose="020B0509000000000000" pitchFamily="49" charset="-128"/>
              </a:rPr>
              <a:t>（平成２２年度）</a:t>
            </a:r>
          </a:p>
        </p:txBody>
      </p:sp>
      <p:sp>
        <p:nvSpPr>
          <p:cNvPr id="4" name="サブタイトル 2"/>
          <p:cNvSpPr txBox="1">
            <a:spLocks/>
          </p:cNvSpPr>
          <p:nvPr/>
        </p:nvSpPr>
        <p:spPr>
          <a:xfrm>
            <a:off x="3591415" y="784645"/>
            <a:ext cx="3247276" cy="622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800" dirty="0" smtClean="0">
                <a:solidFill>
                  <a:srgbClr val="FF0000"/>
                </a:solidFill>
                <a:latin typeface="ＤＦ特太ゴシック体" panose="020B0509000000000000" pitchFamily="49" charset="-128"/>
                <a:ea typeface="ＤＦ特太ゴシック体" panose="020B0509000000000000" pitchFamily="49" charset="-128"/>
              </a:rPr>
              <a:t>令和４年３月</a:t>
            </a:r>
            <a:r>
              <a:rPr lang="ja-JP" altLang="en-US" sz="1800" dirty="0">
                <a:solidFill>
                  <a:srgbClr val="FF0000"/>
                </a:solidFill>
                <a:latin typeface="ＤＦ特太ゴシック体" panose="020B0509000000000000" pitchFamily="49" charset="-128"/>
                <a:ea typeface="ＤＦ特太ゴシック体" panose="020B0509000000000000" pitchFamily="49" charset="-128"/>
              </a:rPr>
              <a:t>末現在</a:t>
            </a:r>
          </a:p>
          <a:p>
            <a:pPr>
              <a:lnSpc>
                <a:spcPct val="100000"/>
              </a:lnSpc>
              <a:spcBef>
                <a:spcPts val="0"/>
              </a:spcBef>
            </a:pPr>
            <a:r>
              <a:rPr lang="ja-JP" altLang="en-US" sz="1800" dirty="0">
                <a:solidFill>
                  <a:srgbClr val="FF0000"/>
                </a:solidFill>
                <a:latin typeface="ＤＦ特太ゴシック体" panose="020B0509000000000000" pitchFamily="49" charset="-128"/>
                <a:ea typeface="ＤＦ特太ゴシック体" panose="020B0509000000000000" pitchFamily="49" charset="-128"/>
              </a:rPr>
              <a:t>事業</a:t>
            </a:r>
            <a:r>
              <a:rPr lang="ja-JP" altLang="en-US" sz="1800" dirty="0" smtClean="0">
                <a:solidFill>
                  <a:srgbClr val="FF0000"/>
                </a:solidFill>
                <a:latin typeface="ＤＦ特太ゴシック体" panose="020B0509000000000000" pitchFamily="49" charset="-128"/>
                <a:ea typeface="ＤＦ特太ゴシック体" panose="020B0509000000000000" pitchFamily="49" charset="-128"/>
              </a:rPr>
              <a:t>進捗率８</a:t>
            </a:r>
            <a:r>
              <a:rPr lang="ja-JP" altLang="en-US" sz="1800" dirty="0">
                <a:solidFill>
                  <a:srgbClr val="FF0000"/>
                </a:solidFill>
                <a:latin typeface="ＤＦ特太ゴシック体" panose="020B0509000000000000" pitchFamily="49" charset="-128"/>
                <a:ea typeface="ＤＦ特太ゴシック体" panose="020B0509000000000000" pitchFamily="49" charset="-128"/>
              </a:rPr>
              <a:t>５</a:t>
            </a:r>
            <a:r>
              <a:rPr lang="ja-JP" altLang="en-US" sz="1800" dirty="0" smtClean="0">
                <a:solidFill>
                  <a:srgbClr val="FF0000"/>
                </a:solidFill>
                <a:latin typeface="ＤＦ特太ゴシック体" panose="020B0509000000000000" pitchFamily="49" charset="-128"/>
                <a:ea typeface="ＤＦ特太ゴシック体" panose="020B0509000000000000" pitchFamily="49" charset="-128"/>
              </a:rPr>
              <a:t>％</a:t>
            </a:r>
            <a:endParaRPr lang="ja-JP" altLang="en-US" sz="18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6" name="サブタイトル 2"/>
          <p:cNvSpPr txBox="1">
            <a:spLocks/>
          </p:cNvSpPr>
          <p:nvPr/>
        </p:nvSpPr>
        <p:spPr>
          <a:xfrm>
            <a:off x="6938754" y="3842471"/>
            <a:ext cx="2844000" cy="392400"/>
          </a:xfrm>
          <a:prstGeom prst="rect">
            <a:avLst/>
          </a:prstGeom>
          <a:solidFill>
            <a:schemeClr val="accent1">
              <a:lumMod val="60000"/>
              <a:lumOff val="40000"/>
            </a:schemeClr>
          </a:solidFill>
          <a:ln>
            <a:solidFill>
              <a:schemeClr val="bg1">
                <a:lumMod val="75000"/>
              </a:schemeClr>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800" dirty="0">
                <a:latin typeface="+mn-ea"/>
              </a:rPr>
              <a:t>位置図</a:t>
            </a:r>
          </a:p>
        </p:txBody>
      </p:sp>
      <p:sp>
        <p:nvSpPr>
          <p:cNvPr id="8" name="サブタイトル 2"/>
          <p:cNvSpPr txBox="1">
            <a:spLocks/>
          </p:cNvSpPr>
          <p:nvPr/>
        </p:nvSpPr>
        <p:spPr>
          <a:xfrm>
            <a:off x="3771451" y="5271043"/>
            <a:ext cx="3002924" cy="1477328"/>
          </a:xfrm>
          <a:prstGeom prst="rect">
            <a:avLst/>
          </a:prstGeom>
          <a:ln>
            <a:solidFill>
              <a:schemeClr val="bg1">
                <a:lumMod val="75000"/>
              </a:schemeClr>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1800" dirty="0">
                <a:solidFill>
                  <a:schemeClr val="accent5"/>
                </a:solidFill>
                <a:latin typeface="+mn-ea"/>
              </a:rPr>
              <a:t>◆</a:t>
            </a:r>
            <a:r>
              <a:rPr lang="ja-JP" altLang="en-US" sz="1800" dirty="0">
                <a:latin typeface="+mn-ea"/>
              </a:rPr>
              <a:t>計画延長 </a:t>
            </a:r>
            <a:r>
              <a:rPr lang="en-US" altLang="ja-JP" sz="1800" dirty="0">
                <a:latin typeface="+mn-ea"/>
              </a:rPr>
              <a:t>2,180m</a:t>
            </a:r>
            <a:endParaRPr lang="ja-JP" altLang="en-US" sz="1800" dirty="0">
              <a:latin typeface="+mn-ea"/>
            </a:endParaRPr>
          </a:p>
          <a:p>
            <a:pPr algn="l">
              <a:lnSpc>
                <a:spcPct val="100000"/>
              </a:lnSpc>
              <a:spcBef>
                <a:spcPts val="0"/>
              </a:spcBef>
            </a:pPr>
            <a:r>
              <a:rPr lang="ja-JP" altLang="en-US" sz="1800" dirty="0">
                <a:latin typeface="+mn-ea"/>
              </a:rPr>
              <a:t>　　内、新大門橋 </a:t>
            </a:r>
            <a:r>
              <a:rPr lang="en-US" altLang="ja-JP" sz="1800" dirty="0">
                <a:latin typeface="+mn-ea"/>
              </a:rPr>
              <a:t>24m</a:t>
            </a:r>
            <a:endParaRPr lang="ja-JP" altLang="en-US" sz="1800" dirty="0" err="1">
              <a:latin typeface="+mn-ea"/>
            </a:endParaRPr>
          </a:p>
          <a:p>
            <a:pPr algn="l">
              <a:lnSpc>
                <a:spcPct val="100000"/>
              </a:lnSpc>
              <a:spcBef>
                <a:spcPts val="0"/>
              </a:spcBef>
            </a:pPr>
            <a:r>
              <a:rPr lang="ja-JP" altLang="en-US" sz="1800" dirty="0">
                <a:solidFill>
                  <a:schemeClr val="accent5"/>
                </a:solidFill>
                <a:latin typeface="+mn-ea"/>
              </a:rPr>
              <a:t>◆</a:t>
            </a:r>
            <a:r>
              <a:rPr lang="ja-JP" altLang="en-US" sz="1800" dirty="0">
                <a:latin typeface="+mn-ea"/>
              </a:rPr>
              <a:t>車道幅 </a:t>
            </a:r>
            <a:r>
              <a:rPr lang="en-US" altLang="ja-JP" sz="1800" dirty="0">
                <a:latin typeface="+mn-ea"/>
              </a:rPr>
              <a:t>6.5m</a:t>
            </a:r>
            <a:r>
              <a:rPr lang="ja-JP" altLang="en-US" sz="1800" dirty="0">
                <a:latin typeface="+mn-ea"/>
              </a:rPr>
              <a:t>（片側一車線）</a:t>
            </a:r>
          </a:p>
          <a:p>
            <a:pPr algn="l">
              <a:lnSpc>
                <a:spcPct val="100000"/>
              </a:lnSpc>
              <a:spcBef>
                <a:spcPts val="0"/>
              </a:spcBef>
            </a:pPr>
            <a:r>
              <a:rPr lang="ja-JP" altLang="en-US" sz="1800" dirty="0">
                <a:solidFill>
                  <a:schemeClr val="accent5"/>
                </a:solidFill>
                <a:latin typeface="+mn-ea"/>
              </a:rPr>
              <a:t>◆</a:t>
            </a:r>
            <a:r>
              <a:rPr lang="ja-JP" altLang="en-US" sz="1800" dirty="0">
                <a:latin typeface="+mn-ea"/>
              </a:rPr>
              <a:t>平成　７年度着工</a:t>
            </a:r>
          </a:p>
        </p:txBody>
      </p:sp>
      <p:sp>
        <p:nvSpPr>
          <p:cNvPr id="9" name="サブタイトル 2"/>
          <p:cNvSpPr txBox="1">
            <a:spLocks/>
          </p:cNvSpPr>
          <p:nvPr/>
        </p:nvSpPr>
        <p:spPr>
          <a:xfrm>
            <a:off x="3771451" y="4879863"/>
            <a:ext cx="3002924" cy="391180"/>
          </a:xfrm>
          <a:prstGeom prst="rect">
            <a:avLst/>
          </a:prstGeom>
          <a:solidFill>
            <a:schemeClr val="accent1">
              <a:lumMod val="60000"/>
              <a:lumOff val="40000"/>
            </a:schemeClr>
          </a:solidFill>
          <a:ln>
            <a:solidFill>
              <a:schemeClr val="bg1">
                <a:lumMod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800" dirty="0"/>
              <a:t>事業の概要</a:t>
            </a:r>
          </a:p>
        </p:txBody>
      </p:sp>
      <p:sp>
        <p:nvSpPr>
          <p:cNvPr id="10" name="正方形/長方形 9"/>
          <p:cNvSpPr/>
          <p:nvPr/>
        </p:nvSpPr>
        <p:spPr>
          <a:xfrm>
            <a:off x="126641" y="5271043"/>
            <a:ext cx="3464774" cy="1477328"/>
          </a:xfrm>
          <a:prstGeom prst="rect">
            <a:avLst/>
          </a:prstGeom>
          <a:ln>
            <a:solidFill>
              <a:schemeClr val="bg1">
                <a:lumMod val="75000"/>
              </a:schemeClr>
            </a:solidFill>
          </a:ln>
        </p:spPr>
        <p:txBody>
          <a:bodyPr wrap="square">
            <a:spAutoFit/>
          </a:bodyPr>
          <a:lstStyle/>
          <a:p>
            <a:pPr algn="just">
              <a:spcAft>
                <a:spcPts val="0"/>
              </a:spcAft>
            </a:pPr>
            <a:r>
              <a:rPr lang="ja-JP" altLang="en-US" kern="100" dirty="0">
                <a:latin typeface="+mn-ea"/>
                <a:cs typeface="Times New Roman" panose="02020603050405020304" pitchFamily="18" charset="0"/>
              </a:rPr>
              <a:t>　田島中心市街地の混雑解消と、南会津町が実施する区画整理事業と連携した街づくりを支援するため、新しい道路を整備しています。</a:t>
            </a:r>
          </a:p>
          <a:p>
            <a:pPr algn="just">
              <a:spcAft>
                <a:spcPts val="0"/>
              </a:spcAft>
            </a:pPr>
            <a:endParaRPr lang="ja-JP" altLang="en-US" kern="100" dirty="0">
              <a:latin typeface="+mn-ea"/>
              <a:cs typeface="Times New Roman" panose="02020603050405020304" pitchFamily="18" charset="0"/>
            </a:endParaRPr>
          </a:p>
        </p:txBody>
      </p:sp>
      <p:sp>
        <p:nvSpPr>
          <p:cNvPr id="12" name="サブタイトル 2"/>
          <p:cNvSpPr txBox="1">
            <a:spLocks/>
          </p:cNvSpPr>
          <p:nvPr/>
        </p:nvSpPr>
        <p:spPr>
          <a:xfrm>
            <a:off x="126641" y="4879863"/>
            <a:ext cx="3464774" cy="391180"/>
          </a:xfrm>
          <a:prstGeom prst="rect">
            <a:avLst/>
          </a:prstGeom>
          <a:solidFill>
            <a:schemeClr val="accent1">
              <a:lumMod val="60000"/>
              <a:lumOff val="40000"/>
            </a:schemeClr>
          </a:solidFill>
          <a:ln>
            <a:solidFill>
              <a:schemeClr val="bg1">
                <a:lumMod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800" dirty="0"/>
              <a:t>事業の目的</a:t>
            </a:r>
          </a:p>
        </p:txBody>
      </p:sp>
      <p:sp>
        <p:nvSpPr>
          <p:cNvPr id="18" name="横巻き 17"/>
          <p:cNvSpPr/>
          <p:nvPr/>
        </p:nvSpPr>
        <p:spPr>
          <a:xfrm>
            <a:off x="126641" y="3659904"/>
            <a:ext cx="6606862" cy="12852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a:t>　</a:t>
            </a:r>
            <a:r>
              <a:rPr kumimoji="1" lang="ja-JP" altLang="en-US" b="1" dirty="0" smtClean="0"/>
              <a:t>令和３年度は道路改良工事と舗装</a:t>
            </a:r>
            <a:r>
              <a:rPr lang="ja-JP" altLang="en-US" b="1" dirty="0" smtClean="0"/>
              <a:t>工事を進めています。</a:t>
            </a:r>
            <a:r>
              <a:rPr lang="ja-JP" altLang="en-US" b="1" dirty="0"/>
              <a:t>　</a:t>
            </a:r>
            <a:endParaRPr lang="en-US" altLang="ja-JP" b="1" dirty="0"/>
          </a:p>
          <a:p>
            <a:r>
              <a:rPr lang="ja-JP" altLang="en-US" b="1" dirty="0"/>
              <a:t>また、</a:t>
            </a:r>
            <a:r>
              <a:rPr kumimoji="1" lang="ja-JP" altLang="en-US" b="1" dirty="0"/>
              <a:t>鎌倉崎工区では会津鉄道</a:t>
            </a:r>
            <a:r>
              <a:rPr kumimoji="1" lang="en-US" altLang="ja-JP" b="1" dirty="0"/>
              <a:t>(</a:t>
            </a:r>
            <a:r>
              <a:rPr kumimoji="1" lang="ja-JP" altLang="en-US" b="1" dirty="0"/>
              <a:t>株</a:t>
            </a:r>
            <a:r>
              <a:rPr kumimoji="1" lang="en-US" altLang="ja-JP" b="1" dirty="0"/>
              <a:t>)</a:t>
            </a:r>
            <a:r>
              <a:rPr kumimoji="1" lang="ja-JP" altLang="en-US" b="1" dirty="0"/>
              <a:t>の松ノ</a:t>
            </a:r>
            <a:r>
              <a:rPr kumimoji="1" lang="ja-JP" altLang="en-US" b="1" dirty="0" smtClean="0"/>
              <a:t>下</a:t>
            </a:r>
            <a:r>
              <a:rPr lang="ja-JP" altLang="en-US" b="1" dirty="0" smtClean="0"/>
              <a:t>跨道橋架</a:t>
            </a:r>
            <a:r>
              <a:rPr lang="ja-JP" altLang="en-US" b="1" dirty="0"/>
              <a:t>替</a:t>
            </a:r>
            <a:r>
              <a:rPr lang="ja-JP" altLang="en-US" b="1" dirty="0" smtClean="0"/>
              <a:t>工事は完了しました。</a:t>
            </a:r>
            <a:endParaRPr kumimoji="1" lang="ja-JP" altLang="en-US" b="1" dirty="0"/>
          </a:p>
        </p:txBody>
      </p:sp>
      <p:sp>
        <p:nvSpPr>
          <p:cNvPr id="22" name="正方形/長方形 21"/>
          <p:cNvSpPr/>
          <p:nvPr/>
        </p:nvSpPr>
        <p:spPr>
          <a:xfrm>
            <a:off x="8157354" y="5083817"/>
            <a:ext cx="877163" cy="276999"/>
          </a:xfrm>
          <a:prstGeom prst="rect">
            <a:avLst/>
          </a:prstGeom>
        </p:spPr>
        <p:txBody>
          <a:bodyPr wrap="none">
            <a:spAutoFit/>
          </a:bodyPr>
          <a:lstStyle/>
          <a:p>
            <a:r>
              <a:rPr lang="ja-JP" altLang="en-US" sz="1200" dirty="0">
                <a:solidFill>
                  <a:srgbClr val="C00000"/>
                </a:solidFill>
                <a:latin typeface="+mn-ea"/>
              </a:rPr>
              <a:t>国道</a:t>
            </a:r>
            <a:r>
              <a:rPr lang="en-US" altLang="ja-JP" sz="1200" dirty="0">
                <a:solidFill>
                  <a:srgbClr val="C00000"/>
                </a:solidFill>
                <a:latin typeface="+mn-ea"/>
              </a:rPr>
              <a:t>289</a:t>
            </a:r>
            <a:r>
              <a:rPr lang="ja-JP" altLang="en-US" sz="1200" dirty="0">
                <a:solidFill>
                  <a:srgbClr val="C00000"/>
                </a:solidFill>
                <a:latin typeface="+mn-ea"/>
              </a:rPr>
              <a:t>号</a:t>
            </a:r>
          </a:p>
        </p:txBody>
      </p:sp>
      <p:sp>
        <p:nvSpPr>
          <p:cNvPr id="27" name="正方形/長方形 26"/>
          <p:cNvSpPr/>
          <p:nvPr/>
        </p:nvSpPr>
        <p:spPr>
          <a:xfrm>
            <a:off x="8166958" y="3565472"/>
            <a:ext cx="1415772" cy="276999"/>
          </a:xfrm>
          <a:prstGeom prst="rect">
            <a:avLst/>
          </a:prstGeom>
        </p:spPr>
        <p:txBody>
          <a:bodyPr wrap="none">
            <a:spAutoFit/>
          </a:bodyPr>
          <a:lstStyle/>
          <a:p>
            <a:r>
              <a:rPr lang="ja-JP" altLang="en-US" sz="1200" dirty="0">
                <a:latin typeface="+mn-ea"/>
              </a:rPr>
              <a:t>南会津町田島地内</a:t>
            </a:r>
            <a:endParaRPr lang="ja-JP" altLang="en-US" sz="1200" dirty="0"/>
          </a:p>
        </p:txBody>
      </p:sp>
      <p:sp>
        <p:nvSpPr>
          <p:cNvPr id="28" name="正方形/長方形 27"/>
          <p:cNvSpPr/>
          <p:nvPr/>
        </p:nvSpPr>
        <p:spPr>
          <a:xfrm>
            <a:off x="7960811" y="4668157"/>
            <a:ext cx="1067921" cy="276999"/>
          </a:xfrm>
          <a:prstGeom prst="rect">
            <a:avLst/>
          </a:prstGeom>
        </p:spPr>
        <p:txBody>
          <a:bodyPr wrap="none">
            <a:spAutoFit/>
          </a:bodyPr>
          <a:lstStyle/>
          <a:p>
            <a:r>
              <a:rPr lang="ja-JP" altLang="en-US" sz="1200" b="1" dirty="0">
                <a:solidFill>
                  <a:srgbClr val="FF0000"/>
                </a:solidFill>
                <a:latin typeface="+mn-ea"/>
              </a:rPr>
              <a:t>田島バイパス</a:t>
            </a:r>
            <a:endParaRPr lang="ja-JP" altLang="en-US" sz="1200" b="1" dirty="0">
              <a:solidFill>
                <a:srgbClr val="FF0000"/>
              </a:solidFill>
            </a:endParaRPr>
          </a:p>
        </p:txBody>
      </p:sp>
      <p:sp>
        <p:nvSpPr>
          <p:cNvPr id="29" name="フリーフォーム 28"/>
          <p:cNvSpPr/>
          <p:nvPr/>
        </p:nvSpPr>
        <p:spPr>
          <a:xfrm flipV="1">
            <a:off x="7914474" y="4879862"/>
            <a:ext cx="1048696" cy="480953"/>
          </a:xfrm>
          <a:custGeom>
            <a:avLst/>
            <a:gdLst>
              <a:gd name="connsiteX0" fmla="*/ 1828800 w 1828800"/>
              <a:gd name="connsiteY0" fmla="*/ 0 h 399245"/>
              <a:gd name="connsiteX1" fmla="*/ 399245 w 1828800"/>
              <a:gd name="connsiteY1" fmla="*/ 0 h 399245"/>
              <a:gd name="connsiteX2" fmla="*/ 0 w 1828800"/>
              <a:gd name="connsiteY2" fmla="*/ 399245 h 399245"/>
              <a:gd name="connsiteX0" fmla="*/ 2015500 w 2015500"/>
              <a:gd name="connsiteY0" fmla="*/ 0 h 115910"/>
              <a:gd name="connsiteX1" fmla="*/ 585945 w 2015500"/>
              <a:gd name="connsiteY1" fmla="*/ 0 h 115910"/>
              <a:gd name="connsiteX2" fmla="*/ 0 w 2015500"/>
              <a:gd name="connsiteY2" fmla="*/ 115910 h 115910"/>
              <a:gd name="connsiteX0" fmla="*/ 1625129 w 1625129"/>
              <a:gd name="connsiteY0" fmla="*/ 695459 h 695459"/>
              <a:gd name="connsiteX1" fmla="*/ 195574 w 1625129"/>
              <a:gd name="connsiteY1" fmla="*/ 695459 h 695459"/>
              <a:gd name="connsiteX2" fmla="*/ 0 w 1625129"/>
              <a:gd name="connsiteY2" fmla="*/ 0 h 695459"/>
            </a:gdLst>
            <a:ahLst/>
            <a:cxnLst>
              <a:cxn ang="0">
                <a:pos x="connsiteX0" y="connsiteY0"/>
              </a:cxn>
              <a:cxn ang="0">
                <a:pos x="connsiteX1" y="connsiteY1"/>
              </a:cxn>
              <a:cxn ang="0">
                <a:pos x="connsiteX2" y="connsiteY2"/>
              </a:cxn>
            </a:cxnLst>
            <a:rect l="l" t="t" r="r" b="b"/>
            <a:pathLst>
              <a:path w="1625129" h="695459">
                <a:moveTo>
                  <a:pt x="1625129" y="695459"/>
                </a:moveTo>
                <a:lnTo>
                  <a:pt x="195574" y="695459"/>
                </a:ln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7489472" y="5322851"/>
            <a:ext cx="1590037" cy="38300"/>
          </a:xfrm>
          <a:custGeom>
            <a:avLst/>
            <a:gdLst>
              <a:gd name="connsiteX0" fmla="*/ 373487 w 373487"/>
              <a:gd name="connsiteY0" fmla="*/ 0 h 206062"/>
              <a:gd name="connsiteX1" fmla="*/ 309093 w 373487"/>
              <a:gd name="connsiteY1" fmla="*/ 128788 h 206062"/>
              <a:gd name="connsiteX2" fmla="*/ 180304 w 373487"/>
              <a:gd name="connsiteY2" fmla="*/ 167425 h 206062"/>
              <a:gd name="connsiteX3" fmla="*/ 77273 w 373487"/>
              <a:gd name="connsiteY3" fmla="*/ 206062 h 206062"/>
              <a:gd name="connsiteX4" fmla="*/ 0 w 373487"/>
              <a:gd name="connsiteY4" fmla="*/ 141667 h 206062"/>
              <a:gd name="connsiteX0" fmla="*/ 1438962 w 1438962"/>
              <a:gd name="connsiteY0" fmla="*/ 14335 h 77274"/>
              <a:gd name="connsiteX1" fmla="*/ 309093 w 1438962"/>
              <a:gd name="connsiteY1" fmla="*/ 0 h 77274"/>
              <a:gd name="connsiteX2" fmla="*/ 180304 w 1438962"/>
              <a:gd name="connsiteY2" fmla="*/ 38637 h 77274"/>
              <a:gd name="connsiteX3" fmla="*/ 77273 w 1438962"/>
              <a:gd name="connsiteY3" fmla="*/ 77274 h 77274"/>
              <a:gd name="connsiteX4" fmla="*/ 0 w 1438962"/>
              <a:gd name="connsiteY4" fmla="*/ 12879 h 77274"/>
              <a:gd name="connsiteX0" fmla="*/ 1597988 w 1597988"/>
              <a:gd name="connsiteY0" fmla="*/ 14335 h 77274"/>
              <a:gd name="connsiteX1" fmla="*/ 468119 w 1597988"/>
              <a:gd name="connsiteY1" fmla="*/ 0 h 77274"/>
              <a:gd name="connsiteX2" fmla="*/ 339330 w 1597988"/>
              <a:gd name="connsiteY2" fmla="*/ 38637 h 77274"/>
              <a:gd name="connsiteX3" fmla="*/ 236299 w 1597988"/>
              <a:gd name="connsiteY3" fmla="*/ 77274 h 77274"/>
              <a:gd name="connsiteX4" fmla="*/ 0 w 1597988"/>
              <a:gd name="connsiteY4" fmla="*/ 68538 h 77274"/>
              <a:gd name="connsiteX0" fmla="*/ 1597988 w 1597988"/>
              <a:gd name="connsiteY0" fmla="*/ 14335 h 68538"/>
              <a:gd name="connsiteX1" fmla="*/ 468119 w 1597988"/>
              <a:gd name="connsiteY1" fmla="*/ 0 h 68538"/>
              <a:gd name="connsiteX2" fmla="*/ 339330 w 1597988"/>
              <a:gd name="connsiteY2" fmla="*/ 38637 h 68538"/>
              <a:gd name="connsiteX3" fmla="*/ 0 w 1597988"/>
              <a:gd name="connsiteY3" fmla="*/ 68538 h 68538"/>
              <a:gd name="connsiteX0" fmla="*/ 1597988 w 1597988"/>
              <a:gd name="connsiteY0" fmla="*/ 14335 h 68538"/>
              <a:gd name="connsiteX1" fmla="*/ 468119 w 1597988"/>
              <a:gd name="connsiteY1" fmla="*/ 0 h 68538"/>
              <a:gd name="connsiteX2" fmla="*/ 0 w 1597988"/>
              <a:gd name="connsiteY2" fmla="*/ 68538 h 68538"/>
              <a:gd name="connsiteX0" fmla="*/ 1597988 w 1597988"/>
              <a:gd name="connsiteY0" fmla="*/ 0 h 54203"/>
              <a:gd name="connsiteX1" fmla="*/ 531730 w 1597988"/>
              <a:gd name="connsiteY1" fmla="*/ 25421 h 54203"/>
              <a:gd name="connsiteX2" fmla="*/ 0 w 1597988"/>
              <a:gd name="connsiteY2" fmla="*/ 54203 h 54203"/>
              <a:gd name="connsiteX0" fmla="*/ 1590037 w 1590037"/>
              <a:gd name="connsiteY0" fmla="*/ 0 h 38300"/>
              <a:gd name="connsiteX1" fmla="*/ 523779 w 1590037"/>
              <a:gd name="connsiteY1" fmla="*/ 25421 h 38300"/>
              <a:gd name="connsiteX2" fmla="*/ 0 w 1590037"/>
              <a:gd name="connsiteY2" fmla="*/ 38300 h 38300"/>
            </a:gdLst>
            <a:ahLst/>
            <a:cxnLst>
              <a:cxn ang="0">
                <a:pos x="connsiteX0" y="connsiteY0"/>
              </a:cxn>
              <a:cxn ang="0">
                <a:pos x="connsiteX1" y="connsiteY1"/>
              </a:cxn>
              <a:cxn ang="0">
                <a:pos x="connsiteX2" y="connsiteY2"/>
              </a:cxn>
            </a:cxnLst>
            <a:rect l="l" t="t" r="r" b="b"/>
            <a:pathLst>
              <a:path w="1590037" h="38300">
                <a:moveTo>
                  <a:pt x="1590037" y="0"/>
                </a:moveTo>
                <a:lnTo>
                  <a:pt x="523779" y="25421"/>
                </a:lnTo>
                <a:lnTo>
                  <a:pt x="0" y="3830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8076281" y="5359713"/>
            <a:ext cx="877163" cy="276999"/>
          </a:xfrm>
          <a:prstGeom prst="rect">
            <a:avLst/>
          </a:prstGeom>
        </p:spPr>
        <p:txBody>
          <a:bodyPr wrap="none">
            <a:spAutoFit/>
          </a:bodyPr>
          <a:lstStyle/>
          <a:p>
            <a:r>
              <a:rPr lang="ja-JP" altLang="en-US" sz="1200" dirty="0">
                <a:solidFill>
                  <a:srgbClr val="C00000"/>
                </a:solidFill>
                <a:latin typeface="+mn-ea"/>
              </a:rPr>
              <a:t>国道</a:t>
            </a:r>
            <a:r>
              <a:rPr lang="en-US" altLang="ja-JP" sz="1200" dirty="0">
                <a:solidFill>
                  <a:srgbClr val="C00000"/>
                </a:solidFill>
                <a:latin typeface="+mn-ea"/>
              </a:rPr>
              <a:t>121</a:t>
            </a:r>
            <a:r>
              <a:rPr lang="ja-JP" altLang="en-US" sz="1200" dirty="0">
                <a:solidFill>
                  <a:srgbClr val="C00000"/>
                </a:solidFill>
                <a:latin typeface="+mn-ea"/>
              </a:rPr>
              <a:t>号</a:t>
            </a:r>
          </a:p>
        </p:txBody>
      </p:sp>
      <p:pic>
        <p:nvPicPr>
          <p:cNvPr id="7" name="図 6"/>
          <p:cNvPicPr>
            <a:picLocks noChangeAspect="1"/>
          </p:cNvPicPr>
          <p:nvPr/>
        </p:nvPicPr>
        <p:blipFill rotWithShape="1">
          <a:blip r:embed="rId4" cstate="print"/>
          <a:srcRect r="9484" b="8574"/>
          <a:stretch/>
        </p:blipFill>
        <p:spPr>
          <a:xfrm>
            <a:off x="154169" y="1384876"/>
            <a:ext cx="3166547" cy="2139374"/>
          </a:xfrm>
          <a:prstGeom prst="rect">
            <a:avLst/>
          </a:prstGeom>
          <a:ln w="3175">
            <a:noFill/>
          </a:ln>
        </p:spPr>
      </p:pic>
      <p:sp>
        <p:nvSpPr>
          <p:cNvPr id="25" name="正方形/長方形 24"/>
          <p:cNvSpPr/>
          <p:nvPr/>
        </p:nvSpPr>
        <p:spPr>
          <a:xfrm>
            <a:off x="363041" y="3285931"/>
            <a:ext cx="847725" cy="257369"/>
          </a:xfrm>
          <a:prstGeom prst="rect">
            <a:avLst/>
          </a:prstGeom>
          <a:noFill/>
          <a:ln>
            <a:noFill/>
          </a:ln>
        </p:spPr>
        <p:txBody>
          <a:bodyPr wrap="square" lIns="36000" tIns="36000" rIns="72000" bIns="36000">
            <a:spAutoFit/>
          </a:bodyPr>
          <a:lstStyle/>
          <a:p>
            <a:pPr algn="ctr"/>
            <a:r>
              <a:rPr lang="ja-JP" altLang="en-US" sz="1200" b="1" dirty="0">
                <a:solidFill>
                  <a:schemeClr val="bg1"/>
                </a:solidFill>
              </a:rPr>
              <a:t>至 下郷</a:t>
            </a:r>
          </a:p>
        </p:txBody>
      </p:sp>
      <p:sp>
        <p:nvSpPr>
          <p:cNvPr id="13" name="角丸四角形吹き出し 12"/>
          <p:cNvSpPr/>
          <p:nvPr/>
        </p:nvSpPr>
        <p:spPr>
          <a:xfrm>
            <a:off x="8236716" y="768910"/>
            <a:ext cx="1433455" cy="547172"/>
          </a:xfrm>
          <a:prstGeom prst="wedgeRoundRectCallout">
            <a:avLst>
              <a:gd name="adj1" fmla="val -37903"/>
              <a:gd name="adj2" fmla="val 1294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latin typeface="ＭＳ Ｐゴシック 本文"/>
              </a:rPr>
              <a:t>鎌倉崎工区</a:t>
            </a:r>
            <a:r>
              <a:rPr kumimoji="1" lang="ja-JP" altLang="en-US" b="1" dirty="0">
                <a:latin typeface="ＭＳ Ｐゴシック 本文"/>
              </a:rPr>
              <a:t>の様子</a:t>
            </a:r>
          </a:p>
        </p:txBody>
      </p:sp>
      <p:sp>
        <p:nvSpPr>
          <p:cNvPr id="32" name="正方形/長方形 31">
            <a:extLst>
              <a:ext uri="{FF2B5EF4-FFF2-40B4-BE49-F238E27FC236}">
                <a16:creationId xmlns:a16="http://schemas.microsoft.com/office/drawing/2014/main" id="{B83CD886-6CBC-4B5E-87D6-42F00022AE10}"/>
              </a:ext>
            </a:extLst>
          </p:cNvPr>
          <p:cNvSpPr/>
          <p:nvPr/>
        </p:nvSpPr>
        <p:spPr>
          <a:xfrm>
            <a:off x="5587976" y="2463739"/>
            <a:ext cx="1271588" cy="257369"/>
          </a:xfrm>
          <a:prstGeom prst="rect">
            <a:avLst/>
          </a:prstGeom>
          <a:noFill/>
          <a:ln>
            <a:noFill/>
          </a:ln>
        </p:spPr>
        <p:txBody>
          <a:bodyPr wrap="square" lIns="36000" tIns="36000" rIns="72000" bIns="36000">
            <a:spAutoFit/>
          </a:bodyPr>
          <a:lstStyle/>
          <a:p>
            <a:pPr algn="ctr"/>
            <a:r>
              <a:rPr lang="ja-JP" altLang="en-US" sz="1200" b="1" dirty="0">
                <a:solidFill>
                  <a:schemeClr val="bg1"/>
                </a:solidFill>
              </a:rPr>
              <a:t>新大門橋</a:t>
            </a:r>
          </a:p>
        </p:txBody>
      </p:sp>
      <p:sp>
        <p:nvSpPr>
          <p:cNvPr id="35" name="フリーフォーム 34"/>
          <p:cNvSpPr/>
          <p:nvPr/>
        </p:nvSpPr>
        <p:spPr>
          <a:xfrm rot="17255732" flipV="1">
            <a:off x="7783226" y="5394821"/>
            <a:ext cx="144291" cy="45719"/>
          </a:xfrm>
          <a:custGeom>
            <a:avLst/>
            <a:gdLst>
              <a:gd name="connsiteX0" fmla="*/ 373487 w 373487"/>
              <a:gd name="connsiteY0" fmla="*/ 0 h 206062"/>
              <a:gd name="connsiteX1" fmla="*/ 309093 w 373487"/>
              <a:gd name="connsiteY1" fmla="*/ 128788 h 206062"/>
              <a:gd name="connsiteX2" fmla="*/ 180304 w 373487"/>
              <a:gd name="connsiteY2" fmla="*/ 167425 h 206062"/>
              <a:gd name="connsiteX3" fmla="*/ 77273 w 373487"/>
              <a:gd name="connsiteY3" fmla="*/ 206062 h 206062"/>
              <a:gd name="connsiteX4" fmla="*/ 0 w 373487"/>
              <a:gd name="connsiteY4" fmla="*/ 141667 h 206062"/>
              <a:gd name="connsiteX0" fmla="*/ 1438962 w 1438962"/>
              <a:gd name="connsiteY0" fmla="*/ 14335 h 77274"/>
              <a:gd name="connsiteX1" fmla="*/ 309093 w 1438962"/>
              <a:gd name="connsiteY1" fmla="*/ 0 h 77274"/>
              <a:gd name="connsiteX2" fmla="*/ 180304 w 1438962"/>
              <a:gd name="connsiteY2" fmla="*/ 38637 h 77274"/>
              <a:gd name="connsiteX3" fmla="*/ 77273 w 1438962"/>
              <a:gd name="connsiteY3" fmla="*/ 77274 h 77274"/>
              <a:gd name="connsiteX4" fmla="*/ 0 w 1438962"/>
              <a:gd name="connsiteY4" fmla="*/ 12879 h 77274"/>
              <a:gd name="connsiteX0" fmla="*/ 1597988 w 1597988"/>
              <a:gd name="connsiteY0" fmla="*/ 14335 h 77274"/>
              <a:gd name="connsiteX1" fmla="*/ 468119 w 1597988"/>
              <a:gd name="connsiteY1" fmla="*/ 0 h 77274"/>
              <a:gd name="connsiteX2" fmla="*/ 339330 w 1597988"/>
              <a:gd name="connsiteY2" fmla="*/ 38637 h 77274"/>
              <a:gd name="connsiteX3" fmla="*/ 236299 w 1597988"/>
              <a:gd name="connsiteY3" fmla="*/ 77274 h 77274"/>
              <a:gd name="connsiteX4" fmla="*/ 0 w 1597988"/>
              <a:gd name="connsiteY4" fmla="*/ 68538 h 77274"/>
              <a:gd name="connsiteX0" fmla="*/ 1597988 w 1597988"/>
              <a:gd name="connsiteY0" fmla="*/ 14335 h 68538"/>
              <a:gd name="connsiteX1" fmla="*/ 468119 w 1597988"/>
              <a:gd name="connsiteY1" fmla="*/ 0 h 68538"/>
              <a:gd name="connsiteX2" fmla="*/ 339330 w 1597988"/>
              <a:gd name="connsiteY2" fmla="*/ 38637 h 68538"/>
              <a:gd name="connsiteX3" fmla="*/ 0 w 1597988"/>
              <a:gd name="connsiteY3" fmla="*/ 68538 h 68538"/>
              <a:gd name="connsiteX0" fmla="*/ 1597988 w 1597988"/>
              <a:gd name="connsiteY0" fmla="*/ 14335 h 68538"/>
              <a:gd name="connsiteX1" fmla="*/ 468119 w 1597988"/>
              <a:gd name="connsiteY1" fmla="*/ 0 h 68538"/>
              <a:gd name="connsiteX2" fmla="*/ 0 w 1597988"/>
              <a:gd name="connsiteY2" fmla="*/ 68538 h 68538"/>
              <a:gd name="connsiteX0" fmla="*/ 1597988 w 1597988"/>
              <a:gd name="connsiteY0" fmla="*/ 0 h 54203"/>
              <a:gd name="connsiteX1" fmla="*/ 531730 w 1597988"/>
              <a:gd name="connsiteY1" fmla="*/ 25421 h 54203"/>
              <a:gd name="connsiteX2" fmla="*/ 0 w 1597988"/>
              <a:gd name="connsiteY2" fmla="*/ 54203 h 54203"/>
              <a:gd name="connsiteX0" fmla="*/ 1590037 w 1590037"/>
              <a:gd name="connsiteY0" fmla="*/ 0 h 38300"/>
              <a:gd name="connsiteX1" fmla="*/ 523779 w 1590037"/>
              <a:gd name="connsiteY1" fmla="*/ 25421 h 38300"/>
              <a:gd name="connsiteX2" fmla="*/ 0 w 1590037"/>
              <a:gd name="connsiteY2" fmla="*/ 38300 h 38300"/>
            </a:gdLst>
            <a:ahLst/>
            <a:cxnLst>
              <a:cxn ang="0">
                <a:pos x="connsiteX0" y="connsiteY0"/>
              </a:cxn>
              <a:cxn ang="0">
                <a:pos x="connsiteX1" y="connsiteY1"/>
              </a:cxn>
              <a:cxn ang="0">
                <a:pos x="connsiteX2" y="connsiteY2"/>
              </a:cxn>
            </a:cxnLst>
            <a:rect l="l" t="t" r="r" b="b"/>
            <a:pathLst>
              <a:path w="1590037" h="38300">
                <a:moveTo>
                  <a:pt x="1590037" y="0"/>
                </a:moveTo>
                <a:lnTo>
                  <a:pt x="523779" y="25421"/>
                </a:lnTo>
                <a:lnTo>
                  <a:pt x="0" y="3830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p:cNvCxnSpPr/>
          <p:nvPr/>
        </p:nvCxnSpPr>
        <p:spPr>
          <a:xfrm>
            <a:off x="6279430" y="2881444"/>
            <a:ext cx="424335" cy="61263"/>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040876" y="3046995"/>
            <a:ext cx="847725" cy="257369"/>
          </a:xfrm>
          <a:prstGeom prst="rect">
            <a:avLst/>
          </a:prstGeom>
          <a:noFill/>
          <a:ln>
            <a:noFill/>
          </a:ln>
        </p:spPr>
        <p:txBody>
          <a:bodyPr wrap="square" lIns="36000" tIns="36000" rIns="72000" bIns="36000">
            <a:spAutoFit/>
          </a:bodyPr>
          <a:lstStyle/>
          <a:p>
            <a:pPr algn="ctr"/>
            <a:r>
              <a:rPr lang="ja-JP" altLang="en-US" sz="1200" b="1" dirty="0">
                <a:solidFill>
                  <a:schemeClr val="bg1"/>
                </a:solidFill>
              </a:rPr>
              <a:t>至 下郷</a:t>
            </a:r>
          </a:p>
        </p:txBody>
      </p:sp>
      <p:cxnSp>
        <p:nvCxnSpPr>
          <p:cNvPr id="30" name="直線矢印コネクタ 29"/>
          <p:cNvCxnSpPr/>
          <p:nvPr/>
        </p:nvCxnSpPr>
        <p:spPr>
          <a:xfrm flipH="1">
            <a:off x="832310" y="2848810"/>
            <a:ext cx="378456" cy="39637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4127" y="1384715"/>
            <a:ext cx="3233971" cy="2155980"/>
          </a:xfrm>
          <a:prstGeom prst="rect">
            <a:avLst/>
          </a:prstGeom>
        </p:spPr>
      </p:pic>
    </p:spTree>
    <p:extLst>
      <p:ext uri="{BB962C8B-B14F-4D97-AF65-F5344CB8AC3E}">
        <p14:creationId xmlns:p14="http://schemas.microsoft.com/office/powerpoint/2010/main" val="42145708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TotalTime>
  <Words>144</Words>
  <Application>Microsoft Office PowerPoint</Application>
  <PresentationFormat>A4 210 x 297 mm</PresentationFormat>
  <Paragraphs>23</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ＤＦ特太ゴシック体</vt:lpstr>
      <vt:lpstr>ＭＳ Ｐゴシック</vt:lpstr>
      <vt:lpstr>ＭＳ Ｐゴシック 本文</vt:lpstr>
      <vt:lpstr>Arial</vt:lpstr>
      <vt:lpstr>Calibri</vt:lpstr>
      <vt:lpstr>Calibri Light</vt:lpstr>
      <vt:lpstr>Times New Roman</vt:lpstr>
      <vt:lpstr>Office テーマ</vt:lpstr>
      <vt:lpstr>国道２８９号田島バイパス　進捗状況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国道２８９号南倉沢バイパス進捗状況</dc:title>
  <dc:creator>丸山 泰人</dc:creator>
  <cp:lastModifiedBy>村上 弘</cp:lastModifiedBy>
  <cp:revision>128</cp:revision>
  <cp:lastPrinted>2021-01-15T05:55:34Z</cp:lastPrinted>
  <dcterms:created xsi:type="dcterms:W3CDTF">2015-10-08T04:18:39Z</dcterms:created>
  <dcterms:modified xsi:type="dcterms:W3CDTF">2022-03-16T04:36:42Z</dcterms:modified>
</cp:coreProperties>
</file>