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906000" cy="6858000" type="A4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85" autoAdjust="0"/>
    <p:restoredTop sz="94660"/>
  </p:normalViewPr>
  <p:slideViewPr>
    <p:cSldViewPr snapToGrid="0">
      <p:cViewPr>
        <p:scale>
          <a:sx n="75" d="100"/>
          <a:sy n="75" d="100"/>
        </p:scale>
        <p:origin x="-42" y="72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4A68-2DDA-467F-94A9-BA60C64600AD}" type="datetimeFigureOut">
              <a:rPr kumimoji="1" lang="ja-JP" altLang="en-US" smtClean="0"/>
              <a:pPr/>
              <a:t>2022/3/16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4C9E-CF80-444E-BA70-DEDDA344014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7575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4A68-2DDA-467F-94A9-BA60C64600AD}" type="datetimeFigureOut">
              <a:rPr kumimoji="1" lang="ja-JP" altLang="en-US" smtClean="0"/>
              <a:pPr/>
              <a:t>2022/3/16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4C9E-CF80-444E-BA70-DEDDA344014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9084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4A68-2DDA-467F-94A9-BA60C64600AD}" type="datetimeFigureOut">
              <a:rPr kumimoji="1" lang="ja-JP" altLang="en-US" smtClean="0"/>
              <a:pPr/>
              <a:t>2022/3/16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4C9E-CF80-444E-BA70-DEDDA344014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3039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4A68-2DDA-467F-94A9-BA60C64600AD}" type="datetimeFigureOut">
              <a:rPr kumimoji="1" lang="ja-JP" altLang="en-US" smtClean="0"/>
              <a:pPr/>
              <a:t>2022/3/16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4C9E-CF80-444E-BA70-DEDDA344014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8947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4A68-2DDA-467F-94A9-BA60C64600AD}" type="datetimeFigureOut">
              <a:rPr kumimoji="1" lang="ja-JP" altLang="en-US" smtClean="0"/>
              <a:pPr/>
              <a:t>2022/3/16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4C9E-CF80-444E-BA70-DEDDA344014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35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4A68-2DDA-467F-94A9-BA60C64600AD}" type="datetimeFigureOut">
              <a:rPr kumimoji="1" lang="ja-JP" altLang="en-US" smtClean="0"/>
              <a:pPr/>
              <a:t>2022/3/16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4C9E-CF80-444E-BA70-DEDDA344014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179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4A68-2DDA-467F-94A9-BA60C64600AD}" type="datetimeFigureOut">
              <a:rPr kumimoji="1" lang="ja-JP" altLang="en-US" smtClean="0"/>
              <a:pPr/>
              <a:t>2022/3/16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4C9E-CF80-444E-BA70-DEDDA344014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6730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4A68-2DDA-467F-94A9-BA60C64600AD}" type="datetimeFigureOut">
              <a:rPr kumimoji="1" lang="ja-JP" altLang="en-US" smtClean="0"/>
              <a:pPr/>
              <a:t>2022/3/16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4C9E-CF80-444E-BA70-DEDDA344014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5416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4A68-2DDA-467F-94A9-BA60C64600AD}" type="datetimeFigureOut">
              <a:rPr kumimoji="1" lang="ja-JP" altLang="en-US" smtClean="0"/>
              <a:pPr/>
              <a:t>2022/3/16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4C9E-CF80-444E-BA70-DEDDA344014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6606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4A68-2DDA-467F-94A9-BA60C64600AD}" type="datetimeFigureOut">
              <a:rPr kumimoji="1" lang="ja-JP" altLang="en-US" smtClean="0"/>
              <a:pPr/>
              <a:t>2022/3/16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4C9E-CF80-444E-BA70-DEDDA344014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9289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4A68-2DDA-467F-94A9-BA60C64600AD}" type="datetimeFigureOut">
              <a:rPr kumimoji="1" lang="ja-JP" altLang="en-US" smtClean="0"/>
              <a:pPr/>
              <a:t>2022/3/16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4C9E-CF80-444E-BA70-DEDDA344014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454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64A68-2DDA-467F-94A9-BA60C64600AD}" type="datetimeFigureOut">
              <a:rPr kumimoji="1" lang="ja-JP" altLang="en-US" smtClean="0"/>
              <a:pPr/>
              <a:t>2022/3/16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94C9E-CF80-444E-BA70-DEDDA344014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5373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図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739" y="1496703"/>
            <a:ext cx="2913560" cy="2185169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382" y="1497887"/>
            <a:ext cx="2880000" cy="2160000"/>
          </a:xfrm>
          <a:prstGeom prst="rect">
            <a:avLst/>
          </a:prstGeom>
        </p:spPr>
      </p:pic>
      <p:pic>
        <p:nvPicPr>
          <p:cNvPr id="7" name="図 6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101" y="7307069"/>
            <a:ext cx="2880000" cy="2160000"/>
          </a:xfrm>
          <a:prstGeom prst="rect">
            <a:avLst/>
          </a:prstGeom>
        </p:spPr>
      </p:pic>
      <p:pic>
        <p:nvPicPr>
          <p:cNvPr id="31" name="図 3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989" y="7342447"/>
            <a:ext cx="3002400" cy="2181600"/>
          </a:xfrm>
          <a:prstGeom prst="rect">
            <a:avLst/>
          </a:prstGeom>
          <a:ln>
            <a:noFill/>
          </a:ln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828" y="1187544"/>
            <a:ext cx="2910712" cy="2181600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1" t="10754" r="9868" b="12199"/>
          <a:stretch/>
        </p:blipFill>
        <p:spPr>
          <a:xfrm>
            <a:off x="10666664" y="4500075"/>
            <a:ext cx="3003585" cy="2181497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673" y="1977506"/>
            <a:ext cx="2887159" cy="216394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91683" y="3945252"/>
            <a:ext cx="2759175" cy="27591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1"/>
            <a:ext cx="9906000" cy="720000"/>
          </a:xfr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rmAutofit/>
          </a:bodyPr>
          <a:lstStyle/>
          <a:p>
            <a:r>
              <a:rPr kumimoji="1" lang="ja-JP" altLang="en-US" sz="3600" dirty="0">
                <a:solidFill>
                  <a:srgbClr val="00206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国道１１８号小沼崎</a:t>
            </a:r>
            <a:r>
              <a:rPr kumimoji="1" lang="ja-JP" altLang="en-US" sz="3600" dirty="0" smtClean="0">
                <a:solidFill>
                  <a:srgbClr val="00206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バイパス　</a:t>
            </a:r>
            <a:r>
              <a:rPr lang="ja-JP" altLang="en-US" sz="3600" dirty="0" smtClean="0">
                <a:solidFill>
                  <a:srgbClr val="00206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進捗</a:t>
            </a:r>
            <a:r>
              <a:rPr lang="ja-JP" altLang="en-US" sz="3600" dirty="0">
                <a:solidFill>
                  <a:srgbClr val="00206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状況</a:t>
            </a:r>
            <a:endParaRPr kumimoji="1" lang="ja-JP" altLang="en-US" sz="3600" dirty="0">
              <a:solidFill>
                <a:srgbClr val="00206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4" name="サブタイトル 2"/>
          <p:cNvSpPr txBox="1">
            <a:spLocks/>
          </p:cNvSpPr>
          <p:nvPr/>
        </p:nvSpPr>
        <p:spPr>
          <a:xfrm>
            <a:off x="3545429" y="769932"/>
            <a:ext cx="3541690" cy="622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ja-JP" altLang="en-US" sz="1800" dirty="0" smtClean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令和４年３月</a:t>
            </a:r>
            <a:r>
              <a:rPr lang="ja-JP" altLang="en-US" sz="18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末現在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ja-JP" altLang="en-US" sz="18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事業</a:t>
            </a:r>
            <a:r>
              <a:rPr lang="ja-JP" altLang="en-US" sz="1800" dirty="0" smtClean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進捗率</a:t>
            </a:r>
            <a:r>
              <a:rPr lang="ja-JP" altLang="en-US" sz="1800" dirty="0" smtClean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８１％</a:t>
            </a:r>
            <a:endParaRPr lang="ja-JP" altLang="en-US" sz="1800" dirty="0">
              <a:solidFill>
                <a:srgbClr val="FF000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6" name="サブタイトル 2"/>
          <p:cNvSpPr txBox="1">
            <a:spLocks/>
          </p:cNvSpPr>
          <p:nvPr/>
        </p:nvSpPr>
        <p:spPr>
          <a:xfrm>
            <a:off x="6906858" y="3919852"/>
            <a:ext cx="2844000" cy="392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ja-JP" altLang="en-US" sz="1800" dirty="0">
                <a:latin typeface="+mn-ea"/>
              </a:rPr>
              <a:t>位置図</a:t>
            </a:r>
          </a:p>
        </p:txBody>
      </p:sp>
      <p:sp>
        <p:nvSpPr>
          <p:cNvPr id="8" name="サブタイトル 2"/>
          <p:cNvSpPr txBox="1">
            <a:spLocks/>
          </p:cNvSpPr>
          <p:nvPr/>
        </p:nvSpPr>
        <p:spPr>
          <a:xfrm>
            <a:off x="3771451" y="5271043"/>
            <a:ext cx="3002924" cy="147732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ja-JP" altLang="en-US" sz="1800" dirty="0">
                <a:solidFill>
                  <a:schemeClr val="accent5"/>
                </a:solidFill>
                <a:latin typeface="+mn-ea"/>
              </a:rPr>
              <a:t>◆</a:t>
            </a:r>
            <a:r>
              <a:rPr lang="ja-JP" altLang="en-US" sz="1800" dirty="0">
                <a:latin typeface="+mn-ea"/>
              </a:rPr>
              <a:t>計画延長 </a:t>
            </a:r>
            <a:r>
              <a:rPr lang="en-US" altLang="ja-JP" sz="1800" dirty="0">
                <a:latin typeface="+mn-ea"/>
              </a:rPr>
              <a:t>1,530m</a:t>
            </a:r>
            <a:endParaRPr lang="ja-JP" altLang="en-US" sz="1800" dirty="0">
              <a:latin typeface="+mn-ea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ja-JP" altLang="en-US" sz="1800" dirty="0">
                <a:latin typeface="+mn-ea"/>
              </a:rPr>
              <a:t>　</a:t>
            </a:r>
            <a:r>
              <a:rPr lang="ja-JP" altLang="en-US" sz="1600" dirty="0">
                <a:latin typeface="+mn-ea"/>
              </a:rPr>
              <a:t>　内</a:t>
            </a:r>
            <a:r>
              <a:rPr lang="ja-JP" altLang="en-US" sz="1600" dirty="0" smtClean="0">
                <a:latin typeface="+mn-ea"/>
              </a:rPr>
              <a:t>、田代</a:t>
            </a:r>
            <a:r>
              <a:rPr lang="ja-JP" altLang="en-US" sz="1600" dirty="0">
                <a:latin typeface="+mn-ea"/>
              </a:rPr>
              <a:t>トンネル</a:t>
            </a:r>
            <a:r>
              <a:rPr lang="en-US" altLang="ja-JP" sz="1600" dirty="0">
                <a:latin typeface="+mn-ea"/>
              </a:rPr>
              <a:t>678m</a:t>
            </a:r>
            <a:endParaRPr lang="ja-JP" altLang="en-US" sz="1600" dirty="0">
              <a:latin typeface="+mn-ea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ja-JP" altLang="en-US" sz="1600" dirty="0">
                <a:latin typeface="+mn-ea"/>
              </a:rPr>
              <a:t>　　</a:t>
            </a:r>
            <a:r>
              <a:rPr lang="ja-JP" altLang="en-US" sz="1600" dirty="0">
                <a:solidFill>
                  <a:schemeClr val="bg1"/>
                </a:solidFill>
                <a:latin typeface="+mn-ea"/>
              </a:rPr>
              <a:t>内</a:t>
            </a:r>
            <a:r>
              <a:rPr lang="ja-JP" altLang="en-US" sz="1600" dirty="0" smtClean="0">
                <a:solidFill>
                  <a:schemeClr val="bg1"/>
                </a:solidFill>
                <a:latin typeface="+mn-ea"/>
              </a:rPr>
              <a:t>、</a:t>
            </a:r>
            <a:r>
              <a:rPr lang="ja-JP" altLang="en-US" sz="1600" dirty="0" smtClean="0">
                <a:latin typeface="+mn-ea"/>
              </a:rPr>
              <a:t>下郷</a:t>
            </a:r>
            <a:r>
              <a:rPr lang="ja-JP" altLang="en-US" sz="1600" dirty="0">
                <a:latin typeface="+mn-ea"/>
              </a:rPr>
              <a:t>大橋 </a:t>
            </a:r>
            <a:r>
              <a:rPr lang="en-US" altLang="ja-JP" sz="1600" dirty="0">
                <a:latin typeface="+mn-ea"/>
              </a:rPr>
              <a:t>343m</a:t>
            </a:r>
            <a:endParaRPr lang="ja-JP" altLang="en-US" sz="1600" dirty="0" err="1">
              <a:latin typeface="+mn-ea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ja-JP" altLang="en-US" sz="1800" dirty="0">
                <a:solidFill>
                  <a:schemeClr val="accent5"/>
                </a:solidFill>
                <a:latin typeface="+mn-ea"/>
              </a:rPr>
              <a:t>◆</a:t>
            </a:r>
            <a:r>
              <a:rPr lang="ja-JP" altLang="en-US" sz="1800" dirty="0">
                <a:latin typeface="+mn-ea"/>
              </a:rPr>
              <a:t>車道幅 </a:t>
            </a:r>
            <a:r>
              <a:rPr lang="en-US" altLang="ja-JP" sz="1800" dirty="0">
                <a:latin typeface="+mn-ea"/>
              </a:rPr>
              <a:t>7.0m</a:t>
            </a:r>
            <a:r>
              <a:rPr lang="ja-JP" altLang="en-US" sz="1800" dirty="0">
                <a:latin typeface="+mn-ea"/>
              </a:rPr>
              <a:t>（片側一車線）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ja-JP" altLang="en-US" sz="1800" dirty="0">
                <a:solidFill>
                  <a:schemeClr val="accent5"/>
                </a:solidFill>
                <a:latin typeface="+mn-ea"/>
              </a:rPr>
              <a:t>◆</a:t>
            </a:r>
            <a:r>
              <a:rPr lang="ja-JP" altLang="en-US" sz="1800" dirty="0">
                <a:latin typeface="+mn-ea"/>
              </a:rPr>
              <a:t>平成１４年度着工</a:t>
            </a:r>
          </a:p>
        </p:txBody>
      </p:sp>
      <p:sp>
        <p:nvSpPr>
          <p:cNvPr id="9" name="サブタイトル 2"/>
          <p:cNvSpPr txBox="1">
            <a:spLocks/>
          </p:cNvSpPr>
          <p:nvPr/>
        </p:nvSpPr>
        <p:spPr>
          <a:xfrm>
            <a:off x="3771451" y="4879863"/>
            <a:ext cx="3002924" cy="3911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ja-JP" altLang="en-US" sz="1800" dirty="0"/>
              <a:t>事業の概要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126641" y="5271043"/>
            <a:ext cx="3464774" cy="147732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kern="100" dirty="0">
                <a:latin typeface="+mn-ea"/>
                <a:cs typeface="Times New Roman" panose="02020603050405020304" pitchFamily="18" charset="0"/>
              </a:rPr>
              <a:t>　急峻な地形のため、急カーブが多く、異常気象による通行止めや交通事故が発生していることから、</a:t>
            </a:r>
            <a:r>
              <a:rPr lang="ja-JP" altLang="ja-JP" kern="100" dirty="0">
                <a:latin typeface="+mn-ea"/>
                <a:cs typeface="Times New Roman" panose="02020603050405020304" pitchFamily="18" charset="0"/>
              </a:rPr>
              <a:t>円滑で安全な交通を確保</a:t>
            </a:r>
            <a:r>
              <a:rPr lang="ja-JP" altLang="en-US" kern="100" dirty="0">
                <a:latin typeface="+mn-ea"/>
                <a:cs typeface="Times New Roman" panose="02020603050405020304" pitchFamily="18" charset="0"/>
              </a:rPr>
              <a:t>するため、新しい道路を整備しています。</a:t>
            </a:r>
            <a:endParaRPr lang="ja-JP" altLang="ja-JP" sz="14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2" name="サブタイトル 2"/>
          <p:cNvSpPr txBox="1">
            <a:spLocks/>
          </p:cNvSpPr>
          <p:nvPr/>
        </p:nvSpPr>
        <p:spPr>
          <a:xfrm>
            <a:off x="126641" y="4879863"/>
            <a:ext cx="3464774" cy="3911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ja-JP" altLang="en-US" sz="1800" dirty="0"/>
              <a:t>事業の目的</a:t>
            </a:r>
          </a:p>
        </p:txBody>
      </p:sp>
      <p:sp>
        <p:nvSpPr>
          <p:cNvPr id="18" name="横巻き 17"/>
          <p:cNvSpPr/>
          <p:nvPr/>
        </p:nvSpPr>
        <p:spPr>
          <a:xfrm>
            <a:off x="126641" y="3842471"/>
            <a:ext cx="6647734" cy="103592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/>
              <a:t>　</a:t>
            </a:r>
            <a:r>
              <a:rPr kumimoji="1" lang="ja-JP" altLang="en-US" b="1" dirty="0" smtClean="0"/>
              <a:t>令和３年度は</a:t>
            </a:r>
            <a:r>
              <a:rPr lang="ja-JP" altLang="en-US" b="1" dirty="0" smtClean="0"/>
              <a:t>下郷大橋の上部工工事を進めます。</a:t>
            </a:r>
            <a:endParaRPr lang="en-US" altLang="ja-JP" b="1" dirty="0"/>
          </a:p>
          <a:p>
            <a:r>
              <a:rPr kumimoji="1" lang="ja-JP" altLang="en-US" b="1" dirty="0"/>
              <a:t>また</a:t>
            </a:r>
            <a:r>
              <a:rPr kumimoji="1" lang="ja-JP" altLang="en-US" b="1" dirty="0" smtClean="0"/>
              <a:t>、田代トンネルは、舗装工事、設備工事を行います。</a:t>
            </a:r>
            <a:endParaRPr kumimoji="1" lang="ja-JP" altLang="en-US" b="1" dirty="0"/>
          </a:p>
        </p:txBody>
      </p:sp>
      <p:sp>
        <p:nvSpPr>
          <p:cNvPr id="20" name="円/楕円 19"/>
          <p:cNvSpPr>
            <a:spLocks noChangeAspect="1"/>
          </p:cNvSpPr>
          <p:nvPr/>
        </p:nvSpPr>
        <p:spPr>
          <a:xfrm>
            <a:off x="8073105" y="5422670"/>
            <a:ext cx="180000" cy="180000"/>
          </a:xfrm>
          <a:prstGeom prst="ellipse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 rot="624843">
            <a:off x="8767808" y="5801479"/>
            <a:ext cx="8771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dirty="0">
                <a:solidFill>
                  <a:srgbClr val="C00000"/>
                </a:solidFill>
                <a:latin typeface="+mn-ea"/>
              </a:rPr>
              <a:t>国道</a:t>
            </a:r>
            <a:r>
              <a:rPr lang="en-US" altLang="ja-JP" sz="1200" dirty="0">
                <a:solidFill>
                  <a:srgbClr val="C00000"/>
                </a:solidFill>
                <a:latin typeface="+mn-ea"/>
              </a:rPr>
              <a:t>118</a:t>
            </a:r>
            <a:r>
              <a:rPr lang="ja-JP" altLang="en-US" sz="1200" dirty="0">
                <a:solidFill>
                  <a:srgbClr val="C00000"/>
                </a:solidFill>
                <a:latin typeface="+mn-ea"/>
              </a:rPr>
              <a:t>号</a:t>
            </a:r>
          </a:p>
        </p:txBody>
      </p:sp>
      <p:sp>
        <p:nvSpPr>
          <p:cNvPr id="23" name="正方形/長方形 22"/>
          <p:cNvSpPr/>
          <p:nvPr/>
        </p:nvSpPr>
        <p:spPr>
          <a:xfrm>
            <a:off x="8163105" y="5257178"/>
            <a:ext cx="8002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b="1" dirty="0" smtClean="0">
                <a:solidFill>
                  <a:srgbClr val="FF0000"/>
                </a:solidFill>
                <a:latin typeface="+mn-ea"/>
              </a:rPr>
              <a:t>下郷</a:t>
            </a:r>
            <a:r>
              <a:rPr lang="ja-JP" altLang="en-US" sz="1200" b="1" dirty="0">
                <a:solidFill>
                  <a:srgbClr val="FF0000"/>
                </a:solidFill>
                <a:latin typeface="+mn-ea"/>
              </a:rPr>
              <a:t>大橋</a:t>
            </a:r>
            <a:endParaRPr lang="ja-JP" altLang="en-US" sz="1200" b="1" dirty="0">
              <a:solidFill>
                <a:srgbClr val="FF0000"/>
              </a:solidFill>
            </a:endParaRPr>
          </a:p>
        </p:txBody>
      </p:sp>
      <p:sp>
        <p:nvSpPr>
          <p:cNvPr id="11" name="フリーフォーム 10"/>
          <p:cNvSpPr/>
          <p:nvPr/>
        </p:nvSpPr>
        <p:spPr>
          <a:xfrm>
            <a:off x="7585450" y="4327301"/>
            <a:ext cx="2099463" cy="1996226"/>
          </a:xfrm>
          <a:custGeom>
            <a:avLst/>
            <a:gdLst>
              <a:gd name="connsiteX0" fmla="*/ 489604 w 2099463"/>
              <a:gd name="connsiteY0" fmla="*/ 0 h 1996226"/>
              <a:gd name="connsiteX1" fmla="*/ 592635 w 2099463"/>
              <a:gd name="connsiteY1" fmla="*/ 656823 h 1996226"/>
              <a:gd name="connsiteX2" fmla="*/ 566877 w 2099463"/>
              <a:gd name="connsiteY2" fmla="*/ 785612 h 1996226"/>
              <a:gd name="connsiteX3" fmla="*/ 502482 w 2099463"/>
              <a:gd name="connsiteY3" fmla="*/ 850006 h 1996226"/>
              <a:gd name="connsiteX4" fmla="*/ 476725 w 2099463"/>
              <a:gd name="connsiteY4" fmla="*/ 1004553 h 1996226"/>
              <a:gd name="connsiteX5" fmla="*/ 502482 w 2099463"/>
              <a:gd name="connsiteY5" fmla="*/ 1081826 h 1996226"/>
              <a:gd name="connsiteX6" fmla="*/ 450967 w 2099463"/>
              <a:gd name="connsiteY6" fmla="*/ 1133341 h 1996226"/>
              <a:gd name="connsiteX7" fmla="*/ 412330 w 2099463"/>
              <a:gd name="connsiteY7" fmla="*/ 1171978 h 1996226"/>
              <a:gd name="connsiteX8" fmla="*/ 309299 w 2099463"/>
              <a:gd name="connsiteY8" fmla="*/ 1171978 h 1996226"/>
              <a:gd name="connsiteX9" fmla="*/ 244905 w 2099463"/>
              <a:gd name="connsiteY9" fmla="*/ 1146220 h 1996226"/>
              <a:gd name="connsiteX10" fmla="*/ 77480 w 2099463"/>
              <a:gd name="connsiteY10" fmla="*/ 1249251 h 1996226"/>
              <a:gd name="connsiteX11" fmla="*/ 25964 w 2099463"/>
              <a:gd name="connsiteY11" fmla="*/ 1378040 h 1996226"/>
              <a:gd name="connsiteX12" fmla="*/ 206 w 2099463"/>
              <a:gd name="connsiteY12" fmla="*/ 1481071 h 1996226"/>
              <a:gd name="connsiteX13" fmla="*/ 38843 w 2099463"/>
              <a:gd name="connsiteY13" fmla="*/ 1596981 h 1996226"/>
              <a:gd name="connsiteX14" fmla="*/ 193389 w 2099463"/>
              <a:gd name="connsiteY14" fmla="*/ 1571223 h 1996226"/>
              <a:gd name="connsiteX15" fmla="*/ 283542 w 2099463"/>
              <a:gd name="connsiteY15" fmla="*/ 1635617 h 1996226"/>
              <a:gd name="connsiteX16" fmla="*/ 450967 w 2099463"/>
              <a:gd name="connsiteY16" fmla="*/ 1584102 h 1996226"/>
              <a:gd name="connsiteX17" fmla="*/ 553998 w 2099463"/>
              <a:gd name="connsiteY17" fmla="*/ 1661375 h 1996226"/>
              <a:gd name="connsiteX18" fmla="*/ 708544 w 2099463"/>
              <a:gd name="connsiteY18" fmla="*/ 1635617 h 1996226"/>
              <a:gd name="connsiteX19" fmla="*/ 940364 w 2099463"/>
              <a:gd name="connsiteY19" fmla="*/ 1674254 h 1996226"/>
              <a:gd name="connsiteX20" fmla="*/ 1069153 w 2099463"/>
              <a:gd name="connsiteY20" fmla="*/ 1674254 h 1996226"/>
              <a:gd name="connsiteX21" fmla="*/ 1210820 w 2099463"/>
              <a:gd name="connsiteY21" fmla="*/ 1648496 h 1996226"/>
              <a:gd name="connsiteX22" fmla="*/ 1326730 w 2099463"/>
              <a:gd name="connsiteY22" fmla="*/ 1674254 h 1996226"/>
              <a:gd name="connsiteX23" fmla="*/ 1339609 w 2099463"/>
              <a:gd name="connsiteY23" fmla="*/ 1815922 h 1996226"/>
              <a:gd name="connsiteX24" fmla="*/ 1416882 w 2099463"/>
              <a:gd name="connsiteY24" fmla="*/ 1906074 h 1996226"/>
              <a:gd name="connsiteX25" fmla="*/ 1571429 w 2099463"/>
              <a:gd name="connsiteY25" fmla="*/ 1918953 h 1996226"/>
              <a:gd name="connsiteX26" fmla="*/ 1829006 w 2099463"/>
              <a:gd name="connsiteY26" fmla="*/ 1867437 h 1996226"/>
              <a:gd name="connsiteX27" fmla="*/ 1957795 w 2099463"/>
              <a:gd name="connsiteY27" fmla="*/ 1790164 h 1996226"/>
              <a:gd name="connsiteX28" fmla="*/ 1996432 w 2099463"/>
              <a:gd name="connsiteY28" fmla="*/ 1893195 h 1996226"/>
              <a:gd name="connsiteX29" fmla="*/ 2099463 w 2099463"/>
              <a:gd name="connsiteY29" fmla="*/ 1996226 h 1996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099463" h="1996226">
                <a:moveTo>
                  <a:pt x="489604" y="0"/>
                </a:moveTo>
                <a:cubicBezTo>
                  <a:pt x="534680" y="262944"/>
                  <a:pt x="579756" y="525888"/>
                  <a:pt x="592635" y="656823"/>
                </a:cubicBezTo>
                <a:cubicBezTo>
                  <a:pt x="605514" y="787758"/>
                  <a:pt x="581903" y="753415"/>
                  <a:pt x="566877" y="785612"/>
                </a:cubicBezTo>
                <a:cubicBezTo>
                  <a:pt x="551851" y="817809"/>
                  <a:pt x="517507" y="813516"/>
                  <a:pt x="502482" y="850006"/>
                </a:cubicBezTo>
                <a:cubicBezTo>
                  <a:pt x="487457" y="886496"/>
                  <a:pt x="476725" y="965916"/>
                  <a:pt x="476725" y="1004553"/>
                </a:cubicBezTo>
                <a:cubicBezTo>
                  <a:pt x="476725" y="1043190"/>
                  <a:pt x="506775" y="1060361"/>
                  <a:pt x="502482" y="1081826"/>
                </a:cubicBezTo>
                <a:cubicBezTo>
                  <a:pt x="498189" y="1103291"/>
                  <a:pt x="450967" y="1133341"/>
                  <a:pt x="450967" y="1133341"/>
                </a:cubicBezTo>
                <a:cubicBezTo>
                  <a:pt x="435942" y="1148366"/>
                  <a:pt x="435941" y="1165538"/>
                  <a:pt x="412330" y="1171978"/>
                </a:cubicBezTo>
                <a:cubicBezTo>
                  <a:pt x="388719" y="1178418"/>
                  <a:pt x="337203" y="1176271"/>
                  <a:pt x="309299" y="1171978"/>
                </a:cubicBezTo>
                <a:cubicBezTo>
                  <a:pt x="281395" y="1167685"/>
                  <a:pt x="283541" y="1133341"/>
                  <a:pt x="244905" y="1146220"/>
                </a:cubicBezTo>
                <a:cubicBezTo>
                  <a:pt x="206269" y="1159099"/>
                  <a:pt x="113970" y="1210614"/>
                  <a:pt x="77480" y="1249251"/>
                </a:cubicBezTo>
                <a:cubicBezTo>
                  <a:pt x="40990" y="1287888"/>
                  <a:pt x="38843" y="1339403"/>
                  <a:pt x="25964" y="1378040"/>
                </a:cubicBezTo>
                <a:cubicBezTo>
                  <a:pt x="13085" y="1416677"/>
                  <a:pt x="-1941" y="1444581"/>
                  <a:pt x="206" y="1481071"/>
                </a:cubicBezTo>
                <a:cubicBezTo>
                  <a:pt x="2352" y="1517561"/>
                  <a:pt x="6646" y="1581956"/>
                  <a:pt x="38843" y="1596981"/>
                </a:cubicBezTo>
                <a:cubicBezTo>
                  <a:pt x="71040" y="1612006"/>
                  <a:pt x="152606" y="1564784"/>
                  <a:pt x="193389" y="1571223"/>
                </a:cubicBezTo>
                <a:cubicBezTo>
                  <a:pt x="234172" y="1577662"/>
                  <a:pt x="240612" y="1633471"/>
                  <a:pt x="283542" y="1635617"/>
                </a:cubicBezTo>
                <a:cubicBezTo>
                  <a:pt x="326472" y="1637763"/>
                  <a:pt x="405891" y="1579809"/>
                  <a:pt x="450967" y="1584102"/>
                </a:cubicBezTo>
                <a:cubicBezTo>
                  <a:pt x="496043" y="1588395"/>
                  <a:pt x="511069" y="1652789"/>
                  <a:pt x="553998" y="1661375"/>
                </a:cubicBezTo>
                <a:cubicBezTo>
                  <a:pt x="596927" y="1669961"/>
                  <a:pt x="644150" y="1633471"/>
                  <a:pt x="708544" y="1635617"/>
                </a:cubicBezTo>
                <a:cubicBezTo>
                  <a:pt x="772938" y="1637764"/>
                  <a:pt x="880262" y="1667814"/>
                  <a:pt x="940364" y="1674254"/>
                </a:cubicBezTo>
                <a:cubicBezTo>
                  <a:pt x="1000466" y="1680694"/>
                  <a:pt x="1024077" y="1678547"/>
                  <a:pt x="1069153" y="1674254"/>
                </a:cubicBezTo>
                <a:cubicBezTo>
                  <a:pt x="1114229" y="1669961"/>
                  <a:pt x="1167891" y="1648496"/>
                  <a:pt x="1210820" y="1648496"/>
                </a:cubicBezTo>
                <a:cubicBezTo>
                  <a:pt x="1253749" y="1648496"/>
                  <a:pt x="1305265" y="1646350"/>
                  <a:pt x="1326730" y="1674254"/>
                </a:cubicBezTo>
                <a:cubicBezTo>
                  <a:pt x="1348195" y="1702158"/>
                  <a:pt x="1324584" y="1777285"/>
                  <a:pt x="1339609" y="1815922"/>
                </a:cubicBezTo>
                <a:cubicBezTo>
                  <a:pt x="1354634" y="1854559"/>
                  <a:pt x="1378245" y="1888902"/>
                  <a:pt x="1416882" y="1906074"/>
                </a:cubicBezTo>
                <a:cubicBezTo>
                  <a:pt x="1455519" y="1923246"/>
                  <a:pt x="1502742" y="1925392"/>
                  <a:pt x="1571429" y="1918953"/>
                </a:cubicBezTo>
                <a:cubicBezTo>
                  <a:pt x="1640116" y="1912514"/>
                  <a:pt x="1764612" y="1888902"/>
                  <a:pt x="1829006" y="1867437"/>
                </a:cubicBezTo>
                <a:cubicBezTo>
                  <a:pt x="1893400" y="1845972"/>
                  <a:pt x="1929891" y="1785871"/>
                  <a:pt x="1957795" y="1790164"/>
                </a:cubicBezTo>
                <a:cubicBezTo>
                  <a:pt x="1985699" y="1794457"/>
                  <a:pt x="1972821" y="1858851"/>
                  <a:pt x="1996432" y="1893195"/>
                </a:cubicBezTo>
                <a:cubicBezTo>
                  <a:pt x="2020043" y="1927539"/>
                  <a:pt x="2059753" y="1961882"/>
                  <a:pt x="2099463" y="1996226"/>
                </a:cubicBezTo>
              </a:path>
            </a:pathLst>
          </a:cu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>
            <a:spLocks noChangeAspect="1"/>
          </p:cNvSpPr>
          <p:nvPr/>
        </p:nvSpPr>
        <p:spPr>
          <a:xfrm>
            <a:off x="7863101" y="5823093"/>
            <a:ext cx="180000" cy="180000"/>
          </a:xfrm>
          <a:prstGeom prst="ellipse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/>
          <p:cNvSpPr/>
          <p:nvPr/>
        </p:nvSpPr>
        <p:spPr>
          <a:xfrm>
            <a:off x="8036417" y="5409127"/>
            <a:ext cx="139268" cy="463639"/>
          </a:xfrm>
          <a:custGeom>
            <a:avLst/>
            <a:gdLst>
              <a:gd name="connsiteX0" fmla="*/ 90152 w 136224"/>
              <a:gd name="connsiteY0" fmla="*/ 0 h 425003"/>
              <a:gd name="connsiteX1" fmla="*/ 128789 w 136224"/>
              <a:gd name="connsiteY1" fmla="*/ 90152 h 425003"/>
              <a:gd name="connsiteX2" fmla="*/ 128789 w 136224"/>
              <a:gd name="connsiteY2" fmla="*/ 206062 h 425003"/>
              <a:gd name="connsiteX3" fmla="*/ 51515 w 136224"/>
              <a:gd name="connsiteY3" fmla="*/ 309093 h 425003"/>
              <a:gd name="connsiteX4" fmla="*/ 0 w 136224"/>
              <a:gd name="connsiteY4" fmla="*/ 425003 h 425003"/>
              <a:gd name="connsiteX0" fmla="*/ 38637 w 139268"/>
              <a:gd name="connsiteY0" fmla="*/ 0 h 463639"/>
              <a:gd name="connsiteX1" fmla="*/ 128789 w 139268"/>
              <a:gd name="connsiteY1" fmla="*/ 128788 h 463639"/>
              <a:gd name="connsiteX2" fmla="*/ 128789 w 139268"/>
              <a:gd name="connsiteY2" fmla="*/ 244698 h 463639"/>
              <a:gd name="connsiteX3" fmla="*/ 51515 w 139268"/>
              <a:gd name="connsiteY3" fmla="*/ 347729 h 463639"/>
              <a:gd name="connsiteX4" fmla="*/ 0 w 139268"/>
              <a:gd name="connsiteY4" fmla="*/ 463639 h 463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268" h="463639">
                <a:moveTo>
                  <a:pt x="38637" y="0"/>
                </a:moveTo>
                <a:cubicBezTo>
                  <a:pt x="54736" y="27904"/>
                  <a:pt x="113764" y="88005"/>
                  <a:pt x="128789" y="128788"/>
                </a:cubicBezTo>
                <a:cubicBezTo>
                  <a:pt x="143814" y="169571"/>
                  <a:pt x="141668" y="208208"/>
                  <a:pt x="128789" y="244698"/>
                </a:cubicBezTo>
                <a:cubicBezTo>
                  <a:pt x="115910" y="281188"/>
                  <a:pt x="72980" y="311239"/>
                  <a:pt x="51515" y="347729"/>
                </a:cubicBezTo>
                <a:cubicBezTo>
                  <a:pt x="30050" y="384219"/>
                  <a:pt x="15025" y="423929"/>
                  <a:pt x="0" y="463639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8568103" y="5452325"/>
            <a:ext cx="12218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b="1" dirty="0">
                <a:solidFill>
                  <a:srgbClr val="FF0000"/>
                </a:solidFill>
                <a:latin typeface="+mn-ea"/>
              </a:rPr>
              <a:t>小沼崎バイパス</a:t>
            </a:r>
            <a:endParaRPr lang="ja-JP" altLang="en-US" sz="1200" b="1" dirty="0">
              <a:solidFill>
                <a:srgbClr val="FF0000"/>
              </a:solidFill>
            </a:endParaRPr>
          </a:p>
        </p:txBody>
      </p:sp>
      <p:sp>
        <p:nvSpPr>
          <p:cNvPr id="17" name="フリーフォーム 16"/>
          <p:cNvSpPr/>
          <p:nvPr/>
        </p:nvSpPr>
        <p:spPr>
          <a:xfrm>
            <a:off x="8179083" y="5667834"/>
            <a:ext cx="1529363" cy="115910"/>
          </a:xfrm>
          <a:custGeom>
            <a:avLst/>
            <a:gdLst>
              <a:gd name="connsiteX0" fmla="*/ 1828800 w 1828800"/>
              <a:gd name="connsiteY0" fmla="*/ 0 h 399245"/>
              <a:gd name="connsiteX1" fmla="*/ 399245 w 1828800"/>
              <a:gd name="connsiteY1" fmla="*/ 0 h 399245"/>
              <a:gd name="connsiteX2" fmla="*/ 0 w 1828800"/>
              <a:gd name="connsiteY2" fmla="*/ 399245 h 399245"/>
              <a:gd name="connsiteX0" fmla="*/ 2015500 w 2015500"/>
              <a:gd name="connsiteY0" fmla="*/ 0 h 115910"/>
              <a:gd name="connsiteX1" fmla="*/ 585945 w 2015500"/>
              <a:gd name="connsiteY1" fmla="*/ 0 h 115910"/>
              <a:gd name="connsiteX2" fmla="*/ 0 w 2015500"/>
              <a:gd name="connsiteY2" fmla="*/ 115910 h 115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15500" h="115910">
                <a:moveTo>
                  <a:pt x="2015500" y="0"/>
                </a:moveTo>
                <a:lnTo>
                  <a:pt x="585945" y="0"/>
                </a:lnTo>
                <a:lnTo>
                  <a:pt x="0" y="11591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/>
          <p:cNvSpPr/>
          <p:nvPr/>
        </p:nvSpPr>
        <p:spPr>
          <a:xfrm>
            <a:off x="7004994" y="6375995"/>
            <a:ext cx="103105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100" b="1" dirty="0">
                <a:solidFill>
                  <a:schemeClr val="accent5"/>
                </a:solidFill>
                <a:latin typeface="+mn-ea"/>
              </a:rPr>
              <a:t>湯野上温泉街</a:t>
            </a: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12092029" y="850429"/>
            <a:ext cx="182489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1">
            <a:spAutoFit/>
          </a:bodyPr>
          <a:lstStyle/>
          <a:p>
            <a:r>
              <a:rPr kumimoji="1" lang="en-US" altLang="ja-JP" sz="1600" dirty="0">
                <a:latin typeface="+mj-ea"/>
                <a:ea typeface="+mj-ea"/>
              </a:rPr>
              <a:t>(</a:t>
            </a:r>
            <a:r>
              <a:rPr kumimoji="1" lang="ja-JP" altLang="en-US" sz="1600" dirty="0">
                <a:latin typeface="+mj-ea"/>
                <a:ea typeface="+mj-ea"/>
              </a:rPr>
              <a:t>仮称</a:t>
            </a:r>
            <a:r>
              <a:rPr kumimoji="1" lang="en-US" altLang="ja-JP" sz="1600" dirty="0">
                <a:latin typeface="+mj-ea"/>
                <a:ea typeface="+mj-ea"/>
              </a:rPr>
              <a:t>)</a:t>
            </a:r>
            <a:r>
              <a:rPr kumimoji="1" lang="ja-JP" altLang="en-US" sz="1600" dirty="0"/>
              <a:t>下郷大橋</a:t>
            </a:r>
          </a:p>
        </p:txBody>
      </p:sp>
      <p:cxnSp>
        <p:nvCxnSpPr>
          <p:cNvPr id="49" name="直線矢印コネクタ 48"/>
          <p:cNvCxnSpPr>
            <a:cxnSpLocks/>
          </p:cNvCxnSpPr>
          <p:nvPr/>
        </p:nvCxnSpPr>
        <p:spPr>
          <a:xfrm>
            <a:off x="12960135" y="1681441"/>
            <a:ext cx="519644" cy="436095"/>
          </a:xfrm>
          <a:prstGeom prst="straightConnector1">
            <a:avLst/>
          </a:prstGeom>
          <a:ln w="3810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正方形/長方形 49"/>
          <p:cNvSpPr/>
          <p:nvPr/>
        </p:nvSpPr>
        <p:spPr>
          <a:xfrm>
            <a:off x="12929838" y="1364902"/>
            <a:ext cx="804214" cy="265970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>
            <a:spAutoFit/>
          </a:bodyPr>
          <a:lstStyle/>
          <a:p>
            <a:pPr algn="ctr"/>
            <a:r>
              <a:rPr lang="ja-JP" altLang="en-US" sz="1200" b="1" dirty="0">
                <a:solidFill>
                  <a:srgbClr val="00B0F0"/>
                </a:solidFill>
              </a:rPr>
              <a:t>阿賀川</a:t>
            </a:r>
          </a:p>
        </p:txBody>
      </p:sp>
      <p:pic>
        <p:nvPicPr>
          <p:cNvPr id="39" name="図 38" descr="NO27.tif">
            <a:extLst>
              <a:ext uri="{FF2B5EF4-FFF2-40B4-BE49-F238E27FC236}">
                <a16:creationId xmlns:a16="http://schemas.microsoft.com/office/drawing/2014/main" id="{00000000-0008-0000-0000-00002D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39" t="18098" b="14961"/>
          <a:stretch/>
        </p:blipFill>
        <p:spPr bwMode="auto">
          <a:xfrm>
            <a:off x="126640" y="1487534"/>
            <a:ext cx="3088841" cy="2179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555CF6CC-8DCC-4E10-A809-F2F812A89A7E}"/>
              </a:ext>
            </a:extLst>
          </p:cNvPr>
          <p:cNvSpPr/>
          <p:nvPr/>
        </p:nvSpPr>
        <p:spPr>
          <a:xfrm>
            <a:off x="7546835" y="6046327"/>
            <a:ext cx="17580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b="1" dirty="0" smtClean="0">
                <a:solidFill>
                  <a:srgbClr val="FF0000"/>
                </a:solidFill>
                <a:latin typeface="+mn-ea"/>
              </a:rPr>
              <a:t>田代</a:t>
            </a:r>
            <a:r>
              <a:rPr lang="ja-JP" altLang="en-US" sz="1200" b="1" dirty="0">
                <a:solidFill>
                  <a:srgbClr val="FF0000"/>
                </a:solidFill>
                <a:latin typeface="+mn-ea"/>
              </a:rPr>
              <a:t>トンネル</a:t>
            </a:r>
            <a:endParaRPr lang="ja-JP" altLang="en-US" sz="1200" b="1" dirty="0">
              <a:solidFill>
                <a:srgbClr val="FF0000"/>
              </a:solidFill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132340" y="1503772"/>
            <a:ext cx="1310441" cy="4420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36000" tIns="36000" rIns="36000" bIns="36000">
            <a:spAutoFit/>
          </a:bodyPr>
          <a:lstStyle/>
          <a:p>
            <a:pPr algn="ctr"/>
            <a:r>
              <a:rPr lang="ja-JP" altLang="en-US" sz="1200" b="1" dirty="0" smtClean="0">
                <a:solidFill>
                  <a:srgbClr val="FF0000"/>
                </a:solidFill>
              </a:rPr>
              <a:t>下郷</a:t>
            </a:r>
            <a:r>
              <a:rPr lang="ja-JP" altLang="en-US" sz="1200" b="1" dirty="0">
                <a:solidFill>
                  <a:srgbClr val="FF0000"/>
                </a:solidFill>
              </a:rPr>
              <a:t>大橋</a:t>
            </a:r>
            <a:endParaRPr lang="en-US" altLang="ja-JP" sz="1200" b="1" dirty="0">
              <a:solidFill>
                <a:srgbClr val="FF0000"/>
              </a:solidFill>
            </a:endParaRPr>
          </a:p>
          <a:p>
            <a:pPr algn="ctr"/>
            <a:r>
              <a:rPr lang="ja-JP" altLang="en-US" sz="1200" b="1" dirty="0">
                <a:solidFill>
                  <a:srgbClr val="FF0000"/>
                </a:solidFill>
              </a:rPr>
              <a:t>完成予想図</a:t>
            </a:r>
          </a:p>
        </p:txBody>
      </p:sp>
      <p:sp>
        <p:nvSpPr>
          <p:cNvPr id="35" name="正方形/長方形 34"/>
          <p:cNvSpPr/>
          <p:nvPr/>
        </p:nvSpPr>
        <p:spPr>
          <a:xfrm>
            <a:off x="4321634" y="1502971"/>
            <a:ext cx="1310441" cy="4420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36000" tIns="36000" rIns="36000" bIns="36000">
            <a:spAutoFit/>
          </a:bodyPr>
          <a:lstStyle/>
          <a:p>
            <a:pPr algn="ctr"/>
            <a:r>
              <a:rPr lang="ja-JP" altLang="en-US" sz="1200" b="1" dirty="0" smtClean="0">
                <a:solidFill>
                  <a:srgbClr val="FF0000"/>
                </a:solidFill>
              </a:rPr>
              <a:t>下郷大橋</a:t>
            </a:r>
            <a:endParaRPr lang="en-US" altLang="ja-JP" sz="1200" b="1" dirty="0" smtClean="0">
              <a:solidFill>
                <a:srgbClr val="FF0000"/>
              </a:solidFill>
            </a:endParaRPr>
          </a:p>
          <a:p>
            <a:pPr algn="ctr"/>
            <a:r>
              <a:rPr lang="ja-JP" altLang="en-US" sz="1200" b="1" dirty="0" smtClean="0">
                <a:solidFill>
                  <a:srgbClr val="FF0000"/>
                </a:solidFill>
              </a:rPr>
              <a:t>令和４年３月</a:t>
            </a:r>
            <a:endParaRPr lang="en-US" altLang="ja-JP" sz="1200" b="1" dirty="0">
              <a:solidFill>
                <a:srgbClr val="FF0000"/>
              </a:solidFill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7428876" y="1519104"/>
            <a:ext cx="1310441" cy="4420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36000" tIns="36000" rIns="36000" bIns="36000">
            <a:spAutoFit/>
          </a:bodyPr>
          <a:lstStyle/>
          <a:p>
            <a:pPr algn="ctr"/>
            <a:r>
              <a:rPr lang="ja-JP" altLang="en-US" sz="1200" b="1" dirty="0" smtClean="0">
                <a:solidFill>
                  <a:srgbClr val="FF0000"/>
                </a:solidFill>
              </a:rPr>
              <a:t>田代トンネル</a:t>
            </a:r>
            <a:endParaRPr lang="en-US" altLang="ja-JP" sz="1200" b="1" dirty="0" smtClean="0">
              <a:solidFill>
                <a:srgbClr val="FF0000"/>
              </a:solidFill>
            </a:endParaRPr>
          </a:p>
          <a:p>
            <a:pPr algn="ctr"/>
            <a:r>
              <a:rPr lang="ja-JP" altLang="en-US" sz="1200" b="1" dirty="0" smtClean="0">
                <a:solidFill>
                  <a:srgbClr val="FF0000"/>
                </a:solidFill>
              </a:rPr>
              <a:t>令和４年３月</a:t>
            </a:r>
            <a:endParaRPr lang="en-US" altLang="ja-JP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2171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1024</TotalTime>
  <Words>154</Words>
  <Application>Microsoft Office PowerPoint</Application>
  <PresentationFormat>A4 210 x 297 mm</PresentationFormat>
  <Paragraphs>27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ＤＦ特太ゴシック体</vt:lpstr>
      <vt:lpstr>ＭＳ Ｐゴシック</vt:lpstr>
      <vt:lpstr>Arial</vt:lpstr>
      <vt:lpstr>Calibri</vt:lpstr>
      <vt:lpstr>Calibri Light</vt:lpstr>
      <vt:lpstr>Times New Roman</vt:lpstr>
      <vt:lpstr>Office テーマ</vt:lpstr>
      <vt:lpstr>国道１１８号小沼崎バイパス　進捗状況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国道２８９号南倉沢バイパス進捗状況</dc:title>
  <dc:creator>丸山 泰人</dc:creator>
  <cp:lastModifiedBy>泉田 隆治</cp:lastModifiedBy>
  <cp:revision>136</cp:revision>
  <cp:lastPrinted>2022-01-04T07:57:12Z</cp:lastPrinted>
  <dcterms:created xsi:type="dcterms:W3CDTF">2015-10-08T04:18:39Z</dcterms:created>
  <dcterms:modified xsi:type="dcterms:W3CDTF">2022-03-16T02:34:37Z</dcterms:modified>
</cp:coreProperties>
</file>