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sldIdLst>
    <p:sldId id="256" r:id="rId2"/>
    <p:sldId id="258" r:id="rId3"/>
    <p:sldId id="260" r:id="rId4"/>
  </p:sldIdLst>
  <p:sldSz cx="9144000" cy="6858000" type="screen4x3"/>
  <p:notesSz cx="6797675" cy="99266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93D5258-55FF-47FA-98B5-018E831E2822}" v="5" dt="2021-03-21T00:57:04.94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淡色スタイル 2 - アクセント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4820" autoAdjust="0"/>
    <p:restoredTop sz="94660"/>
  </p:normalViewPr>
  <p:slideViewPr>
    <p:cSldViewPr>
      <p:cViewPr varScale="1">
        <p:scale>
          <a:sx n="84" d="100"/>
          <a:sy n="84" d="100"/>
        </p:scale>
        <p:origin x="1882" y="77"/>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10" Type="http://schemas.microsoft.com/office/2015/10/relationships/revisionInfo" Target="revisionInfo.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2021/8/2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88490555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2021/8/2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9474752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692696"/>
            <a:ext cx="2057400" cy="5544616"/>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57200" y="692696"/>
            <a:ext cx="6019800" cy="5544616"/>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2021/8/2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54847457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2021/8/2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61265624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29D2C444-BB06-409A-9E3D-F95E97D66907}" type="datetimeFigureOut">
              <a:rPr kumimoji="1" lang="ja-JP" altLang="en-US" smtClean="0"/>
              <a:t>2021/8/2</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8665478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57200" y="1667941"/>
            <a:ext cx="4038600" cy="45693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コンテンツ プレースホルダー 3"/>
          <p:cNvSpPr>
            <a:spLocks noGrp="1"/>
          </p:cNvSpPr>
          <p:nvPr>
            <p:ph sz="half" idx="2"/>
          </p:nvPr>
        </p:nvSpPr>
        <p:spPr>
          <a:xfrm>
            <a:off x="4648200" y="1667941"/>
            <a:ext cx="4038600" cy="4569371"/>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日付プレースホルダー 4"/>
          <p:cNvSpPr>
            <a:spLocks noGrp="1"/>
          </p:cNvSpPr>
          <p:nvPr>
            <p:ph type="dt" sz="half" idx="10"/>
          </p:nvPr>
        </p:nvSpPr>
        <p:spPr/>
        <p:txBody>
          <a:bodyPr/>
          <a:lstStyle/>
          <a:p>
            <a:fld id="{29D2C444-BB06-409A-9E3D-F95E97D66907}" type="datetimeFigureOut">
              <a:rPr kumimoji="1" lang="ja-JP" altLang="en-US" smtClean="0"/>
              <a:t>2021/8/2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393050192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57200" y="1646262"/>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57200" y="2286024"/>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5" name="テキスト プレースホルダー 4"/>
          <p:cNvSpPr>
            <a:spLocks noGrp="1"/>
          </p:cNvSpPr>
          <p:nvPr>
            <p:ph type="body" sz="quarter" idx="3"/>
          </p:nvPr>
        </p:nvSpPr>
        <p:spPr>
          <a:xfrm>
            <a:off x="4645025" y="1646262"/>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4645025" y="2286024"/>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29D2C444-BB06-409A-9E3D-F95E97D66907}" type="datetimeFigureOut">
              <a:rPr kumimoji="1" lang="ja-JP" altLang="en-US" smtClean="0"/>
              <a:t>2021/8/2</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6209844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29D2C444-BB06-409A-9E3D-F95E97D66907}" type="datetimeFigureOut">
              <a:rPr kumimoji="1" lang="ja-JP" altLang="en-US" smtClean="0"/>
              <a:t>2021/8/2</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0685200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29D2C444-BB06-409A-9E3D-F95E97D66907}" type="datetimeFigureOut">
              <a:rPr kumimoji="1" lang="ja-JP" altLang="en-US" smtClean="0"/>
              <a:t>2021/8/2</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5557310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764704"/>
            <a:ext cx="3008313" cy="936104"/>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575050" y="764704"/>
            <a:ext cx="5111750" cy="549307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endParaRPr kumimoji="1" lang="ja-JP" altLang="en-US" dirty="0"/>
          </a:p>
        </p:txBody>
      </p:sp>
      <p:sp>
        <p:nvSpPr>
          <p:cNvPr id="4" name="テキスト プレースホルダー 3"/>
          <p:cNvSpPr>
            <a:spLocks noGrp="1"/>
          </p:cNvSpPr>
          <p:nvPr>
            <p:ph type="body" sz="half" idx="2"/>
          </p:nvPr>
        </p:nvSpPr>
        <p:spPr>
          <a:xfrm>
            <a:off x="457200" y="1700808"/>
            <a:ext cx="3008313" cy="455696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9D2C444-BB06-409A-9E3D-F95E97D66907}" type="datetimeFigureOut">
              <a:rPr kumimoji="1" lang="ja-JP" altLang="en-US" smtClean="0"/>
              <a:t>2021/8/2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8074540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937720"/>
            <a:ext cx="54864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792288" y="74989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kumimoji="1" lang="ja-JP" altLang="en-US"/>
              <a:t>図を追加</a:t>
            </a:r>
          </a:p>
        </p:txBody>
      </p:sp>
      <p:sp>
        <p:nvSpPr>
          <p:cNvPr id="4" name="テキスト プレースホルダー 3"/>
          <p:cNvSpPr>
            <a:spLocks noGrp="1"/>
          </p:cNvSpPr>
          <p:nvPr>
            <p:ph type="body" sz="half" idx="2"/>
          </p:nvPr>
        </p:nvSpPr>
        <p:spPr>
          <a:xfrm>
            <a:off x="1792288" y="550445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29D2C444-BB06-409A-9E3D-F95E97D66907}" type="datetimeFigureOut">
              <a:rPr kumimoji="1" lang="ja-JP" altLang="en-US" smtClean="0"/>
              <a:t>2021/8/2</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20535632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548680"/>
            <a:ext cx="8229600" cy="1008112"/>
          </a:xfrm>
          <a:prstGeom prst="rect">
            <a:avLst/>
          </a:prstGeom>
        </p:spPr>
        <p:txBody>
          <a:bodyPr vert="horz" lIns="91440" tIns="45720" rIns="91440" bIns="45720" rtlCol="0" anchor="ctr">
            <a:normAutofit/>
          </a:bodyPr>
          <a:lstStyle/>
          <a:p>
            <a:r>
              <a:rPr kumimoji="1" lang="ja-JP" altLang="en-US" dirty="0"/>
              <a:t>マスター タイトルの書式設定</a:t>
            </a:r>
          </a:p>
        </p:txBody>
      </p:sp>
      <p:sp>
        <p:nvSpPr>
          <p:cNvPr id="3" name="テキスト プレースホルダー 2"/>
          <p:cNvSpPr>
            <a:spLocks noGrp="1"/>
          </p:cNvSpPr>
          <p:nvPr>
            <p:ph type="body" idx="1"/>
          </p:nvPr>
        </p:nvSpPr>
        <p:spPr>
          <a:xfrm>
            <a:off x="457200" y="1628801"/>
            <a:ext cx="8229600" cy="4608512"/>
          </a:xfrm>
          <a:prstGeom prst="rect">
            <a:avLst/>
          </a:prstGeom>
        </p:spPr>
        <p:txBody>
          <a:bodyPr vert="horz" lIns="91440" tIns="45720" rIns="91440" bIns="45720" rtlCol="0">
            <a:normAutofit/>
          </a:bodyPr>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D2C444-BB06-409A-9E3D-F95E97D66907}" type="datetimeFigureOut">
              <a:rPr kumimoji="1" lang="ja-JP" altLang="en-US" smtClean="0"/>
              <a:t>2021/8/2</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6D01C6D-80EB-490D-8A1D-E86D9EEBEE2C}" type="slidenum">
              <a:rPr kumimoji="1" lang="ja-JP" altLang="en-US" smtClean="0"/>
              <a:t>‹#›</a:t>
            </a:fld>
            <a:endParaRPr kumimoji="1" lang="ja-JP" altLang="en-US"/>
          </a:p>
        </p:txBody>
      </p:sp>
    </p:spTree>
    <p:extLst>
      <p:ext uri="{BB962C8B-B14F-4D97-AF65-F5344CB8AC3E}">
        <p14:creationId xmlns:p14="http://schemas.microsoft.com/office/powerpoint/2010/main" val="186895038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kumimoji="1" sz="36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テキスト ボックス 4"/>
          <p:cNvSpPr txBox="1"/>
          <p:nvPr/>
        </p:nvSpPr>
        <p:spPr>
          <a:xfrm>
            <a:off x="35496" y="847745"/>
            <a:ext cx="3816424" cy="276999"/>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○事業名</a:t>
            </a:r>
            <a:r>
              <a:rPr kumimoji="1" lang="ja-JP" altLang="en-US" sz="1200" dirty="0">
                <a:latin typeface="メイリオ" panose="020B0604030504040204" pitchFamily="50" charset="-128"/>
                <a:ea typeface="メイリオ" panose="020B0604030504040204" pitchFamily="50" charset="-128"/>
              </a:rPr>
              <a:t>：</a:t>
            </a:r>
            <a:r>
              <a:rPr kumimoji="1" lang="ja-JP" altLang="en-US" sz="1200" dirty="0">
                <a:solidFill>
                  <a:srgbClr val="FF0000"/>
                </a:solidFill>
                <a:latin typeface="メイリオ" panose="020B0604030504040204" pitchFamily="50" charset="-128"/>
                <a:ea typeface="メイリオ" panose="020B0604030504040204" pitchFamily="50" charset="-128"/>
              </a:rPr>
              <a:t>事業名を記載して</a:t>
            </a:r>
            <a:r>
              <a:rPr lang="ja-JP" altLang="en-US" sz="1200" dirty="0">
                <a:solidFill>
                  <a:srgbClr val="FF0000"/>
                </a:solidFill>
                <a:latin typeface="メイリオ" panose="020B0604030504040204" pitchFamily="50" charset="-128"/>
                <a:ea typeface="メイリオ" panose="020B0604030504040204" pitchFamily="50" charset="-128"/>
              </a:rPr>
              <a:t>ください。</a:t>
            </a:r>
            <a:endParaRPr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35496" y="1207785"/>
            <a:ext cx="4104456" cy="27699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○事業実施の代表者：</a:t>
            </a:r>
            <a:r>
              <a:rPr kumimoji="1" lang="ja-JP" altLang="en-US" sz="1200" dirty="0">
                <a:solidFill>
                  <a:srgbClr val="FF0000"/>
                </a:solidFill>
                <a:latin typeface="メイリオ" panose="020B0604030504040204" pitchFamily="50" charset="-128"/>
                <a:ea typeface="メイリオ" panose="020B0604030504040204" pitchFamily="50" charset="-128"/>
              </a:rPr>
              <a:t>代表事業者名を記載してください。</a:t>
            </a:r>
          </a:p>
        </p:txBody>
      </p:sp>
      <p:sp>
        <p:nvSpPr>
          <p:cNvPr id="12" name="テキスト ボックス 11"/>
          <p:cNvSpPr txBox="1"/>
          <p:nvPr/>
        </p:nvSpPr>
        <p:spPr>
          <a:xfrm>
            <a:off x="4283968" y="1135777"/>
            <a:ext cx="4176464" cy="27699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○事業実施期間：</a:t>
            </a:r>
            <a:r>
              <a:rPr lang="ja-JP" altLang="en-US" sz="1200" dirty="0">
                <a:solidFill>
                  <a:srgbClr val="FF0000"/>
                </a:solidFill>
                <a:latin typeface="メイリオ" panose="020B0604030504040204" pitchFamily="50" charset="-128"/>
                <a:ea typeface="メイリオ" panose="020B0604030504040204" pitchFamily="50" charset="-128"/>
              </a:rPr>
              <a:t>事業の実施期間を記載してください。</a:t>
            </a:r>
            <a:endParaRPr kumimoji="1" lang="ja-JP" altLang="en-US" sz="1200" dirty="0">
              <a:solidFill>
                <a:srgbClr val="FF0000"/>
              </a:solidFill>
              <a:latin typeface="メイリオ" panose="020B0604030504040204" pitchFamily="50" charset="-128"/>
              <a:ea typeface="メイリオ" panose="020B0604030504040204" pitchFamily="50" charset="-128"/>
            </a:endParaRPr>
          </a:p>
        </p:txBody>
      </p:sp>
      <p:sp>
        <p:nvSpPr>
          <p:cNvPr id="13" name="テキスト ボックス 12"/>
          <p:cNvSpPr txBox="1"/>
          <p:nvPr/>
        </p:nvSpPr>
        <p:spPr>
          <a:xfrm>
            <a:off x="4283968" y="1527175"/>
            <a:ext cx="4896544" cy="646331"/>
          </a:xfrm>
          <a:prstGeom prst="rect">
            <a:avLst/>
          </a:prstGeom>
          <a:noFill/>
        </p:spPr>
        <p:txBody>
          <a:bodyPr wrap="square" rtlCol="0">
            <a:spAutoFit/>
          </a:bodyPr>
          <a:lstStyle/>
          <a:p>
            <a:r>
              <a:rPr lang="ja-JP" altLang="en-US" sz="1200" dirty="0">
                <a:latin typeface="メイリオ" panose="020B0604030504040204" pitchFamily="50" charset="-128"/>
                <a:ea typeface="メイリオ" panose="020B0604030504040204" pitchFamily="50" charset="-128"/>
              </a:rPr>
              <a:t>○総事業費　　（単位：千円）：</a:t>
            </a:r>
            <a:r>
              <a:rPr lang="ja-JP" altLang="en-US" sz="1200" dirty="0">
                <a:solidFill>
                  <a:srgbClr val="FF0000"/>
                </a:solidFill>
                <a:latin typeface="メイリオ" panose="020B0604030504040204" pitchFamily="50" charset="-128"/>
                <a:ea typeface="メイリオ" panose="020B0604030504040204" pitchFamily="50" charset="-128"/>
              </a:rPr>
              <a:t>総事業費を記載してください</a:t>
            </a:r>
            <a:r>
              <a:rPr lang="ja-JP" altLang="en-US" sz="1200" dirty="0" smtClean="0">
                <a:solidFill>
                  <a:srgbClr val="FF0000"/>
                </a:solidFill>
                <a:latin typeface="メイリオ" panose="020B0604030504040204" pitchFamily="50" charset="-128"/>
                <a:ea typeface="メイリオ" panose="020B0604030504040204" pitchFamily="50" charset="-128"/>
              </a:rPr>
              <a:t>。</a:t>
            </a:r>
            <a:endParaRPr lang="en-US" altLang="ja-JP" sz="1200" dirty="0" smtClean="0">
              <a:solidFill>
                <a:srgbClr val="FF0000"/>
              </a:solidFill>
              <a:latin typeface="メイリオ" panose="020B0604030504040204" pitchFamily="50" charset="-128"/>
              <a:ea typeface="メイリオ" panose="020B0604030504040204" pitchFamily="50" charset="-128"/>
            </a:endParaRPr>
          </a:p>
          <a:p>
            <a:r>
              <a:rPr lang="ja-JP" altLang="en-US" sz="1200" dirty="0" smtClean="0">
                <a:latin typeface="メイリオ" panose="020B0604030504040204" pitchFamily="50" charset="-128"/>
                <a:ea typeface="メイリオ" panose="020B0604030504040204" pitchFamily="50" charset="-128"/>
              </a:rPr>
              <a:t>〇補助対象経費（単位：千円）：</a:t>
            </a:r>
            <a:r>
              <a:rPr lang="ja-JP" altLang="en-US" sz="1200" dirty="0" smtClean="0">
                <a:solidFill>
                  <a:srgbClr val="FF0000"/>
                </a:solidFill>
                <a:latin typeface="メイリオ" panose="020B0604030504040204" pitchFamily="50" charset="-128"/>
                <a:ea typeface="メイリオ" panose="020B0604030504040204" pitchFamily="50" charset="-128"/>
              </a:rPr>
              <a:t>補助対象経費を記載してください。</a:t>
            </a:r>
            <a:endParaRPr lang="en-US" altLang="ja-JP" sz="1200" dirty="0">
              <a:solidFill>
                <a:srgbClr val="FF0000"/>
              </a:solidFill>
              <a:latin typeface="メイリオ" panose="020B0604030504040204" pitchFamily="50" charset="-128"/>
              <a:ea typeface="メイリオ" panose="020B0604030504040204" pitchFamily="50" charset="-128"/>
            </a:endParaRPr>
          </a:p>
          <a:p>
            <a:r>
              <a:rPr lang="ja-JP" altLang="en-US" sz="1200" dirty="0">
                <a:latin typeface="メイリオ" panose="020B0604030504040204" pitchFamily="50" charset="-128"/>
                <a:ea typeface="メイリオ" panose="020B0604030504040204" pitchFamily="50" charset="-128"/>
              </a:rPr>
              <a:t>〇補助金申請額（単位：千円）：</a:t>
            </a:r>
            <a:r>
              <a:rPr lang="ja-JP" altLang="en-US" sz="1200" dirty="0">
                <a:solidFill>
                  <a:srgbClr val="FF0000"/>
                </a:solidFill>
                <a:latin typeface="メイリオ" panose="020B0604030504040204" pitchFamily="50" charset="-128"/>
                <a:ea typeface="メイリオ" panose="020B0604030504040204" pitchFamily="50" charset="-128"/>
              </a:rPr>
              <a:t>補助金申請額を記載してください。</a:t>
            </a:r>
            <a:endParaRPr lang="en-US" altLang="ja-JP" sz="1200" dirty="0">
              <a:solidFill>
                <a:srgbClr val="FF0000"/>
              </a:solidFill>
              <a:latin typeface="メイリオ" panose="020B0604030504040204" pitchFamily="50" charset="-128"/>
              <a:ea typeface="メイリオ" panose="020B0604030504040204" pitchFamily="50" charset="-128"/>
            </a:endParaRPr>
          </a:p>
        </p:txBody>
      </p:sp>
      <p:sp>
        <p:nvSpPr>
          <p:cNvPr id="14" name="テキスト ボックス 13"/>
          <p:cNvSpPr txBox="1"/>
          <p:nvPr/>
        </p:nvSpPr>
        <p:spPr>
          <a:xfrm>
            <a:off x="35496" y="1628800"/>
            <a:ext cx="3744416" cy="276999"/>
          </a:xfrm>
          <a:prstGeom prst="rect">
            <a:avLst/>
          </a:prstGeom>
          <a:noFill/>
        </p:spPr>
        <p:txBody>
          <a:bodyPr wrap="square" rtlCol="0">
            <a:spAutoFit/>
          </a:bodyPr>
          <a:lstStyle/>
          <a:p>
            <a:r>
              <a:rPr kumimoji="1" lang="ja-JP" altLang="en-US" sz="1200" dirty="0">
                <a:latin typeface="メイリオ" panose="020B0604030504040204" pitchFamily="50" charset="-128"/>
                <a:ea typeface="メイリオ" panose="020B0604030504040204" pitchFamily="50" charset="-128"/>
              </a:rPr>
              <a:t>○事業実施地：</a:t>
            </a:r>
            <a:r>
              <a:rPr kumimoji="1" lang="ja-JP" altLang="en-US" sz="1200" dirty="0">
                <a:solidFill>
                  <a:srgbClr val="FF0000"/>
                </a:solidFill>
                <a:latin typeface="メイリオ" panose="020B0604030504040204" pitchFamily="50" charset="-128"/>
                <a:ea typeface="メイリオ" panose="020B0604030504040204" pitchFamily="50" charset="-128"/>
              </a:rPr>
              <a:t>事業実施地を記載してください。</a:t>
            </a:r>
          </a:p>
        </p:txBody>
      </p:sp>
      <p:grpSp>
        <p:nvGrpSpPr>
          <p:cNvPr id="3" name="グループ化 2">
            <a:extLst>
              <a:ext uri="{FF2B5EF4-FFF2-40B4-BE49-F238E27FC236}">
                <a16:creationId xmlns:a16="http://schemas.microsoft.com/office/drawing/2014/main" id="{D7246E27-C860-496F-A1D0-054C0F973922}"/>
              </a:ext>
            </a:extLst>
          </p:cNvPr>
          <p:cNvGrpSpPr/>
          <p:nvPr/>
        </p:nvGrpSpPr>
        <p:grpSpPr>
          <a:xfrm>
            <a:off x="89075" y="4005064"/>
            <a:ext cx="8947421" cy="2662945"/>
            <a:chOff x="89075" y="4240738"/>
            <a:chExt cx="8947421" cy="2081415"/>
          </a:xfrm>
        </p:grpSpPr>
        <p:sp>
          <p:nvSpPr>
            <p:cNvPr id="11" name="テキスト ボックス 10"/>
            <p:cNvSpPr txBox="1"/>
            <p:nvPr/>
          </p:nvSpPr>
          <p:spPr>
            <a:xfrm>
              <a:off x="89075" y="4240738"/>
              <a:ext cx="3528392" cy="338554"/>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rPr>
                <a:t>○事業の実施体制</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sp>
          <p:nvSpPr>
            <p:cNvPr id="16" name="正方形/長方形 15"/>
            <p:cNvSpPr/>
            <p:nvPr/>
          </p:nvSpPr>
          <p:spPr>
            <a:xfrm>
              <a:off x="97132" y="4522153"/>
              <a:ext cx="8939364" cy="1800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メイリオ" panose="020B0604030504040204" pitchFamily="50" charset="-128"/>
                  <a:ea typeface="メイリオ" panose="020B0604030504040204" pitchFamily="50" charset="-128"/>
                </a:rPr>
                <a:t>本補助事業の代表事業者及び共同実施者だけでなく、本事業に関係する主たるステークホルダー（金融機関等も含む）を、フロー図等も用いつつ、わかりやすく、具体的に示してください</a:t>
              </a:r>
              <a:r>
                <a:rPr lang="ja-JP" altLang="en-US" sz="1400" dirty="0" smtClean="0">
                  <a:solidFill>
                    <a:srgbClr val="FF0000"/>
                  </a:solidFill>
                  <a:latin typeface="メイリオ" panose="020B0604030504040204" pitchFamily="50" charset="-128"/>
                  <a:ea typeface="メイリオ" panose="020B0604030504040204" pitchFamily="50" charset="-128"/>
                </a:rPr>
                <a:t>。</a:t>
              </a:r>
              <a:endParaRPr kumimoji="1" lang="en-US" altLang="ja-JP" sz="1400" dirty="0">
                <a:solidFill>
                  <a:srgbClr val="FF0000"/>
                </a:solidFill>
                <a:latin typeface="メイリオ" panose="020B0604030504040204" pitchFamily="50" charset="-128"/>
                <a:ea typeface="メイリオ" panose="020B0604030504040204" pitchFamily="50" charset="-128"/>
              </a:endParaRPr>
            </a:p>
          </p:txBody>
        </p:sp>
      </p:grpSp>
      <p:sp>
        <p:nvSpPr>
          <p:cNvPr id="10" name="テキスト ボックス 9"/>
          <p:cNvSpPr txBox="1"/>
          <p:nvPr/>
        </p:nvSpPr>
        <p:spPr>
          <a:xfrm>
            <a:off x="67363" y="2226350"/>
            <a:ext cx="3312368" cy="338554"/>
          </a:xfrm>
          <a:prstGeom prst="rect">
            <a:avLst/>
          </a:prstGeom>
          <a:noFill/>
        </p:spPr>
        <p:txBody>
          <a:bodyPr wrap="square" rtlCol="0">
            <a:spAutoFit/>
          </a:bodyPr>
          <a:lstStyle/>
          <a:p>
            <a:r>
              <a:rPr lang="ja-JP" altLang="en-US" sz="1600" dirty="0">
                <a:latin typeface="メイリオ" panose="020B0604030504040204" pitchFamily="50" charset="-128"/>
                <a:ea typeface="メイリオ" panose="020B0604030504040204" pitchFamily="50" charset="-128"/>
              </a:rPr>
              <a:t>○導入予定の具体的な設備</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sp>
        <p:nvSpPr>
          <p:cNvPr id="17" name="テキスト ボックス 16">
            <a:extLst>
              <a:ext uri="{FF2B5EF4-FFF2-40B4-BE49-F238E27FC236}">
                <a16:creationId xmlns:a16="http://schemas.microsoft.com/office/drawing/2014/main" id="{4EFEA4F4-D0E0-4C16-ABFC-B5F1463275A7}"/>
              </a:ext>
            </a:extLst>
          </p:cNvPr>
          <p:cNvSpPr txBox="1"/>
          <p:nvPr/>
        </p:nvSpPr>
        <p:spPr>
          <a:xfrm>
            <a:off x="1259632" y="127465"/>
            <a:ext cx="6984776" cy="605294"/>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ts val="2000"/>
              </a:lnSpc>
              <a:spcBef>
                <a:spcPts val="0"/>
              </a:spcBef>
              <a:spcAft>
                <a:spcPts val="0"/>
              </a:spcAft>
              <a:buClrTx/>
              <a:buSzTx/>
              <a:buFontTx/>
              <a:buNone/>
              <a:tabLst/>
              <a:defRPr/>
            </a:pPr>
            <a:r>
              <a:rPr kumimoji="1" lang="ja-JP" altLang="en-US" sz="105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福島県自家消費型再生可能エネルギー導入支援事業</a:t>
            </a:r>
            <a:r>
              <a:rPr kumimoji="1" lang="ja-JP" altLang="en-US" sz="105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（脱炭素</a:t>
            </a:r>
            <a:r>
              <a:rPr kumimoji="1" lang="en-US" altLang="ja-JP" sz="105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a:t>
            </a:r>
            <a:r>
              <a:rPr kumimoji="1" lang="ja-JP" altLang="en-US" sz="105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復興</a:t>
            </a:r>
            <a:r>
              <a:rPr kumimoji="1" lang="ja-JP" altLang="en-US" sz="1050" i="0" u="none" strike="noStrike" kern="1200" cap="none" spc="0" normalizeH="0" baseline="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まちづくり推進</a:t>
            </a:r>
            <a:r>
              <a:rPr kumimoji="1" lang="ja-JP" altLang="en-US" sz="105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事業）</a:t>
            </a:r>
            <a:endParaRPr kumimoji="1" lang="en-US" altLang="ja-JP" sz="105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ts val="2000"/>
              </a:lnSpc>
              <a:spcBef>
                <a:spcPts val="0"/>
              </a:spcBef>
              <a:spcAft>
                <a:spcPts val="0"/>
              </a:spcAft>
              <a:buClrTx/>
              <a:buSzTx/>
              <a:buFontTx/>
              <a:buNone/>
              <a:tabLst/>
              <a:defRPr/>
            </a:pPr>
            <a:r>
              <a:rPr lang="ja-JP" altLang="en-US" sz="1400" b="1" spc="100" dirty="0">
                <a:solidFill>
                  <a:prstClr val="black"/>
                </a:solidFill>
                <a:latin typeface="メイリオ" panose="020B0604030504040204" pitchFamily="50" charset="-128"/>
                <a:ea typeface="メイリオ" panose="020B0604030504040204" pitchFamily="50" charset="-128"/>
              </a:rPr>
              <a:t>事業収支</a:t>
            </a:r>
            <a:r>
              <a:rPr lang="ja-JP" altLang="en-US" sz="1400" b="1" spc="100" dirty="0" smtClean="0">
                <a:solidFill>
                  <a:prstClr val="black"/>
                </a:solidFill>
                <a:latin typeface="メイリオ" panose="020B0604030504040204" pitchFamily="50" charset="-128"/>
                <a:ea typeface="メイリオ" panose="020B0604030504040204" pitchFamily="50" charset="-128"/>
              </a:rPr>
              <a:t>計画書（設備導入事業）</a:t>
            </a:r>
            <a:endParaRPr kumimoji="1" lang="ja-JP" altLang="en-US" sz="1400" b="1"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18" name="四角形吹き出し 24">
            <a:extLst>
              <a:ext uri="{FF2B5EF4-FFF2-40B4-BE49-F238E27FC236}">
                <a16:creationId xmlns:a16="http://schemas.microsoft.com/office/drawing/2014/main" id="{978D738F-CA9F-48A0-A92B-BEF403F60308}"/>
              </a:ext>
            </a:extLst>
          </p:cNvPr>
          <p:cNvSpPr/>
          <p:nvPr/>
        </p:nvSpPr>
        <p:spPr>
          <a:xfrm>
            <a:off x="9651336" y="1555775"/>
            <a:ext cx="2376264" cy="1235174"/>
          </a:xfrm>
          <a:prstGeom prst="wedgeRectCallout">
            <a:avLst>
              <a:gd name="adj1" fmla="val -67068"/>
              <a:gd name="adj2" fmla="val -31037"/>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100" dirty="0">
                <a:solidFill>
                  <a:srgbClr val="FF0000"/>
                </a:solidFill>
                <a:latin typeface="メイリオ" panose="020B0604030504040204" pitchFamily="50" charset="-128"/>
                <a:ea typeface="メイリオ" panose="020B0604030504040204" pitchFamily="50" charset="-128"/>
              </a:rPr>
              <a:t>フォントはサイズ含めて適宜変更していただいて構いません（色も赤から変えていただいて構いません）。</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本オブジェクトは削除</a:t>
            </a:r>
            <a:r>
              <a:rPr lang="ja-JP" altLang="en-US" sz="1100" dirty="0" smtClean="0">
                <a:solidFill>
                  <a:srgbClr val="FF0000"/>
                </a:solidFill>
                <a:latin typeface="メイリオ" panose="020B0604030504040204" pitchFamily="50" charset="-128"/>
                <a:ea typeface="メイリオ" panose="020B0604030504040204" pitchFamily="50" charset="-128"/>
              </a:rPr>
              <a:t>して提出</a:t>
            </a:r>
            <a:r>
              <a:rPr lang="ja-JP" altLang="en-US" sz="1100" dirty="0">
                <a:solidFill>
                  <a:srgbClr val="FF0000"/>
                </a:solidFill>
                <a:latin typeface="メイリオ" panose="020B0604030504040204" pitchFamily="50" charset="-128"/>
                <a:ea typeface="メイリオ" panose="020B0604030504040204" pitchFamily="50" charset="-128"/>
              </a:rPr>
              <a:t>ください。</a:t>
            </a:r>
          </a:p>
        </p:txBody>
      </p:sp>
      <p:sp>
        <p:nvSpPr>
          <p:cNvPr id="20" name="テキスト ボックス 19">
            <a:extLst>
              <a:ext uri="{FF2B5EF4-FFF2-40B4-BE49-F238E27FC236}">
                <a16:creationId xmlns:a16="http://schemas.microsoft.com/office/drawing/2014/main" id="{4EFEA4F4-D0E0-4C16-ABFC-B5F1463275A7}"/>
              </a:ext>
            </a:extLst>
          </p:cNvPr>
          <p:cNvSpPr txBox="1"/>
          <p:nvPr/>
        </p:nvSpPr>
        <p:spPr>
          <a:xfrm>
            <a:off x="97132" y="140183"/>
            <a:ext cx="1080120" cy="594000"/>
          </a:xfrm>
          <a:prstGeom prst="rect">
            <a:avLst/>
          </a:prstGeom>
          <a:noFill/>
          <a:ln>
            <a:solidFill>
              <a:schemeClr val="tx1"/>
            </a:solidFill>
          </a:ln>
        </p:spPr>
        <p:txBody>
          <a:bodyPr wrap="square" rtlCol="0">
            <a:spAutoFit/>
          </a:bodyPr>
          <a:lstStyle/>
          <a:p>
            <a:pPr marL="0" marR="0" lvl="0" indent="0" algn="ctr" defTabSz="914400" rtl="0" eaLnBrk="1" fontAlgn="auto" latinLnBrk="0" hangingPunct="1">
              <a:lnSpc>
                <a:spcPts val="1800"/>
              </a:lnSpc>
              <a:spcBef>
                <a:spcPts val="0"/>
              </a:spcBef>
              <a:spcAft>
                <a:spcPts val="0"/>
              </a:spcAft>
              <a:buClrTx/>
              <a:buSzTx/>
              <a:buFontTx/>
              <a:buNone/>
              <a:tabLst/>
              <a:defRPr/>
            </a:pPr>
            <a:r>
              <a:rPr kumimoji="1" lang="ja-JP" altLang="en-US" sz="1200" i="0" u="none" strike="noStrike" kern="1200" cap="none" spc="100" normalizeH="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rPr>
              <a:t>公募要領</a:t>
            </a:r>
            <a:endParaRPr kumimoji="1" lang="en-US" altLang="ja-JP" sz="1200" i="0" u="none" strike="noStrike" kern="1200" cap="none" spc="100" normalizeH="0" noProof="0" dirty="0" smtClean="0">
              <a:ln>
                <a:noFill/>
              </a:ln>
              <a:solidFill>
                <a:prstClr val="black"/>
              </a:solidFill>
              <a:effectLst/>
              <a:uLnTx/>
              <a:uFillTx/>
              <a:latin typeface="メイリオ" panose="020B0604030504040204" pitchFamily="50" charset="-128"/>
              <a:ea typeface="メイリオ" panose="020B0604030504040204" pitchFamily="50" charset="-128"/>
              <a:cs typeface="+mn-cs"/>
            </a:endParaRPr>
          </a:p>
          <a:p>
            <a:pPr marL="0" marR="0" lvl="0" indent="0" algn="ctr" defTabSz="914400" rtl="0" eaLnBrk="1" fontAlgn="auto" latinLnBrk="0" hangingPunct="1">
              <a:lnSpc>
                <a:spcPts val="1800"/>
              </a:lnSpc>
              <a:spcBef>
                <a:spcPts val="0"/>
              </a:spcBef>
              <a:spcAft>
                <a:spcPts val="0"/>
              </a:spcAft>
              <a:buClrTx/>
              <a:buSzTx/>
              <a:buFontTx/>
              <a:buNone/>
              <a:tabLst/>
              <a:defRPr/>
            </a:pPr>
            <a:r>
              <a:rPr lang="ja-JP" altLang="en-US" sz="1200" spc="100" noProof="0" dirty="0" smtClean="0">
                <a:solidFill>
                  <a:prstClr val="black"/>
                </a:solidFill>
                <a:latin typeface="メイリオ" panose="020B0604030504040204" pitchFamily="50" charset="-128"/>
                <a:ea typeface="メイリオ" panose="020B0604030504040204" pitchFamily="50" charset="-128"/>
              </a:rPr>
              <a:t>様式（４）</a:t>
            </a:r>
            <a:endParaRPr kumimoji="1" lang="ja-JP" altLang="en-US" sz="1200" i="0" u="none" strike="noStrike" kern="1200" cap="none" spc="100" normalizeH="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21" name="正方形/長方形 20"/>
          <p:cNvSpPr/>
          <p:nvPr/>
        </p:nvSpPr>
        <p:spPr>
          <a:xfrm>
            <a:off x="97132" y="2565104"/>
            <a:ext cx="8939364" cy="138943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ja-JP" altLang="en-US" sz="1400" dirty="0">
                <a:solidFill>
                  <a:srgbClr val="FF0000"/>
                </a:solidFill>
                <a:latin typeface="メイリオ" panose="020B0604030504040204" pitchFamily="50" charset="-128"/>
                <a:ea typeface="メイリオ" panose="020B0604030504040204" pitchFamily="50" charset="-128"/>
              </a:rPr>
              <a:t>本補助事業で導入する設備等以外も含めて、本事業で使用する主たる設備等を示してください。</a:t>
            </a:r>
            <a:endParaRPr lang="en-US" altLang="ja-JP" sz="1400" dirty="0">
              <a:solidFill>
                <a:srgbClr val="FF0000"/>
              </a:solidFill>
              <a:latin typeface="メイリオ" panose="020B0604030504040204" pitchFamily="50" charset="-128"/>
              <a:ea typeface="メイリオ" panose="020B0604030504040204" pitchFamily="50" charset="-128"/>
            </a:endParaRPr>
          </a:p>
          <a:p>
            <a:r>
              <a:rPr lang="ja-JP" altLang="en-US" sz="1400" dirty="0">
                <a:solidFill>
                  <a:srgbClr val="FF0000"/>
                </a:solidFill>
                <a:latin typeface="メイリオ" panose="020B0604030504040204" pitchFamily="50" charset="-128"/>
                <a:ea typeface="メイリオ" panose="020B0604030504040204" pitchFamily="50" charset="-128"/>
              </a:rPr>
              <a:t>なお、本補助事業で導入する設備等であるかどうかはわかるように明示してください。</a:t>
            </a:r>
            <a:endParaRPr lang="en-US" altLang="ja-JP" sz="1400" dirty="0">
              <a:solidFill>
                <a:srgbClr val="FF0000"/>
              </a:solidFill>
              <a:latin typeface="メイリオ" panose="020B0604030504040204" pitchFamily="50" charset="-128"/>
              <a:ea typeface="メイリオ" panose="020B0604030504040204" pitchFamily="50" charset="-128"/>
            </a:endParaRPr>
          </a:p>
        </p:txBody>
      </p:sp>
      <p:graphicFrame>
        <p:nvGraphicFramePr>
          <p:cNvPr id="4" name="表 3"/>
          <p:cNvGraphicFramePr>
            <a:graphicFrameLocks noGrp="1"/>
          </p:cNvGraphicFramePr>
          <p:nvPr>
            <p:extLst>
              <p:ext uri="{D42A27DB-BD31-4B8C-83A1-F6EECF244321}">
                <p14:modId xmlns:p14="http://schemas.microsoft.com/office/powerpoint/2010/main" val="1931995939"/>
              </p:ext>
            </p:extLst>
          </p:nvPr>
        </p:nvGraphicFramePr>
        <p:xfrm>
          <a:off x="8272928" y="127465"/>
          <a:ext cx="864096" cy="365760"/>
        </p:xfrm>
        <a:graphic>
          <a:graphicData uri="http://schemas.openxmlformats.org/drawingml/2006/table">
            <a:tbl>
              <a:tblPr firstRow="1" firstCol="1" bandRow="1">
                <a:tableStyleId>{5940675A-B579-460E-94D1-54222C63F5DA}</a:tableStyleId>
              </a:tblPr>
              <a:tblGrid>
                <a:gridCol w="864096">
                  <a:extLst>
                    <a:ext uri="{9D8B030D-6E8A-4147-A177-3AD203B41FA5}">
                      <a16:colId xmlns:a16="http://schemas.microsoft.com/office/drawing/2014/main" val="3859630168"/>
                    </a:ext>
                  </a:extLst>
                </a:gridCol>
              </a:tblGrid>
              <a:tr h="216000">
                <a:tc>
                  <a:txBody>
                    <a:bodyPr/>
                    <a:lstStyle/>
                    <a:p>
                      <a:pPr algn="l"/>
                      <a:r>
                        <a:rPr kumimoji="1" lang="ja-JP" altLang="en-US" sz="900" dirty="0" smtClean="0">
                          <a:latin typeface="Meiryo UI" panose="020B0604030504040204" pitchFamily="50" charset="-128"/>
                          <a:ea typeface="Meiryo UI" panose="020B0604030504040204" pitchFamily="50" charset="-128"/>
                        </a:rPr>
                        <a:t>令和３年度</a:t>
                      </a:r>
                      <a:endParaRPr kumimoji="1" lang="en-US" altLang="ja-JP" sz="900" dirty="0" smtClean="0">
                        <a:latin typeface="Meiryo UI" panose="020B0604030504040204" pitchFamily="50" charset="-128"/>
                        <a:ea typeface="Meiryo UI" panose="020B0604030504040204" pitchFamily="50" charset="-128"/>
                      </a:endParaRPr>
                    </a:p>
                    <a:p>
                      <a:pPr algn="l"/>
                      <a:r>
                        <a:rPr kumimoji="1" lang="ja-JP" altLang="en-US" sz="900" dirty="0" smtClean="0">
                          <a:latin typeface="Meiryo UI" panose="020B0604030504040204" pitchFamily="50" charset="-128"/>
                          <a:ea typeface="Meiryo UI" panose="020B0604030504040204" pitchFamily="50" charset="-128"/>
                        </a:rPr>
                        <a:t>第２次公募</a:t>
                      </a:r>
                      <a:endParaRPr kumimoji="1" lang="en-US" altLang="ja-JP" sz="900" dirty="0" smtClean="0">
                        <a:latin typeface="Meiryo UI" panose="020B0604030504040204" pitchFamily="50" charset="-128"/>
                        <a:ea typeface="Meiryo UI" panose="020B0604030504040204" pitchFamily="50" charset="-128"/>
                      </a:endParaRPr>
                    </a:p>
                  </a:txBody>
                  <a:tcP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noFill/>
                      <a:prstDash val="solid"/>
                      <a:round/>
                      <a:headEnd type="none" w="med" len="med"/>
                      <a:tailEnd type="none" w="med" len="med"/>
                    </a:lnT>
                    <a:lnB w="1270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01625878"/>
                  </a:ext>
                </a:extLst>
              </a:tr>
            </a:tbl>
          </a:graphicData>
        </a:graphic>
      </p:graphicFrame>
    </p:spTree>
    <p:extLst>
      <p:ext uri="{BB962C8B-B14F-4D97-AF65-F5344CB8AC3E}">
        <p14:creationId xmlns:p14="http://schemas.microsoft.com/office/powerpoint/2010/main" val="220593167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四角形吹き出し 28"/>
          <p:cNvSpPr/>
          <p:nvPr/>
        </p:nvSpPr>
        <p:spPr>
          <a:xfrm>
            <a:off x="9653624" y="2738126"/>
            <a:ext cx="1863946" cy="1508223"/>
          </a:xfrm>
          <a:prstGeom prst="wedgeRectCallout">
            <a:avLst>
              <a:gd name="adj1" fmla="val -71144"/>
              <a:gd name="adj2" fmla="val -27305"/>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100" dirty="0">
                <a:solidFill>
                  <a:srgbClr val="FF0000"/>
                </a:solidFill>
                <a:latin typeface="メイリオ" panose="020B0604030504040204" pitchFamily="50" charset="-128"/>
                <a:ea typeface="メイリオ" panose="020B0604030504040204" pitchFamily="50" charset="-128"/>
              </a:rPr>
              <a:t>必要に応じて</a:t>
            </a:r>
            <a:r>
              <a:rPr lang="ja-JP" altLang="en-US" sz="1100" dirty="0" smtClean="0">
                <a:solidFill>
                  <a:srgbClr val="FF0000"/>
                </a:solidFill>
                <a:latin typeface="メイリオ" panose="020B0604030504040204" pitchFamily="50" charset="-128"/>
                <a:ea typeface="メイリオ" panose="020B0604030504040204" pitchFamily="50" charset="-128"/>
              </a:rPr>
              <a:t>行やページを</a:t>
            </a:r>
            <a:r>
              <a:rPr lang="ja-JP" altLang="en-US" sz="1100" dirty="0">
                <a:solidFill>
                  <a:srgbClr val="FF0000"/>
                </a:solidFill>
                <a:latin typeface="メイリオ" panose="020B0604030504040204" pitchFamily="50" charset="-128"/>
                <a:ea typeface="メイリオ" panose="020B0604030504040204" pitchFamily="50" charset="-128"/>
              </a:rPr>
              <a:t>増やしてください。</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ja-JP" altLang="en-US" sz="1100" dirty="0">
                <a:solidFill>
                  <a:srgbClr val="FF0000"/>
                </a:solidFill>
                <a:latin typeface="メイリオ" panose="020B0604030504040204" pitchFamily="50" charset="-128"/>
                <a:ea typeface="メイリオ" panose="020B0604030504040204" pitchFamily="50" charset="-128"/>
              </a:rPr>
              <a:t>紙面が足りない場合は、スライドを増やす、文字の調整等で対応をお願いいたします。</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本オブジェクトは削除</a:t>
            </a:r>
            <a:r>
              <a:rPr lang="ja-JP" altLang="en-US" sz="1100" dirty="0" smtClean="0">
                <a:solidFill>
                  <a:srgbClr val="FF0000"/>
                </a:solidFill>
                <a:latin typeface="メイリオ" panose="020B0604030504040204" pitchFamily="50" charset="-128"/>
                <a:ea typeface="メイリオ" panose="020B0604030504040204" pitchFamily="50" charset="-128"/>
              </a:rPr>
              <a:t>して提出</a:t>
            </a:r>
            <a:r>
              <a:rPr lang="ja-JP" altLang="en-US" sz="1100" dirty="0">
                <a:solidFill>
                  <a:srgbClr val="FF0000"/>
                </a:solidFill>
                <a:latin typeface="メイリオ" panose="020B0604030504040204" pitchFamily="50" charset="-128"/>
                <a:ea typeface="メイリオ" panose="020B0604030504040204" pitchFamily="50" charset="-128"/>
              </a:rPr>
              <a:t>ください。</a:t>
            </a:r>
          </a:p>
        </p:txBody>
      </p:sp>
      <p:sp>
        <p:nvSpPr>
          <p:cNvPr id="12" name="テキスト ボックス 11"/>
          <p:cNvSpPr txBox="1"/>
          <p:nvPr/>
        </p:nvSpPr>
        <p:spPr>
          <a:xfrm>
            <a:off x="0" y="116632"/>
            <a:ext cx="4197286" cy="338554"/>
          </a:xfrm>
          <a:prstGeom prst="rect">
            <a:avLst/>
          </a:prstGeom>
          <a:noFill/>
        </p:spPr>
        <p:txBody>
          <a:bodyPr wrap="square" rtlCol="0">
            <a:spAutoFit/>
          </a:bodyPr>
          <a:lstStyle/>
          <a:p>
            <a:r>
              <a:rPr kumimoji="1" lang="ja-JP" altLang="en-US" sz="1600" dirty="0">
                <a:latin typeface="メイリオ" panose="020B0604030504040204" pitchFamily="50" charset="-128"/>
                <a:ea typeface="メイリオ" panose="020B0604030504040204" pitchFamily="50" charset="-128"/>
              </a:rPr>
              <a:t>○年間の</a:t>
            </a:r>
            <a:r>
              <a:rPr kumimoji="1" lang="ja-JP" altLang="en-US" sz="1600" dirty="0" smtClean="0">
                <a:latin typeface="メイリオ" panose="020B0604030504040204" pitchFamily="50" charset="-128"/>
                <a:ea typeface="メイリオ" panose="020B0604030504040204" pitchFamily="50" charset="-128"/>
              </a:rPr>
              <a:t>ランニングコスト</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1421783418"/>
              </p:ext>
            </p:extLst>
          </p:nvPr>
        </p:nvGraphicFramePr>
        <p:xfrm>
          <a:off x="179512" y="1309034"/>
          <a:ext cx="8774154" cy="4198765"/>
        </p:xfrm>
        <a:graphic>
          <a:graphicData uri="http://schemas.openxmlformats.org/drawingml/2006/table">
            <a:tbl>
              <a:tblPr firstRow="1" firstCol="1" bandRow="1">
                <a:tableStyleId>{5940675A-B579-460E-94D1-54222C63F5DA}</a:tableStyleId>
              </a:tblPr>
              <a:tblGrid>
                <a:gridCol w="1646154">
                  <a:extLst>
                    <a:ext uri="{9D8B030D-6E8A-4147-A177-3AD203B41FA5}">
                      <a16:colId xmlns:a16="http://schemas.microsoft.com/office/drawing/2014/main" val="982633341"/>
                    </a:ext>
                  </a:extLst>
                </a:gridCol>
                <a:gridCol w="792000">
                  <a:extLst>
                    <a:ext uri="{9D8B030D-6E8A-4147-A177-3AD203B41FA5}">
                      <a16:colId xmlns:a16="http://schemas.microsoft.com/office/drawing/2014/main" val="1136592242"/>
                    </a:ext>
                  </a:extLst>
                </a:gridCol>
                <a:gridCol w="792000">
                  <a:extLst>
                    <a:ext uri="{9D8B030D-6E8A-4147-A177-3AD203B41FA5}">
                      <a16:colId xmlns:a16="http://schemas.microsoft.com/office/drawing/2014/main" val="784000982"/>
                    </a:ext>
                  </a:extLst>
                </a:gridCol>
                <a:gridCol w="792000">
                  <a:extLst>
                    <a:ext uri="{9D8B030D-6E8A-4147-A177-3AD203B41FA5}">
                      <a16:colId xmlns:a16="http://schemas.microsoft.com/office/drawing/2014/main" val="2997996409"/>
                    </a:ext>
                  </a:extLst>
                </a:gridCol>
                <a:gridCol w="792000">
                  <a:extLst>
                    <a:ext uri="{9D8B030D-6E8A-4147-A177-3AD203B41FA5}">
                      <a16:colId xmlns:a16="http://schemas.microsoft.com/office/drawing/2014/main" val="3614441760"/>
                    </a:ext>
                  </a:extLst>
                </a:gridCol>
                <a:gridCol w="792000">
                  <a:extLst>
                    <a:ext uri="{9D8B030D-6E8A-4147-A177-3AD203B41FA5}">
                      <a16:colId xmlns:a16="http://schemas.microsoft.com/office/drawing/2014/main" val="620935318"/>
                    </a:ext>
                  </a:extLst>
                </a:gridCol>
                <a:gridCol w="792000">
                  <a:extLst>
                    <a:ext uri="{9D8B030D-6E8A-4147-A177-3AD203B41FA5}">
                      <a16:colId xmlns:a16="http://schemas.microsoft.com/office/drawing/2014/main" val="446212992"/>
                    </a:ext>
                  </a:extLst>
                </a:gridCol>
                <a:gridCol w="792000">
                  <a:extLst>
                    <a:ext uri="{9D8B030D-6E8A-4147-A177-3AD203B41FA5}">
                      <a16:colId xmlns:a16="http://schemas.microsoft.com/office/drawing/2014/main" val="2876938942"/>
                    </a:ext>
                  </a:extLst>
                </a:gridCol>
                <a:gridCol w="792000">
                  <a:extLst>
                    <a:ext uri="{9D8B030D-6E8A-4147-A177-3AD203B41FA5}">
                      <a16:colId xmlns:a16="http://schemas.microsoft.com/office/drawing/2014/main" val="1539010077"/>
                    </a:ext>
                  </a:extLst>
                </a:gridCol>
                <a:gridCol w="792000">
                  <a:extLst>
                    <a:ext uri="{9D8B030D-6E8A-4147-A177-3AD203B41FA5}">
                      <a16:colId xmlns:a16="http://schemas.microsoft.com/office/drawing/2014/main" val="3797505917"/>
                    </a:ext>
                  </a:extLst>
                </a:gridCol>
              </a:tblGrid>
              <a:tr h="209707">
                <a:tc>
                  <a:txBody>
                    <a:bodyPr/>
                    <a:lstStyle/>
                    <a:p>
                      <a:pPr algn="ctr"/>
                      <a:r>
                        <a:rPr kumimoji="1" lang="ja-JP" altLang="en-US" sz="1100" b="1" dirty="0" smtClean="0">
                          <a:latin typeface="Meiryo UI" panose="020B0604030504040204" pitchFamily="50" charset="-128"/>
                          <a:ea typeface="Meiryo UI" panose="020B0604030504040204" pitchFamily="50" charset="-128"/>
                        </a:rPr>
                        <a:t>項目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初年度</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２年目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３年目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４年目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５年目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６年目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７年目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８年目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９年目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extLst>
                  <a:ext uri="{0D108BD9-81ED-4DB2-BD59-A6C34878D82A}">
                    <a16:rowId xmlns:a16="http://schemas.microsoft.com/office/drawing/2014/main" val="630889373"/>
                  </a:ext>
                </a:extLst>
              </a:tr>
              <a:tr h="21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固定資産税</a:t>
                      </a:r>
                      <a:endParaRPr kumimoji="1" lang="ja-JP" altLang="en-US" sz="90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7201104"/>
                  </a:ext>
                </a:extLst>
              </a:tr>
              <a:tr h="216000">
                <a:tc>
                  <a:txBody>
                    <a:bodyPr/>
                    <a:lstStyle/>
                    <a:p>
                      <a:pPr algn="l"/>
                      <a:r>
                        <a:rPr kumimoji="1" lang="ja-JP" altLang="en-US" sz="1050" dirty="0" smtClean="0">
                          <a:latin typeface="Meiryo UI" panose="020B0604030504040204" pitchFamily="50" charset="-128"/>
                          <a:ea typeface="Meiryo UI" panose="020B0604030504040204" pitchFamily="50" charset="-128"/>
                        </a:rPr>
                        <a:t>メンテナンス</a:t>
                      </a:r>
                      <a:r>
                        <a:rPr kumimoji="1" lang="en-US" altLang="ja-JP" sz="1050" dirty="0" smtClean="0">
                          <a:latin typeface="Meiryo UI" panose="020B0604030504040204" pitchFamily="50" charset="-128"/>
                          <a:ea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rPr>
                        <a:t>管理費</a:t>
                      </a:r>
                      <a:endParaRPr kumimoji="1" lang="ja-JP" altLang="en-US" sz="90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09531711"/>
                  </a:ext>
                </a:extLst>
              </a:tr>
              <a:tr h="216000">
                <a:tc>
                  <a:txBody>
                    <a:bodyPr/>
                    <a:lstStyle/>
                    <a:p>
                      <a:pPr algn="l"/>
                      <a:r>
                        <a:rPr kumimoji="1" lang="ja-JP" altLang="en-US" sz="1050" dirty="0" smtClean="0">
                          <a:latin typeface="Meiryo UI" panose="020B0604030504040204" pitchFamily="50" charset="-128"/>
                          <a:ea typeface="Meiryo UI" panose="020B0604030504040204" pitchFamily="50" charset="-128"/>
                        </a:rPr>
                        <a:t>機器修繕費</a:t>
                      </a:r>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92683254"/>
                  </a:ext>
                </a:extLst>
              </a:tr>
              <a:tr h="216000">
                <a:tc>
                  <a:txBody>
                    <a:bodyPr/>
                    <a:lstStyle/>
                    <a:p>
                      <a:pPr algn="l"/>
                      <a:r>
                        <a:rPr kumimoji="1" lang="ja-JP" altLang="en-US" sz="1050" dirty="0" smtClean="0">
                          <a:latin typeface="Meiryo UI" panose="020B0604030504040204" pitchFamily="50" charset="-128"/>
                          <a:ea typeface="Meiryo UI" panose="020B0604030504040204" pitchFamily="50" charset="-128"/>
                        </a:rPr>
                        <a:t>借入金の利息</a:t>
                      </a:r>
                      <a:endParaRPr kumimoji="1" lang="en-US" altLang="ja-JP" sz="1050" dirty="0" smtClean="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53622422"/>
                  </a:ext>
                </a:extLst>
              </a:tr>
              <a:tr h="216000">
                <a:tc>
                  <a:txBody>
                    <a:bodyPr/>
                    <a:lstStyle/>
                    <a:p>
                      <a:pPr algn="l"/>
                      <a:r>
                        <a:rPr kumimoji="1" lang="ja-JP" altLang="en-US" sz="1050" dirty="0" smtClean="0">
                          <a:latin typeface="Meiryo UI" panose="020B0604030504040204" pitchFamily="50" charset="-128"/>
                          <a:ea typeface="Meiryo UI" panose="020B0604030504040204" pitchFamily="50" charset="-128"/>
                        </a:rPr>
                        <a:t>保険料</a:t>
                      </a:r>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26363228"/>
                  </a:ext>
                </a:extLst>
              </a:tr>
              <a:tr h="216000">
                <a:tc>
                  <a:txBody>
                    <a:bodyPr/>
                    <a:lstStyle/>
                    <a:p>
                      <a:pPr algn="l"/>
                      <a:r>
                        <a:rPr kumimoji="1" lang="ja-JP" altLang="en-US" sz="1050" dirty="0" smtClean="0">
                          <a:latin typeface="Meiryo UI" panose="020B0604030504040204" pitchFamily="50" charset="-128"/>
                          <a:ea typeface="Meiryo UI" panose="020B0604030504040204" pitchFamily="50" charset="-128"/>
                        </a:rPr>
                        <a:t>賃借料</a:t>
                      </a:r>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19805539"/>
                  </a:ext>
                </a:extLst>
              </a:tr>
              <a:tr h="216000">
                <a:tc>
                  <a:txBody>
                    <a:bodyPr/>
                    <a:lstStyle/>
                    <a:p>
                      <a:pPr algn="ctr"/>
                      <a:r>
                        <a:rPr kumimoji="1" lang="ja-JP" altLang="en-US" sz="1050" dirty="0" smtClean="0">
                          <a:latin typeface="Meiryo UI" panose="020B0604030504040204" pitchFamily="50" charset="-128"/>
                          <a:ea typeface="Meiryo UI" panose="020B0604030504040204" pitchFamily="50" charset="-128"/>
                        </a:rPr>
                        <a:t>合計</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18936893"/>
                  </a:ext>
                </a:extLst>
              </a:tr>
              <a:tr h="209707">
                <a:tc>
                  <a:txBody>
                    <a:bodyPr/>
                    <a:lstStyle/>
                    <a:p>
                      <a:pPr algn="ctr"/>
                      <a:r>
                        <a:rPr kumimoji="1" lang="ja-JP" altLang="en-US" sz="1100" b="1" dirty="0" smtClean="0">
                          <a:latin typeface="Meiryo UI" panose="020B0604030504040204" pitchFamily="50" charset="-128"/>
                          <a:ea typeface="Meiryo UI" panose="020B0604030504040204" pitchFamily="50" charset="-128"/>
                        </a:rPr>
                        <a:t>項目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１０年目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１１年目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１２年目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１３年目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１４年目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１５年目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１６年目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１７年目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１８年目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extLst>
                  <a:ext uri="{0D108BD9-81ED-4DB2-BD59-A6C34878D82A}">
                    <a16:rowId xmlns:a16="http://schemas.microsoft.com/office/drawing/2014/main" val="2827994379"/>
                  </a:ext>
                </a:extLst>
              </a:tr>
              <a:tr h="209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固定資産税</a:t>
                      </a:r>
                      <a:endParaRPr kumimoji="1" lang="ja-JP" altLang="en-US" sz="90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6463412"/>
                  </a:ext>
                </a:extLst>
              </a:tr>
              <a:tr h="209707">
                <a:tc>
                  <a:txBody>
                    <a:bodyPr/>
                    <a:lstStyle/>
                    <a:p>
                      <a:pPr algn="l"/>
                      <a:r>
                        <a:rPr kumimoji="1" lang="ja-JP" altLang="en-US" sz="1050" dirty="0" smtClean="0">
                          <a:latin typeface="Meiryo UI" panose="020B0604030504040204" pitchFamily="50" charset="-128"/>
                          <a:ea typeface="Meiryo UI" panose="020B0604030504040204" pitchFamily="50" charset="-128"/>
                        </a:rPr>
                        <a:t>メンテナンス</a:t>
                      </a:r>
                      <a:r>
                        <a:rPr kumimoji="1" lang="en-US" altLang="ja-JP" sz="1050" dirty="0" smtClean="0">
                          <a:latin typeface="Meiryo UI" panose="020B0604030504040204" pitchFamily="50" charset="-128"/>
                          <a:ea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rPr>
                        <a:t>管理費</a:t>
                      </a:r>
                      <a:endParaRPr kumimoji="1" lang="ja-JP" altLang="en-US" sz="90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47901999"/>
                  </a:ext>
                </a:extLst>
              </a:tr>
              <a:tr h="283493">
                <a:tc>
                  <a:txBody>
                    <a:bodyPr/>
                    <a:lstStyle/>
                    <a:p>
                      <a:pPr algn="l"/>
                      <a:r>
                        <a:rPr kumimoji="1" lang="ja-JP" altLang="en-US" sz="1050" dirty="0" smtClean="0">
                          <a:latin typeface="Meiryo UI" panose="020B0604030504040204" pitchFamily="50" charset="-128"/>
                          <a:ea typeface="Meiryo UI" panose="020B0604030504040204" pitchFamily="50" charset="-128"/>
                        </a:rPr>
                        <a:t>機器修繕費</a:t>
                      </a:r>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7434239"/>
                  </a:ext>
                </a:extLst>
              </a:tr>
              <a:tr h="283493">
                <a:tc>
                  <a:txBody>
                    <a:bodyPr/>
                    <a:lstStyle/>
                    <a:p>
                      <a:pPr algn="l"/>
                      <a:r>
                        <a:rPr kumimoji="1" lang="ja-JP" altLang="en-US" sz="1050" dirty="0" smtClean="0">
                          <a:latin typeface="Meiryo UI" panose="020B0604030504040204" pitchFamily="50" charset="-128"/>
                          <a:ea typeface="Meiryo UI" panose="020B0604030504040204" pitchFamily="50" charset="-128"/>
                        </a:rPr>
                        <a:t>借入金の利息</a:t>
                      </a:r>
                      <a:endParaRPr kumimoji="1" lang="en-US" altLang="ja-JP" sz="1050" dirty="0" smtClean="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38258616"/>
                  </a:ext>
                </a:extLst>
              </a:tr>
              <a:tr h="283493">
                <a:tc>
                  <a:txBody>
                    <a:bodyPr/>
                    <a:lstStyle/>
                    <a:p>
                      <a:pPr algn="l"/>
                      <a:r>
                        <a:rPr kumimoji="1" lang="ja-JP" altLang="en-US" sz="1050" dirty="0" smtClean="0">
                          <a:latin typeface="Meiryo UI" panose="020B0604030504040204" pitchFamily="50" charset="-128"/>
                          <a:ea typeface="Meiryo UI" panose="020B0604030504040204" pitchFamily="50" charset="-128"/>
                        </a:rPr>
                        <a:t>保険料</a:t>
                      </a:r>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1998150"/>
                  </a:ext>
                </a:extLst>
              </a:tr>
              <a:tr h="283493">
                <a:tc>
                  <a:txBody>
                    <a:bodyPr/>
                    <a:lstStyle/>
                    <a:p>
                      <a:pPr algn="l"/>
                      <a:r>
                        <a:rPr kumimoji="1" lang="ja-JP" altLang="en-US" sz="1050" dirty="0" smtClean="0">
                          <a:latin typeface="Meiryo UI" panose="020B0604030504040204" pitchFamily="50" charset="-128"/>
                          <a:ea typeface="Meiryo UI" panose="020B0604030504040204" pitchFamily="50" charset="-128"/>
                        </a:rPr>
                        <a:t>賃借料</a:t>
                      </a:r>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70383247"/>
                  </a:ext>
                </a:extLst>
              </a:tr>
              <a:tr h="283493">
                <a:tc>
                  <a:txBody>
                    <a:bodyPr/>
                    <a:lstStyle/>
                    <a:p>
                      <a:pPr algn="ctr"/>
                      <a:r>
                        <a:rPr kumimoji="1" lang="ja-JP" altLang="en-US" sz="1050" dirty="0" smtClean="0">
                          <a:latin typeface="Meiryo UI" panose="020B0604030504040204" pitchFamily="50" charset="-128"/>
                          <a:ea typeface="Meiryo UI" panose="020B0604030504040204" pitchFamily="50" charset="-128"/>
                        </a:rPr>
                        <a:t>合計</a:t>
                      </a: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311737325"/>
                  </a:ext>
                </a:extLst>
              </a:tr>
            </a:tbl>
          </a:graphicData>
        </a:graphic>
      </p:graphicFrame>
      <p:sp>
        <p:nvSpPr>
          <p:cNvPr id="14" name="テキスト ボックス 13"/>
          <p:cNvSpPr txBox="1"/>
          <p:nvPr/>
        </p:nvSpPr>
        <p:spPr>
          <a:xfrm>
            <a:off x="2256" y="404664"/>
            <a:ext cx="9036496" cy="461665"/>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導入する設備の法定耐用年数のランニングコストを、導入する設備ごと（例：太陽光発電設備、蓄電池）に記載すること。</a:t>
            </a:r>
            <a:endParaRPr lang="en-US" altLang="ja-JP" sz="1200" dirty="0" smtClean="0">
              <a:latin typeface="メイリオ" panose="020B0604030504040204" pitchFamily="50" charset="-128"/>
              <a:ea typeface="メイリオ" panose="020B0604030504040204" pitchFamily="50" charset="-128"/>
            </a:endParaRPr>
          </a:p>
          <a:p>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設備：　　　　　　　　　　　</a:t>
            </a:r>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法定耐用年数：　　年</a:t>
            </a:r>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　　　</a:t>
            </a:r>
            <a:r>
              <a:rPr kumimoji="1" lang="en-US" altLang="ja-JP" sz="1200" dirty="0" smtClean="0">
                <a:latin typeface="メイリオ" panose="020B0604030504040204" pitchFamily="50" charset="-128"/>
                <a:ea typeface="メイリオ" panose="020B0604030504040204" pitchFamily="50" charset="-128"/>
              </a:rPr>
              <a:t>※</a:t>
            </a:r>
            <a:r>
              <a:rPr kumimoji="1" lang="ja-JP" altLang="en-US" sz="1200" dirty="0" smtClean="0">
                <a:latin typeface="メイリオ" panose="020B0604030504040204" pitchFamily="50" charset="-128"/>
                <a:ea typeface="メイリオ" panose="020B0604030504040204" pitchFamily="50" charset="-128"/>
              </a:rPr>
              <a:t>初年度は設備導入年の翌年度を指す。</a:t>
            </a:r>
            <a:endParaRPr kumimoji="1" lang="ja-JP" altLang="en-US" sz="1200" dirty="0">
              <a:latin typeface="メイリオ" panose="020B0604030504040204" pitchFamily="50" charset="-128"/>
              <a:ea typeface="メイリオ" panose="020B0604030504040204" pitchFamily="50" charset="-128"/>
            </a:endParaRPr>
          </a:p>
        </p:txBody>
      </p:sp>
      <p:sp>
        <p:nvSpPr>
          <p:cNvPr id="6" name="テキスト ボックス 5"/>
          <p:cNvSpPr txBox="1"/>
          <p:nvPr/>
        </p:nvSpPr>
        <p:spPr>
          <a:xfrm>
            <a:off x="7807808" y="1042355"/>
            <a:ext cx="1368152" cy="276999"/>
          </a:xfrm>
          <a:prstGeom prst="rect">
            <a:avLst/>
          </a:prstGeom>
          <a:noFill/>
        </p:spPr>
        <p:txBody>
          <a:bodyPr wrap="square" rtlCol="0">
            <a:spAutoFit/>
          </a:bodyPr>
          <a:lstStyle/>
          <a:p>
            <a:r>
              <a:rPr kumimoji="1" lang="ja-JP" altLang="en-US" sz="1200" dirty="0" smtClean="0">
                <a:latin typeface="メイリオ" panose="020B0604030504040204" pitchFamily="50" charset="-128"/>
                <a:ea typeface="メイリオ" panose="020B0604030504040204" pitchFamily="50" charset="-128"/>
              </a:rPr>
              <a:t>（単位：千円）</a:t>
            </a:r>
            <a:endParaRPr kumimoji="1" lang="ja-JP" altLang="en-US"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32645998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 name="四角形吹き出し 28"/>
          <p:cNvSpPr/>
          <p:nvPr/>
        </p:nvSpPr>
        <p:spPr>
          <a:xfrm>
            <a:off x="9653624" y="2738126"/>
            <a:ext cx="1863946" cy="1508223"/>
          </a:xfrm>
          <a:prstGeom prst="wedgeRectCallout">
            <a:avLst>
              <a:gd name="adj1" fmla="val -71144"/>
              <a:gd name="adj2" fmla="val -27305"/>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100" dirty="0">
                <a:solidFill>
                  <a:srgbClr val="FF0000"/>
                </a:solidFill>
                <a:latin typeface="メイリオ" panose="020B0604030504040204" pitchFamily="50" charset="-128"/>
                <a:ea typeface="メイリオ" panose="020B0604030504040204" pitchFamily="50" charset="-128"/>
              </a:rPr>
              <a:t>必要に応じて</a:t>
            </a:r>
            <a:r>
              <a:rPr lang="ja-JP" altLang="en-US" sz="1100" dirty="0" smtClean="0">
                <a:solidFill>
                  <a:srgbClr val="FF0000"/>
                </a:solidFill>
                <a:latin typeface="メイリオ" panose="020B0604030504040204" pitchFamily="50" charset="-128"/>
                <a:ea typeface="メイリオ" panose="020B0604030504040204" pitchFamily="50" charset="-128"/>
              </a:rPr>
              <a:t>行やページを</a:t>
            </a:r>
            <a:r>
              <a:rPr lang="ja-JP" altLang="en-US" sz="1100" dirty="0">
                <a:solidFill>
                  <a:srgbClr val="FF0000"/>
                </a:solidFill>
                <a:latin typeface="メイリオ" panose="020B0604030504040204" pitchFamily="50" charset="-128"/>
                <a:ea typeface="メイリオ" panose="020B0604030504040204" pitchFamily="50" charset="-128"/>
              </a:rPr>
              <a:t>増やしてください。</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ja-JP" altLang="en-US" sz="1100" dirty="0">
                <a:solidFill>
                  <a:srgbClr val="FF0000"/>
                </a:solidFill>
                <a:latin typeface="メイリオ" panose="020B0604030504040204" pitchFamily="50" charset="-128"/>
                <a:ea typeface="メイリオ" panose="020B0604030504040204" pitchFamily="50" charset="-128"/>
              </a:rPr>
              <a:t>紙面が足りない場合は、スライドを増やす、文字の調整等で対応をお願いいたします。</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本オブジェクトは削除</a:t>
            </a:r>
            <a:r>
              <a:rPr lang="ja-JP" altLang="en-US" sz="1100" dirty="0" smtClean="0">
                <a:solidFill>
                  <a:srgbClr val="FF0000"/>
                </a:solidFill>
                <a:latin typeface="メイリオ" panose="020B0604030504040204" pitchFamily="50" charset="-128"/>
                <a:ea typeface="メイリオ" panose="020B0604030504040204" pitchFamily="50" charset="-128"/>
              </a:rPr>
              <a:t>して提出</a:t>
            </a:r>
            <a:r>
              <a:rPr lang="ja-JP" altLang="en-US" sz="1100" dirty="0">
                <a:solidFill>
                  <a:srgbClr val="FF0000"/>
                </a:solidFill>
                <a:latin typeface="メイリオ" panose="020B0604030504040204" pitchFamily="50" charset="-128"/>
                <a:ea typeface="メイリオ" panose="020B0604030504040204" pitchFamily="50" charset="-128"/>
              </a:rPr>
              <a:t>ください。</a:t>
            </a:r>
          </a:p>
        </p:txBody>
      </p:sp>
      <p:sp>
        <p:nvSpPr>
          <p:cNvPr id="12" name="テキスト ボックス 11"/>
          <p:cNvSpPr txBox="1"/>
          <p:nvPr/>
        </p:nvSpPr>
        <p:spPr>
          <a:xfrm>
            <a:off x="0" y="44624"/>
            <a:ext cx="6012160" cy="338554"/>
          </a:xfrm>
          <a:prstGeom prst="rect">
            <a:avLst/>
          </a:prstGeom>
          <a:noFill/>
        </p:spPr>
        <p:txBody>
          <a:bodyPr wrap="square" rtlCol="0">
            <a:spAutoFit/>
          </a:bodyPr>
          <a:lstStyle/>
          <a:p>
            <a:r>
              <a:rPr kumimoji="1" lang="ja-JP" altLang="en-US" sz="1600" dirty="0" smtClean="0">
                <a:latin typeface="メイリオ" panose="020B0604030504040204" pitchFamily="50" charset="-128"/>
                <a:ea typeface="メイリオ" panose="020B0604030504040204" pitchFamily="50" charset="-128"/>
              </a:rPr>
              <a:t>○事業収支計画</a:t>
            </a:r>
            <a:endParaRPr kumimoji="1" lang="ja-JP" altLang="en-US" sz="1600" dirty="0">
              <a:solidFill>
                <a:srgbClr val="FF0000"/>
              </a:solidFill>
              <a:latin typeface="メイリオ" panose="020B0604030504040204" pitchFamily="50" charset="-128"/>
              <a:ea typeface="メイリオ" panose="020B0604030504040204" pitchFamily="50" charset="-128"/>
            </a:endParaRPr>
          </a:p>
        </p:txBody>
      </p:sp>
      <p:graphicFrame>
        <p:nvGraphicFramePr>
          <p:cNvPr id="13" name="表 12"/>
          <p:cNvGraphicFramePr>
            <a:graphicFrameLocks noGrp="1"/>
          </p:cNvGraphicFramePr>
          <p:nvPr>
            <p:extLst>
              <p:ext uri="{D42A27DB-BD31-4B8C-83A1-F6EECF244321}">
                <p14:modId xmlns:p14="http://schemas.microsoft.com/office/powerpoint/2010/main" val="701957880"/>
              </p:ext>
            </p:extLst>
          </p:nvPr>
        </p:nvGraphicFramePr>
        <p:xfrm>
          <a:off x="251520" y="630160"/>
          <a:ext cx="8460000" cy="6007666"/>
        </p:xfrm>
        <a:graphic>
          <a:graphicData uri="http://schemas.openxmlformats.org/drawingml/2006/table">
            <a:tbl>
              <a:tblPr firstRow="1" firstCol="1" bandRow="1">
                <a:tableStyleId>{5940675A-B579-460E-94D1-54222C63F5DA}</a:tableStyleId>
              </a:tblPr>
              <a:tblGrid>
                <a:gridCol w="1980000">
                  <a:extLst>
                    <a:ext uri="{9D8B030D-6E8A-4147-A177-3AD203B41FA5}">
                      <a16:colId xmlns:a16="http://schemas.microsoft.com/office/drawing/2014/main" val="982633341"/>
                    </a:ext>
                  </a:extLst>
                </a:gridCol>
                <a:gridCol w="1080000">
                  <a:extLst>
                    <a:ext uri="{9D8B030D-6E8A-4147-A177-3AD203B41FA5}">
                      <a16:colId xmlns:a16="http://schemas.microsoft.com/office/drawing/2014/main" val="1136592242"/>
                    </a:ext>
                  </a:extLst>
                </a:gridCol>
                <a:gridCol w="1080000">
                  <a:extLst>
                    <a:ext uri="{9D8B030D-6E8A-4147-A177-3AD203B41FA5}">
                      <a16:colId xmlns:a16="http://schemas.microsoft.com/office/drawing/2014/main" val="784000982"/>
                    </a:ext>
                  </a:extLst>
                </a:gridCol>
                <a:gridCol w="1080000">
                  <a:extLst>
                    <a:ext uri="{9D8B030D-6E8A-4147-A177-3AD203B41FA5}">
                      <a16:colId xmlns:a16="http://schemas.microsoft.com/office/drawing/2014/main" val="2997996409"/>
                    </a:ext>
                  </a:extLst>
                </a:gridCol>
                <a:gridCol w="1080000">
                  <a:extLst>
                    <a:ext uri="{9D8B030D-6E8A-4147-A177-3AD203B41FA5}">
                      <a16:colId xmlns:a16="http://schemas.microsoft.com/office/drawing/2014/main" val="3614441760"/>
                    </a:ext>
                  </a:extLst>
                </a:gridCol>
                <a:gridCol w="1080000">
                  <a:extLst>
                    <a:ext uri="{9D8B030D-6E8A-4147-A177-3AD203B41FA5}">
                      <a16:colId xmlns:a16="http://schemas.microsoft.com/office/drawing/2014/main" val="620935318"/>
                    </a:ext>
                  </a:extLst>
                </a:gridCol>
                <a:gridCol w="1080000">
                  <a:extLst>
                    <a:ext uri="{9D8B030D-6E8A-4147-A177-3AD203B41FA5}">
                      <a16:colId xmlns:a16="http://schemas.microsoft.com/office/drawing/2014/main" val="446212992"/>
                    </a:ext>
                  </a:extLst>
                </a:gridCol>
              </a:tblGrid>
              <a:tr h="209707">
                <a:tc>
                  <a:txBody>
                    <a:bodyPr/>
                    <a:lstStyle/>
                    <a:p>
                      <a:pPr algn="ctr"/>
                      <a:r>
                        <a:rPr kumimoji="1" lang="ja-JP" altLang="en-US" sz="1100" b="1" dirty="0" smtClean="0">
                          <a:latin typeface="Meiryo UI" panose="020B0604030504040204" pitchFamily="50" charset="-128"/>
                          <a:ea typeface="Meiryo UI" panose="020B0604030504040204" pitchFamily="50" charset="-128"/>
                        </a:rPr>
                        <a:t>項目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初年度</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２年目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３年目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４年目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５年目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６年目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extLst>
                  <a:ext uri="{0D108BD9-81ED-4DB2-BD59-A6C34878D82A}">
                    <a16:rowId xmlns:a16="http://schemas.microsoft.com/office/drawing/2014/main" val="630889373"/>
                  </a:ext>
                </a:extLst>
              </a:tr>
              <a:tr h="209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eiryo UI" panose="020B0604030504040204" pitchFamily="50" charset="-128"/>
                          <a:ea typeface="Meiryo UI" panose="020B0604030504040204" pitchFamily="50" charset="-128"/>
                        </a:rPr>
                        <a:t>再エネ発電量（</a:t>
                      </a:r>
                      <a:r>
                        <a:rPr kumimoji="1" lang="en-US" altLang="ja-JP" sz="1000" dirty="0" smtClean="0">
                          <a:latin typeface="Meiryo UI" panose="020B0604030504040204" pitchFamily="50" charset="-128"/>
                          <a:ea typeface="Meiryo UI" panose="020B0604030504040204" pitchFamily="50" charset="-128"/>
                        </a:rPr>
                        <a:t>kWh</a:t>
                      </a:r>
                      <a:r>
                        <a:rPr kumimoji="1" lang="ja-JP" altLang="en-US" sz="1000" dirty="0" smtClean="0">
                          <a:latin typeface="Meiryo UI" panose="020B0604030504040204" pitchFamily="50" charset="-128"/>
                          <a:ea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427201104"/>
                  </a:ext>
                </a:extLst>
              </a:tr>
              <a:tr h="209707">
                <a:tc>
                  <a:txBody>
                    <a:bodyPr/>
                    <a:lstStyle/>
                    <a:p>
                      <a:pPr algn="l"/>
                      <a:r>
                        <a:rPr kumimoji="1" lang="ja-JP" altLang="en-US" sz="1000" dirty="0" smtClean="0">
                          <a:latin typeface="Meiryo UI" panose="020B0604030504040204" pitchFamily="50" charset="-128"/>
                          <a:ea typeface="Meiryo UI" panose="020B0604030504040204" pitchFamily="50" charset="-128"/>
                        </a:rPr>
                        <a:t>使用電力量（</a:t>
                      </a:r>
                      <a:r>
                        <a:rPr kumimoji="1" lang="en-US" altLang="ja-JP" sz="1000" dirty="0" smtClean="0">
                          <a:latin typeface="Meiryo UI" panose="020B0604030504040204" pitchFamily="50" charset="-128"/>
                          <a:ea typeface="Meiryo UI" panose="020B0604030504040204" pitchFamily="50" charset="-128"/>
                        </a:rPr>
                        <a:t>kWh</a:t>
                      </a:r>
                      <a:r>
                        <a:rPr kumimoji="1" lang="ja-JP" altLang="en-US" sz="1000" dirty="0" smtClean="0">
                          <a:latin typeface="Meiryo UI" panose="020B0604030504040204" pitchFamily="50" charset="-128"/>
                          <a:ea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09531711"/>
                  </a:ext>
                </a:extLst>
              </a:tr>
              <a:tr h="209707">
                <a:tc>
                  <a:txBody>
                    <a:bodyPr/>
                    <a:lstStyle/>
                    <a:p>
                      <a:pPr algn="l"/>
                      <a:r>
                        <a:rPr kumimoji="1" lang="ja-JP" altLang="en-US" sz="1000" dirty="0" smtClean="0">
                          <a:latin typeface="Meiryo UI" panose="020B0604030504040204" pitchFamily="50" charset="-128"/>
                          <a:ea typeface="Meiryo UI" panose="020B0604030504040204" pitchFamily="50" charset="-128"/>
                        </a:rPr>
                        <a:t>再エネ電気使用割合（</a:t>
                      </a:r>
                      <a:r>
                        <a:rPr kumimoji="1" lang="en-US" altLang="ja-JP" sz="1000" dirty="0" smtClean="0">
                          <a:latin typeface="Meiryo UI" panose="020B0604030504040204" pitchFamily="50" charset="-128"/>
                          <a:ea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792683254"/>
                  </a:ext>
                </a:extLst>
              </a:tr>
              <a:tr h="209707">
                <a:tc>
                  <a:txBody>
                    <a:bodyPr/>
                    <a:lstStyle/>
                    <a:p>
                      <a:pPr algn="l"/>
                      <a:r>
                        <a:rPr kumimoji="1" lang="ja-JP" altLang="en-US" sz="1000" dirty="0" smtClean="0">
                          <a:latin typeface="Meiryo UI" panose="020B0604030504040204" pitchFamily="50" charset="-128"/>
                          <a:ea typeface="Meiryo UI" panose="020B0604030504040204" pitchFamily="50" charset="-128"/>
                        </a:rPr>
                        <a:t>電気料金削減額・・・</a:t>
                      </a:r>
                      <a:r>
                        <a:rPr kumimoji="1" lang="en-US" altLang="ja-JP" sz="1000" dirty="0" smtClean="0">
                          <a:latin typeface="Meiryo UI" panose="020B0604030504040204" pitchFamily="50" charset="-128"/>
                          <a:ea typeface="Meiryo UI" panose="020B0604030504040204" pitchFamily="50" charset="-128"/>
                        </a:rPr>
                        <a:t>A</a:t>
                      </a: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53622422"/>
                  </a:ext>
                </a:extLst>
              </a:tr>
              <a:tr h="209707">
                <a:tc>
                  <a:txBody>
                    <a:bodyPr/>
                    <a:lstStyle/>
                    <a:p>
                      <a:pPr algn="l"/>
                      <a:r>
                        <a:rPr kumimoji="1" lang="ja-JP" altLang="en-US" sz="1000" dirty="0" smtClean="0">
                          <a:latin typeface="Meiryo UI" panose="020B0604030504040204" pitchFamily="50" charset="-128"/>
                          <a:ea typeface="Meiryo UI" panose="020B0604030504040204" pitchFamily="50" charset="-128"/>
                        </a:rPr>
                        <a:t>減価償却・・・</a:t>
                      </a:r>
                      <a:r>
                        <a:rPr kumimoji="1" lang="en-US" altLang="ja-JP" sz="1000" dirty="0" smtClean="0">
                          <a:latin typeface="Meiryo UI" panose="020B0604030504040204" pitchFamily="50" charset="-128"/>
                          <a:ea typeface="Meiryo UI" panose="020B0604030504040204" pitchFamily="50" charset="-128"/>
                        </a:rPr>
                        <a:t>B</a:t>
                      </a: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330620852"/>
                  </a:ext>
                </a:extLst>
              </a:tr>
              <a:tr h="209707">
                <a:tc>
                  <a:txBody>
                    <a:bodyPr/>
                    <a:lstStyle/>
                    <a:p>
                      <a:pPr algn="l"/>
                      <a:r>
                        <a:rPr kumimoji="1" lang="ja-JP" altLang="en-US" sz="1000" dirty="0" smtClean="0">
                          <a:latin typeface="Meiryo UI" panose="020B0604030504040204" pitchFamily="50" charset="-128"/>
                          <a:ea typeface="Meiryo UI" panose="020B0604030504040204" pitchFamily="50" charset="-128"/>
                        </a:rPr>
                        <a:t>ランニングコスト・・・</a:t>
                      </a:r>
                      <a:r>
                        <a:rPr kumimoji="1" lang="en-US" altLang="ja-JP" sz="1000" dirty="0" smtClean="0">
                          <a:latin typeface="Meiryo UI" panose="020B0604030504040204" pitchFamily="50" charset="-128"/>
                          <a:ea typeface="Meiryo UI" panose="020B0604030504040204" pitchFamily="50" charset="-128"/>
                        </a:rPr>
                        <a:t>C</a:t>
                      </a: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463972280"/>
                  </a:ext>
                </a:extLst>
              </a:tr>
              <a:tr h="209707">
                <a:tc>
                  <a:txBody>
                    <a:bodyPr/>
                    <a:lstStyle/>
                    <a:p>
                      <a:pPr algn="l"/>
                      <a:r>
                        <a:rPr kumimoji="1" lang="ja-JP" altLang="en-US" sz="1000" dirty="0" smtClean="0">
                          <a:latin typeface="Meiryo UI" panose="020B0604030504040204" pitchFamily="50" charset="-128"/>
                          <a:ea typeface="Meiryo UI" panose="020B0604030504040204" pitchFamily="50" charset="-128"/>
                        </a:rPr>
                        <a:t>損益累計 </a:t>
                      </a:r>
                      <a:r>
                        <a:rPr kumimoji="1" lang="en-US" altLang="ja-JP" sz="1000" dirty="0" smtClean="0">
                          <a:latin typeface="Meiryo UI" panose="020B0604030504040204" pitchFamily="50" charset="-128"/>
                          <a:ea typeface="Meiryo UI" panose="020B0604030504040204" pitchFamily="50" charset="-128"/>
                        </a:rPr>
                        <a:t>(=A-B-C)</a:t>
                      </a: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30649857"/>
                  </a:ext>
                </a:extLst>
              </a:tr>
              <a:tr h="209707">
                <a:tc>
                  <a:txBody>
                    <a:bodyPr/>
                    <a:lstStyle/>
                    <a:p>
                      <a:pPr algn="ctr"/>
                      <a:r>
                        <a:rPr kumimoji="1" lang="ja-JP" altLang="en-US" sz="1100" b="1" dirty="0" smtClean="0">
                          <a:latin typeface="Meiryo UI" panose="020B0604030504040204" pitchFamily="50" charset="-128"/>
                          <a:ea typeface="Meiryo UI" panose="020B0604030504040204" pitchFamily="50" charset="-128"/>
                        </a:rPr>
                        <a:t>項目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７年目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８年目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９年目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１０年目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１１年目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１２年目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extLst>
                  <a:ext uri="{0D108BD9-81ED-4DB2-BD59-A6C34878D82A}">
                    <a16:rowId xmlns:a16="http://schemas.microsoft.com/office/drawing/2014/main" val="2827994379"/>
                  </a:ext>
                </a:extLst>
              </a:tr>
              <a:tr h="209707">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smtClean="0">
                          <a:latin typeface="Meiryo UI" panose="020B0604030504040204" pitchFamily="50" charset="-128"/>
                          <a:ea typeface="Meiryo UI" panose="020B0604030504040204" pitchFamily="50" charset="-128"/>
                        </a:rPr>
                        <a:t>発電量（</a:t>
                      </a:r>
                      <a:r>
                        <a:rPr kumimoji="1" lang="en-US" altLang="ja-JP" sz="1000" dirty="0" smtClean="0">
                          <a:latin typeface="Meiryo UI" panose="020B0604030504040204" pitchFamily="50" charset="-128"/>
                          <a:ea typeface="Meiryo UI" panose="020B0604030504040204" pitchFamily="50" charset="-128"/>
                        </a:rPr>
                        <a:t>kWh</a:t>
                      </a:r>
                      <a:r>
                        <a:rPr kumimoji="1" lang="ja-JP" altLang="en-US" sz="1000" dirty="0" smtClean="0">
                          <a:latin typeface="Meiryo UI" panose="020B0604030504040204" pitchFamily="50" charset="-128"/>
                          <a:ea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256463412"/>
                  </a:ext>
                </a:extLst>
              </a:tr>
              <a:tr h="209707">
                <a:tc>
                  <a:txBody>
                    <a:bodyPr/>
                    <a:lstStyle/>
                    <a:p>
                      <a:pPr algn="l"/>
                      <a:r>
                        <a:rPr kumimoji="1" lang="ja-JP" altLang="en-US" sz="1000" dirty="0" smtClean="0">
                          <a:latin typeface="Meiryo UI" panose="020B0604030504040204" pitchFamily="50" charset="-128"/>
                          <a:ea typeface="Meiryo UI" panose="020B0604030504040204" pitchFamily="50" charset="-128"/>
                        </a:rPr>
                        <a:t>使用電力量（</a:t>
                      </a:r>
                      <a:r>
                        <a:rPr kumimoji="1" lang="en-US" altLang="ja-JP" sz="1000" dirty="0" smtClean="0">
                          <a:latin typeface="Meiryo UI" panose="020B0604030504040204" pitchFamily="50" charset="-128"/>
                          <a:ea typeface="Meiryo UI" panose="020B0604030504040204" pitchFamily="50" charset="-128"/>
                        </a:rPr>
                        <a:t>kWh</a:t>
                      </a:r>
                      <a:r>
                        <a:rPr kumimoji="1" lang="ja-JP" altLang="en-US" sz="1000" dirty="0" smtClean="0">
                          <a:latin typeface="Meiryo UI" panose="020B0604030504040204" pitchFamily="50" charset="-128"/>
                          <a:ea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047901999"/>
                  </a:ext>
                </a:extLst>
              </a:tr>
              <a:tr h="216000">
                <a:tc>
                  <a:txBody>
                    <a:bodyPr/>
                    <a:lstStyle/>
                    <a:p>
                      <a:pPr algn="l"/>
                      <a:r>
                        <a:rPr kumimoji="1" lang="ja-JP" altLang="en-US" sz="1000" dirty="0" smtClean="0">
                          <a:latin typeface="Meiryo UI" panose="020B0604030504040204" pitchFamily="50" charset="-128"/>
                          <a:ea typeface="Meiryo UI" panose="020B0604030504040204" pitchFamily="50" charset="-128"/>
                        </a:rPr>
                        <a:t>再エネ電気使用割合（</a:t>
                      </a:r>
                      <a:r>
                        <a:rPr kumimoji="1" lang="en-US" altLang="ja-JP" sz="1000" dirty="0" smtClean="0">
                          <a:latin typeface="Meiryo UI" panose="020B0604030504040204" pitchFamily="50" charset="-128"/>
                          <a:ea typeface="Meiryo UI" panose="020B0604030504040204" pitchFamily="50" charset="-128"/>
                        </a:rPr>
                        <a:t>%</a:t>
                      </a:r>
                      <a:r>
                        <a:rPr kumimoji="1" lang="ja-JP" altLang="en-US" sz="1000" dirty="0" smtClean="0">
                          <a:latin typeface="Meiryo UI" panose="020B0604030504040204" pitchFamily="50" charset="-128"/>
                          <a:ea typeface="Meiryo UI" panose="020B0604030504040204" pitchFamily="50" charset="-128"/>
                        </a:rPr>
                        <a:t>）</a:t>
                      </a:r>
                      <a:endParaRPr kumimoji="1" lang="ja-JP" altLang="en-US" sz="100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77434239"/>
                  </a:ext>
                </a:extLst>
              </a:tr>
              <a:tr h="216000">
                <a:tc>
                  <a:txBody>
                    <a:bodyPr/>
                    <a:lstStyle/>
                    <a:p>
                      <a:pPr algn="l"/>
                      <a:r>
                        <a:rPr kumimoji="1" lang="ja-JP" altLang="en-US" sz="1000" dirty="0" smtClean="0">
                          <a:latin typeface="Meiryo UI" panose="020B0604030504040204" pitchFamily="50" charset="-128"/>
                          <a:ea typeface="Meiryo UI" panose="020B0604030504040204" pitchFamily="50" charset="-128"/>
                        </a:rPr>
                        <a:t>電気料金削減額・・・</a:t>
                      </a:r>
                      <a:r>
                        <a:rPr kumimoji="1" lang="en-US" altLang="ja-JP" sz="1000" dirty="0" smtClean="0">
                          <a:latin typeface="Meiryo UI" panose="020B0604030504040204" pitchFamily="50" charset="-128"/>
                          <a:ea typeface="Meiryo UI" panose="020B0604030504040204" pitchFamily="50" charset="-128"/>
                        </a:rPr>
                        <a:t>A</a:t>
                      </a: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38258616"/>
                  </a:ext>
                </a:extLst>
              </a:tr>
              <a:tr h="216000">
                <a:tc>
                  <a:txBody>
                    <a:bodyPr/>
                    <a:lstStyle/>
                    <a:p>
                      <a:pPr algn="l"/>
                      <a:r>
                        <a:rPr kumimoji="1" lang="ja-JP" altLang="en-US" sz="1000" dirty="0" smtClean="0">
                          <a:latin typeface="Meiryo UI" panose="020B0604030504040204" pitchFamily="50" charset="-128"/>
                          <a:ea typeface="Meiryo UI" panose="020B0604030504040204" pitchFamily="50" charset="-128"/>
                        </a:rPr>
                        <a:t>減価償却・・・</a:t>
                      </a:r>
                      <a:r>
                        <a:rPr kumimoji="1" lang="en-US" altLang="ja-JP" sz="1000" dirty="0" smtClean="0">
                          <a:latin typeface="Meiryo UI" panose="020B0604030504040204" pitchFamily="50" charset="-128"/>
                          <a:ea typeface="Meiryo UI" panose="020B0604030504040204" pitchFamily="50" charset="-128"/>
                        </a:rPr>
                        <a:t>B</a:t>
                      </a: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571124667"/>
                  </a:ext>
                </a:extLst>
              </a:tr>
              <a:tr h="216000">
                <a:tc>
                  <a:txBody>
                    <a:bodyPr/>
                    <a:lstStyle/>
                    <a:p>
                      <a:pPr algn="l"/>
                      <a:r>
                        <a:rPr kumimoji="1" lang="ja-JP" altLang="en-US" sz="1000" dirty="0" smtClean="0">
                          <a:latin typeface="Meiryo UI" panose="020B0604030504040204" pitchFamily="50" charset="-128"/>
                          <a:ea typeface="Meiryo UI" panose="020B0604030504040204" pitchFamily="50" charset="-128"/>
                        </a:rPr>
                        <a:t>ランニングコスト・・・</a:t>
                      </a:r>
                      <a:r>
                        <a:rPr kumimoji="1" lang="en-US" altLang="ja-JP" sz="1000" dirty="0" smtClean="0">
                          <a:latin typeface="Meiryo UI" panose="020B0604030504040204" pitchFamily="50" charset="-128"/>
                          <a:ea typeface="Meiryo UI" panose="020B0604030504040204" pitchFamily="50" charset="-128"/>
                        </a:rPr>
                        <a:t>C</a:t>
                      </a: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439895674"/>
                  </a:ext>
                </a:extLst>
              </a:tr>
              <a:tr h="216000">
                <a:tc>
                  <a:txBody>
                    <a:bodyPr/>
                    <a:lstStyle/>
                    <a:p>
                      <a:pPr algn="l"/>
                      <a:r>
                        <a:rPr kumimoji="1" lang="ja-JP" altLang="en-US" sz="1000" dirty="0" smtClean="0">
                          <a:latin typeface="Meiryo UI" panose="020B0604030504040204" pitchFamily="50" charset="-128"/>
                          <a:ea typeface="Meiryo UI" panose="020B0604030504040204" pitchFamily="50" charset="-128"/>
                        </a:rPr>
                        <a:t>損益累計（円）</a:t>
                      </a:r>
                      <a:r>
                        <a:rPr kumimoji="1" lang="en-US" altLang="ja-JP" sz="1000" dirty="0" smtClean="0">
                          <a:latin typeface="Meiryo UI" panose="020B0604030504040204" pitchFamily="50" charset="-128"/>
                          <a:ea typeface="Meiryo UI" panose="020B0604030504040204" pitchFamily="50" charset="-128"/>
                        </a:rPr>
                        <a:t>(=A-B-C)</a:t>
                      </a:r>
                    </a:p>
                  </a:txBody>
                  <a:tcP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0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388159729"/>
                  </a:ext>
                </a:extLst>
              </a:tr>
              <a:tr h="283493">
                <a:tc>
                  <a:txBody>
                    <a:bodyPr/>
                    <a:lstStyle/>
                    <a:p>
                      <a:pPr algn="ctr"/>
                      <a:r>
                        <a:rPr kumimoji="1" lang="ja-JP" altLang="en-US" sz="1100" b="1" dirty="0" smtClean="0">
                          <a:latin typeface="Meiryo UI" panose="020B0604030504040204" pitchFamily="50" charset="-128"/>
                          <a:ea typeface="Meiryo UI" panose="020B0604030504040204" pitchFamily="50" charset="-128"/>
                        </a:rPr>
                        <a:t>項目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１３年目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１４年目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１５年目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１６年目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１７年目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tc>
                  <a:txBody>
                    <a:bodyPr/>
                    <a:lstStyle/>
                    <a:p>
                      <a:pPr algn="ctr"/>
                      <a:r>
                        <a:rPr kumimoji="1" lang="ja-JP" altLang="en-US" sz="1100" b="1" dirty="0" smtClean="0">
                          <a:latin typeface="Meiryo UI" panose="020B0604030504040204" pitchFamily="50" charset="-128"/>
                          <a:ea typeface="Meiryo UI" panose="020B0604030504040204" pitchFamily="50" charset="-128"/>
                        </a:rPr>
                        <a:t>１８年目</a:t>
                      </a:r>
                      <a:endParaRPr kumimoji="1" lang="ja-JP" altLang="en-US" sz="1100" b="1" dirty="0">
                        <a:latin typeface="Meiryo UI" panose="020B0604030504040204" pitchFamily="50" charset="-128"/>
                        <a:ea typeface="Meiryo UI" panose="020B0604030504040204" pitchFamily="50" charset="-128"/>
                      </a:endParaRPr>
                    </a:p>
                  </a:txBody>
                  <a:tcPr>
                    <a:solidFill>
                      <a:schemeClr val="accent1">
                        <a:lumMod val="20000"/>
                        <a:lumOff val="80000"/>
                      </a:schemeClr>
                    </a:solidFill>
                  </a:tcPr>
                </a:tc>
                <a:extLst>
                  <a:ext uri="{0D108BD9-81ED-4DB2-BD59-A6C34878D82A}">
                    <a16:rowId xmlns:a16="http://schemas.microsoft.com/office/drawing/2014/main" val="2905970884"/>
                  </a:ext>
                </a:extLst>
              </a:tr>
              <a:tr h="21600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50" dirty="0" smtClean="0">
                          <a:latin typeface="Meiryo UI" panose="020B0604030504040204" pitchFamily="50" charset="-128"/>
                          <a:ea typeface="Meiryo UI" panose="020B0604030504040204" pitchFamily="50" charset="-128"/>
                        </a:rPr>
                        <a:t>発電量（</a:t>
                      </a:r>
                      <a:r>
                        <a:rPr kumimoji="1" lang="en-US" altLang="ja-JP" sz="1050" dirty="0" smtClean="0">
                          <a:latin typeface="Meiryo UI" panose="020B0604030504040204" pitchFamily="50" charset="-128"/>
                          <a:ea typeface="Meiryo UI" panose="020B0604030504040204" pitchFamily="50" charset="-128"/>
                        </a:rPr>
                        <a:t>kWh</a:t>
                      </a:r>
                      <a:r>
                        <a:rPr kumimoji="1" lang="ja-JP" altLang="en-US" sz="1050" dirty="0" smtClean="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402613477"/>
                  </a:ext>
                </a:extLst>
              </a:tr>
              <a:tr h="216000">
                <a:tc>
                  <a:txBody>
                    <a:bodyPr/>
                    <a:lstStyle/>
                    <a:p>
                      <a:pPr algn="l"/>
                      <a:r>
                        <a:rPr kumimoji="1" lang="ja-JP" altLang="en-US" sz="1050" dirty="0" smtClean="0">
                          <a:latin typeface="Meiryo UI" panose="020B0604030504040204" pitchFamily="50" charset="-128"/>
                          <a:ea typeface="Meiryo UI" panose="020B0604030504040204" pitchFamily="50" charset="-128"/>
                        </a:rPr>
                        <a:t>使用電力量（</a:t>
                      </a:r>
                      <a:r>
                        <a:rPr kumimoji="1" lang="en-US" altLang="ja-JP" sz="1050" dirty="0" smtClean="0">
                          <a:latin typeface="Meiryo UI" panose="020B0604030504040204" pitchFamily="50" charset="-128"/>
                          <a:ea typeface="Meiryo UI" panose="020B0604030504040204" pitchFamily="50" charset="-128"/>
                        </a:rPr>
                        <a:t>kWh</a:t>
                      </a:r>
                      <a:r>
                        <a:rPr kumimoji="1" lang="ja-JP" altLang="en-US" sz="1050" dirty="0" smtClean="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138862317"/>
                  </a:ext>
                </a:extLst>
              </a:tr>
              <a:tr h="216000">
                <a:tc>
                  <a:txBody>
                    <a:bodyPr/>
                    <a:lstStyle/>
                    <a:p>
                      <a:pPr algn="l"/>
                      <a:r>
                        <a:rPr kumimoji="1" lang="ja-JP" altLang="en-US" sz="1050" dirty="0" smtClean="0">
                          <a:latin typeface="Meiryo UI" panose="020B0604030504040204" pitchFamily="50" charset="-128"/>
                          <a:ea typeface="Meiryo UI" panose="020B0604030504040204" pitchFamily="50" charset="-128"/>
                        </a:rPr>
                        <a:t>再エネ電気使用割合（</a:t>
                      </a:r>
                      <a:r>
                        <a:rPr kumimoji="1" lang="en-US" altLang="ja-JP" sz="1050" dirty="0" smtClean="0">
                          <a:latin typeface="Meiryo UI" panose="020B0604030504040204" pitchFamily="50" charset="-128"/>
                          <a:ea typeface="Meiryo UI" panose="020B0604030504040204" pitchFamily="50" charset="-128"/>
                        </a:rPr>
                        <a:t>%</a:t>
                      </a:r>
                      <a:r>
                        <a:rPr kumimoji="1" lang="ja-JP" altLang="en-US" sz="1050" dirty="0" smtClean="0">
                          <a:latin typeface="Meiryo UI" panose="020B0604030504040204" pitchFamily="50" charset="-128"/>
                          <a:ea typeface="Meiryo UI" panose="020B0604030504040204" pitchFamily="50" charset="-128"/>
                        </a:rPr>
                        <a:t>）</a:t>
                      </a:r>
                      <a:endParaRPr kumimoji="1" lang="ja-JP" altLang="en-US" sz="1050" dirty="0">
                        <a:latin typeface="Meiryo UI" panose="020B0604030504040204" pitchFamily="50" charset="-128"/>
                        <a:ea typeface="Meiryo UI" panose="020B0604030504040204" pitchFamily="50" charset="-128"/>
                      </a:endParaRP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642840583"/>
                  </a:ext>
                </a:extLst>
              </a:tr>
              <a:tr h="216000">
                <a:tc>
                  <a:txBody>
                    <a:bodyPr/>
                    <a:lstStyle/>
                    <a:p>
                      <a:pPr algn="l"/>
                      <a:r>
                        <a:rPr kumimoji="1" lang="ja-JP" altLang="en-US" sz="1050" dirty="0" smtClean="0">
                          <a:latin typeface="Meiryo UI" panose="020B0604030504040204" pitchFamily="50" charset="-128"/>
                          <a:ea typeface="Meiryo UI" panose="020B0604030504040204" pitchFamily="50" charset="-128"/>
                        </a:rPr>
                        <a:t>電気料金削減額・・・</a:t>
                      </a:r>
                      <a:r>
                        <a:rPr kumimoji="1" lang="en-US" altLang="ja-JP" sz="1050" dirty="0" smtClean="0">
                          <a:latin typeface="Meiryo UI" panose="020B0604030504040204" pitchFamily="50" charset="-128"/>
                          <a:ea typeface="Meiryo UI" panose="020B0604030504040204" pitchFamily="50" charset="-128"/>
                        </a:rPr>
                        <a:t>A</a:t>
                      </a: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70182815"/>
                  </a:ext>
                </a:extLst>
              </a:tr>
              <a:tr h="216000">
                <a:tc>
                  <a:txBody>
                    <a:bodyPr/>
                    <a:lstStyle/>
                    <a:p>
                      <a:pPr algn="l"/>
                      <a:r>
                        <a:rPr kumimoji="1" lang="ja-JP" altLang="en-US" sz="1050" dirty="0" smtClean="0">
                          <a:latin typeface="Meiryo UI" panose="020B0604030504040204" pitchFamily="50" charset="-128"/>
                          <a:ea typeface="Meiryo UI" panose="020B0604030504040204" pitchFamily="50" charset="-128"/>
                        </a:rPr>
                        <a:t>減価償却・・・</a:t>
                      </a:r>
                      <a:r>
                        <a:rPr kumimoji="1" lang="en-US" altLang="ja-JP" sz="1050" dirty="0" smtClean="0">
                          <a:latin typeface="Meiryo UI" panose="020B0604030504040204" pitchFamily="50" charset="-128"/>
                          <a:ea typeface="Meiryo UI" panose="020B0604030504040204" pitchFamily="50" charset="-128"/>
                        </a:rPr>
                        <a:t>B</a:t>
                      </a: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63909549"/>
                  </a:ext>
                </a:extLst>
              </a:tr>
              <a:tr h="216000">
                <a:tc>
                  <a:txBody>
                    <a:bodyPr/>
                    <a:lstStyle/>
                    <a:p>
                      <a:pPr algn="l"/>
                      <a:r>
                        <a:rPr kumimoji="1" lang="ja-JP" altLang="en-US" sz="1050" dirty="0" smtClean="0">
                          <a:latin typeface="Meiryo UI" panose="020B0604030504040204" pitchFamily="50" charset="-128"/>
                          <a:ea typeface="Meiryo UI" panose="020B0604030504040204" pitchFamily="50" charset="-128"/>
                        </a:rPr>
                        <a:t>ランニングコスト・・・</a:t>
                      </a:r>
                      <a:r>
                        <a:rPr kumimoji="1" lang="en-US" altLang="ja-JP" sz="1050" dirty="0" smtClean="0">
                          <a:latin typeface="Meiryo UI" panose="020B0604030504040204" pitchFamily="50" charset="-128"/>
                          <a:ea typeface="Meiryo UI" panose="020B0604030504040204" pitchFamily="50" charset="-128"/>
                        </a:rPr>
                        <a:t>C</a:t>
                      </a: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1242591799"/>
                  </a:ext>
                </a:extLst>
              </a:tr>
              <a:tr h="283493">
                <a:tc>
                  <a:txBody>
                    <a:bodyPr/>
                    <a:lstStyle/>
                    <a:p>
                      <a:pPr algn="l"/>
                      <a:r>
                        <a:rPr kumimoji="1" lang="ja-JP" altLang="en-US" sz="1050" dirty="0" smtClean="0">
                          <a:latin typeface="Meiryo UI" panose="020B0604030504040204" pitchFamily="50" charset="-128"/>
                          <a:ea typeface="Meiryo UI" panose="020B0604030504040204" pitchFamily="50" charset="-128"/>
                        </a:rPr>
                        <a:t>損益累計（円）</a:t>
                      </a:r>
                      <a:r>
                        <a:rPr kumimoji="1" lang="en-US" altLang="ja-JP" sz="1050" dirty="0" smtClean="0">
                          <a:latin typeface="Meiryo UI" panose="020B0604030504040204" pitchFamily="50" charset="-128"/>
                          <a:ea typeface="Meiryo UI" panose="020B0604030504040204" pitchFamily="50" charset="-128"/>
                        </a:rPr>
                        <a:t>(=A-B-C)</a:t>
                      </a:r>
                    </a:p>
                  </a:txBody>
                  <a:tcP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tc>
                  <a:txBody>
                    <a:bodyPr/>
                    <a:lstStyle/>
                    <a:p>
                      <a:pPr algn="r"/>
                      <a:endParaRPr kumimoji="1" lang="ja-JP" altLang="en-US" sz="1050" dirty="0">
                        <a:latin typeface="Meiryo UI" panose="020B0604030504040204" pitchFamily="50" charset="-128"/>
                        <a:ea typeface="Meiryo UI" panose="020B0604030504040204" pitchFamily="50" charset="-128"/>
                      </a:endParaRPr>
                    </a:p>
                  </a:txBody>
                  <a:tcPr anchor="ctr"/>
                </a:tc>
                <a:extLst>
                  <a:ext uri="{0D108BD9-81ED-4DB2-BD59-A6C34878D82A}">
                    <a16:rowId xmlns:a16="http://schemas.microsoft.com/office/drawing/2014/main" val="3833211288"/>
                  </a:ext>
                </a:extLst>
              </a:tr>
            </a:tbl>
          </a:graphicData>
        </a:graphic>
      </p:graphicFrame>
      <p:sp>
        <p:nvSpPr>
          <p:cNvPr id="5" name="四角形吹き出し 4"/>
          <p:cNvSpPr/>
          <p:nvPr/>
        </p:nvSpPr>
        <p:spPr>
          <a:xfrm>
            <a:off x="-2268760" y="908720"/>
            <a:ext cx="1863946" cy="1508223"/>
          </a:xfrm>
          <a:prstGeom prst="wedgeRectCallout">
            <a:avLst>
              <a:gd name="adj1" fmla="val 74065"/>
              <a:gd name="adj2" fmla="val -18211"/>
            </a:avLst>
          </a:prstGeom>
        </p:spPr>
        <p:style>
          <a:lnRef idx="2">
            <a:schemeClr val="accent1"/>
          </a:lnRef>
          <a:fillRef idx="1">
            <a:schemeClr val="lt1"/>
          </a:fillRef>
          <a:effectRef idx="0">
            <a:schemeClr val="accent1"/>
          </a:effectRef>
          <a:fontRef idx="minor">
            <a:schemeClr val="dk1"/>
          </a:fontRef>
        </p:style>
        <p:txBody>
          <a:bodyPr rtlCol="0" anchor="ctr"/>
          <a:lstStyle/>
          <a:p>
            <a:r>
              <a:rPr lang="ja-JP" altLang="en-US" sz="1100" dirty="0">
                <a:solidFill>
                  <a:srgbClr val="FF0000"/>
                </a:solidFill>
                <a:latin typeface="メイリオ" panose="020B0604030504040204" pitchFamily="50" charset="-128"/>
                <a:ea typeface="メイリオ" panose="020B0604030504040204" pitchFamily="50" charset="-128"/>
              </a:rPr>
              <a:t>必要に応じて</a:t>
            </a:r>
            <a:r>
              <a:rPr lang="ja-JP" altLang="en-US" sz="1100" dirty="0" smtClean="0">
                <a:solidFill>
                  <a:srgbClr val="FF0000"/>
                </a:solidFill>
                <a:latin typeface="メイリオ" panose="020B0604030504040204" pitchFamily="50" charset="-128"/>
                <a:ea typeface="メイリオ" panose="020B0604030504040204" pitchFamily="50" charset="-128"/>
              </a:rPr>
              <a:t>行やページを</a:t>
            </a:r>
            <a:r>
              <a:rPr lang="ja-JP" altLang="en-US" sz="1100" dirty="0">
                <a:solidFill>
                  <a:srgbClr val="FF0000"/>
                </a:solidFill>
                <a:latin typeface="メイリオ" panose="020B0604030504040204" pitchFamily="50" charset="-128"/>
                <a:ea typeface="メイリオ" panose="020B0604030504040204" pitchFamily="50" charset="-128"/>
              </a:rPr>
              <a:t>増やしてください。</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ja-JP" altLang="en-US" sz="1100" dirty="0">
                <a:solidFill>
                  <a:srgbClr val="FF0000"/>
                </a:solidFill>
                <a:latin typeface="メイリオ" panose="020B0604030504040204" pitchFamily="50" charset="-128"/>
                <a:ea typeface="メイリオ" panose="020B0604030504040204" pitchFamily="50" charset="-128"/>
              </a:rPr>
              <a:t>紙面が足りない場合は、スライドを増やす、文字の調整等で対応をお願いいたします。</a:t>
            </a:r>
            <a:endParaRPr lang="en-US" altLang="ja-JP" sz="1100" dirty="0">
              <a:solidFill>
                <a:srgbClr val="FF0000"/>
              </a:solidFill>
              <a:latin typeface="メイリオ" panose="020B0604030504040204" pitchFamily="50" charset="-128"/>
              <a:ea typeface="メイリオ" panose="020B0604030504040204" pitchFamily="50" charset="-128"/>
            </a:endParaRPr>
          </a:p>
          <a:p>
            <a:r>
              <a:rPr lang="en-US" altLang="ja-JP" sz="1100" dirty="0">
                <a:solidFill>
                  <a:srgbClr val="FF0000"/>
                </a:solidFill>
                <a:latin typeface="メイリオ" panose="020B0604030504040204" pitchFamily="50" charset="-128"/>
                <a:ea typeface="メイリオ" panose="020B0604030504040204" pitchFamily="50" charset="-128"/>
              </a:rPr>
              <a:t>※</a:t>
            </a:r>
            <a:r>
              <a:rPr lang="ja-JP" altLang="en-US" sz="1100" dirty="0">
                <a:solidFill>
                  <a:srgbClr val="FF0000"/>
                </a:solidFill>
                <a:latin typeface="メイリオ" panose="020B0604030504040204" pitchFamily="50" charset="-128"/>
                <a:ea typeface="メイリオ" panose="020B0604030504040204" pitchFamily="50" charset="-128"/>
              </a:rPr>
              <a:t>本オブジェクトは削除</a:t>
            </a:r>
            <a:r>
              <a:rPr lang="ja-JP" altLang="en-US" sz="1100" dirty="0" smtClean="0">
                <a:solidFill>
                  <a:srgbClr val="FF0000"/>
                </a:solidFill>
                <a:latin typeface="メイリオ" panose="020B0604030504040204" pitchFamily="50" charset="-128"/>
                <a:ea typeface="メイリオ" panose="020B0604030504040204" pitchFamily="50" charset="-128"/>
              </a:rPr>
              <a:t>して提出</a:t>
            </a:r>
            <a:r>
              <a:rPr lang="ja-JP" altLang="en-US" sz="1100" dirty="0">
                <a:solidFill>
                  <a:srgbClr val="FF0000"/>
                </a:solidFill>
                <a:latin typeface="メイリオ" panose="020B0604030504040204" pitchFamily="50" charset="-128"/>
                <a:ea typeface="メイリオ" panose="020B0604030504040204" pitchFamily="50" charset="-128"/>
              </a:rPr>
              <a:t>ください。</a:t>
            </a:r>
          </a:p>
        </p:txBody>
      </p:sp>
      <p:sp>
        <p:nvSpPr>
          <p:cNvPr id="6" name="テキスト ボックス 5"/>
          <p:cNvSpPr txBox="1"/>
          <p:nvPr/>
        </p:nvSpPr>
        <p:spPr>
          <a:xfrm>
            <a:off x="1573512" y="44624"/>
            <a:ext cx="7534992" cy="784830"/>
          </a:xfrm>
          <a:prstGeom prst="rect">
            <a:avLst/>
          </a:prstGeom>
          <a:noFill/>
        </p:spPr>
        <p:txBody>
          <a:bodyPr wrap="square" rtlCol="0">
            <a:spAutoFit/>
          </a:bodyPr>
          <a:lstStyle/>
          <a:p>
            <a:r>
              <a:rPr kumimoji="1" lang="ja-JP" altLang="en-US" sz="1050" dirty="0" smtClean="0">
                <a:latin typeface="メイリオ" panose="020B0604030504040204" pitchFamily="50" charset="-128"/>
                <a:ea typeface="メイリオ" panose="020B0604030504040204" pitchFamily="50" charset="-128"/>
              </a:rPr>
              <a:t>・使用電力量には、再エネ電力を導入する施設における買電を含めた全体の使用電力量を記入してください。</a:t>
            </a:r>
            <a:endParaRPr kumimoji="1" lang="en-US" altLang="ja-JP" sz="1050" dirty="0" smtClean="0">
              <a:latin typeface="メイリオ" panose="020B0604030504040204" pitchFamily="50" charset="-128"/>
              <a:ea typeface="メイリオ" panose="020B0604030504040204" pitchFamily="50" charset="-128"/>
            </a:endParaRPr>
          </a:p>
          <a:p>
            <a:r>
              <a:rPr lang="ja-JP" altLang="en-US" sz="1050" dirty="0" smtClean="0">
                <a:latin typeface="メイリオ" panose="020B0604030504040204" pitchFamily="50" charset="-128"/>
                <a:ea typeface="メイリオ" panose="020B0604030504040204" pitchFamily="50" charset="-128"/>
              </a:rPr>
              <a:t>・再エネ電気使用割合には、再エネ発電量</a:t>
            </a:r>
            <a:r>
              <a:rPr lang="en-US" altLang="ja-JP" sz="1050" dirty="0" smtClean="0">
                <a:latin typeface="メイリオ" panose="020B0604030504040204" pitchFamily="50" charset="-128"/>
                <a:ea typeface="メイリオ" panose="020B0604030504040204" pitchFamily="50" charset="-128"/>
              </a:rPr>
              <a:t>÷</a:t>
            </a:r>
            <a:r>
              <a:rPr lang="ja-JP" altLang="en-US" sz="1050" dirty="0" smtClean="0">
                <a:latin typeface="メイリオ" panose="020B0604030504040204" pitchFamily="50" charset="-128"/>
                <a:ea typeface="メイリオ" panose="020B0604030504040204" pitchFamily="50" charset="-128"/>
              </a:rPr>
              <a:t>使用電力量を記入してください。</a:t>
            </a:r>
            <a:endParaRPr lang="en-US" altLang="ja-JP" sz="1050" dirty="0" smtClean="0">
              <a:latin typeface="メイリオ" panose="020B0604030504040204" pitchFamily="50" charset="-128"/>
              <a:ea typeface="メイリオ" panose="020B0604030504040204" pitchFamily="50" charset="-128"/>
            </a:endParaRPr>
          </a:p>
          <a:p>
            <a:r>
              <a:rPr kumimoji="1" lang="ja-JP" altLang="en-US" sz="1050" dirty="0" smtClean="0">
                <a:latin typeface="メイリオ" panose="020B0604030504040204" pitchFamily="50" charset="-128"/>
                <a:ea typeface="メイリオ" panose="020B0604030504040204" pitchFamily="50" charset="-128"/>
              </a:rPr>
              <a:t>・ランニングコストには、前ページの合計額を記入してください。　　　　　　　　　　　</a:t>
            </a:r>
            <a:r>
              <a:rPr kumimoji="1" lang="en-US" altLang="ja-JP" sz="1050" dirty="0" smtClean="0">
                <a:latin typeface="メイリオ" panose="020B0604030504040204" pitchFamily="50" charset="-128"/>
                <a:ea typeface="メイリオ" panose="020B0604030504040204" pitchFamily="50" charset="-128"/>
              </a:rPr>
              <a:t>	</a:t>
            </a:r>
            <a:r>
              <a:rPr lang="ja-JP" altLang="en-US" sz="1050" dirty="0" smtClean="0">
                <a:latin typeface="メイリオ" panose="020B0604030504040204" pitchFamily="50" charset="-128"/>
                <a:ea typeface="メイリオ" panose="020B0604030504040204" pitchFamily="50" charset="-128"/>
              </a:rPr>
              <a:t>（単位：千円）</a:t>
            </a:r>
            <a:r>
              <a:rPr kumimoji="1" lang="en-US" altLang="ja-JP" sz="1200" dirty="0" smtClean="0">
                <a:latin typeface="メイリオ" panose="020B0604030504040204" pitchFamily="50" charset="-128"/>
                <a:ea typeface="メイリオ" panose="020B0604030504040204" pitchFamily="50" charset="-128"/>
              </a:rPr>
              <a:t>							</a:t>
            </a:r>
            <a:endParaRPr kumimoji="1" lang="ja-JP" altLang="en-US" sz="1200" dirty="0">
              <a:latin typeface="メイリオ" panose="020B0604030504040204" pitchFamily="50" charset="-128"/>
              <a:ea typeface="メイリオ" panose="020B0604030504040204" pitchFamily="50" charset="-128"/>
            </a:endParaRPr>
          </a:p>
        </p:txBody>
      </p:sp>
    </p:spTree>
    <p:extLst>
      <p:ext uri="{BB962C8B-B14F-4D97-AF65-F5344CB8AC3E}">
        <p14:creationId xmlns:p14="http://schemas.microsoft.com/office/powerpoint/2010/main" val="529292653"/>
      </p:ext>
    </p:extLst>
  </p:cSld>
  <p:clrMapOvr>
    <a:masterClrMapping/>
  </p:clrMapOvr>
</p:sld>
</file>

<file path=ppt/theme/theme1.xml><?xml version="1.0" encoding="utf-8"?>
<a:theme xmlns:a="http://schemas.openxmlformats.org/drawingml/2006/main" name="Blank">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プレゼンテーション1" id="{8E969926-C35E-4B9C-93F7-57A51276E4E6}" vid="{CB478695-38CA-4AB5-81A7-0DBA352C8849}"/>
    </a:ext>
  </a:extLst>
</a:theme>
</file>

<file path=docProps/app.xml><?xml version="1.0" encoding="utf-8"?>
<Properties xmlns="http://schemas.openxmlformats.org/officeDocument/2006/extended-properties" xmlns:vt="http://schemas.openxmlformats.org/officeDocument/2006/docPropsVTypes">
  <TotalTime>0</TotalTime>
  <Words>726</Words>
  <Application>Microsoft Office PowerPoint</Application>
  <PresentationFormat>画面に合わせる (4:3)</PresentationFormat>
  <Paragraphs>113</Paragraphs>
  <Slides>3</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3</vt:i4>
      </vt:variant>
    </vt:vector>
  </HeadingPairs>
  <TitlesOfParts>
    <vt:vector size="9" baseType="lpstr">
      <vt:lpstr>Meiryo UI</vt:lpstr>
      <vt:lpstr>ＭＳ Ｐゴシック</vt:lpstr>
      <vt:lpstr>メイリオ</vt:lpstr>
      <vt:lpstr>Arial</vt:lpstr>
      <vt:lpstr>Calibri</vt:lpstr>
      <vt:lpstr>Blank</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modified xsi:type="dcterms:W3CDTF">2021-08-02T02:30:21Z</dcterms:modified>
</cp:coreProperties>
</file>