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8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06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73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0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70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98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60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39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5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97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29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26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99675-0C85-43A0-B757-8F5C8F02499B}" type="datetimeFigureOut">
              <a:rPr kumimoji="1" lang="ja-JP" altLang="en-US" smtClean="0"/>
              <a:t>2021/7/7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13752-CE3D-474B-B07B-184742B434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42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テキスト ボックス 63"/>
          <p:cNvSpPr txBox="1"/>
          <p:nvPr/>
        </p:nvSpPr>
        <p:spPr>
          <a:xfrm>
            <a:off x="2841217" y="358878"/>
            <a:ext cx="3956206" cy="2299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中小企業の方は、自らの申請方針を選択する際の参考としてください。</a:t>
            </a:r>
            <a:endParaRPr lang="en-US" altLang="ja-JP" sz="894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14808" y="514434"/>
            <a:ext cx="2053104" cy="10555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交付要件（申請受付要項の２（２）ア～キ）のすべてに該当し、以下の①②いずれかに該当する飲食店で、協力金の対象施設となっているか？</a:t>
            </a:r>
            <a:endParaRPr lang="en-US" altLang="ja-JP" sz="894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接待を伴う飲食店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②酒類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を提供する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飲食店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対象外施設については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Q&amp;A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を参照</a:t>
            </a:r>
            <a:endParaRPr lang="en-US" altLang="ja-JP" sz="894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736615" y="22265"/>
            <a:ext cx="4866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/>
              <a:t>南相馬市</a:t>
            </a:r>
            <a:r>
              <a:rPr lang="ja-JP" altLang="en-US" sz="1400" b="1" dirty="0" smtClean="0"/>
              <a:t>時短</a:t>
            </a:r>
            <a:r>
              <a:rPr lang="ja-JP" altLang="en-US" sz="1400" b="1" dirty="0" smtClean="0"/>
              <a:t>協力金申請に係るフローチャート</a:t>
            </a:r>
            <a:endParaRPr lang="ja-JP" altLang="en-US" sz="1400" b="1" dirty="0"/>
          </a:p>
        </p:txBody>
      </p:sp>
      <p:sp>
        <p:nvSpPr>
          <p:cNvPr id="16" name="平行四辺形 15"/>
          <p:cNvSpPr/>
          <p:nvPr/>
        </p:nvSpPr>
        <p:spPr>
          <a:xfrm>
            <a:off x="856719" y="1652954"/>
            <a:ext cx="325315" cy="5057725"/>
          </a:xfrm>
          <a:prstGeom prst="parallelogram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948830" y="6408223"/>
            <a:ext cx="2894324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協力金の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交付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対象外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4" name="右矢印 73"/>
          <p:cNvSpPr/>
          <p:nvPr/>
        </p:nvSpPr>
        <p:spPr>
          <a:xfrm>
            <a:off x="2205421" y="565146"/>
            <a:ext cx="565892" cy="57030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5184670" y="559003"/>
            <a:ext cx="1154373" cy="2293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元年７月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または令和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２年７月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の飲食部門における１日当たりの売上が以下のどれにあたるか？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１日当たりの売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上＝令和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元年７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月または令和２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年７月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の飲食部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門の売上金額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÷31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894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円以下</a:t>
            </a:r>
            <a:endParaRPr lang="en-US" altLang="ja-JP" sz="894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万円超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843850" y="740047"/>
            <a:ext cx="12250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0" name="右矢印 79"/>
          <p:cNvSpPr/>
          <p:nvPr/>
        </p:nvSpPr>
        <p:spPr>
          <a:xfrm>
            <a:off x="3797210" y="3687115"/>
            <a:ext cx="3195215" cy="42681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右矢印 84"/>
          <p:cNvSpPr/>
          <p:nvPr/>
        </p:nvSpPr>
        <p:spPr>
          <a:xfrm>
            <a:off x="4666840" y="891273"/>
            <a:ext cx="495330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6942417" y="1073858"/>
            <a:ext cx="2800055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 売上高方式により申請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（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2.5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7.5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4304328" y="1106263"/>
            <a:ext cx="12250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865010" y="1984940"/>
            <a:ext cx="317024" cy="617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いい</a:t>
            </a:r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え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749746" y="534343"/>
            <a:ext cx="1811146" cy="20350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中小企業か？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en-US" altLang="ja-JP" sz="1000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〇飲食業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資本金の額又は出資の総額が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円以下の会社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endParaRPr lang="en-US" altLang="ja-JP" sz="894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常時使用する従業員数が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以下の会社及び個人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〇サービス業（カラオケ店等）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資本金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の額又は出資の総額が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円以下の会社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</a:p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常時使用する従業員が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94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以下の会社及び個人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865010" y="6335733"/>
            <a:ext cx="6070739" cy="50066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平行四辺形 24"/>
          <p:cNvSpPr/>
          <p:nvPr/>
        </p:nvSpPr>
        <p:spPr>
          <a:xfrm>
            <a:off x="3582917" y="2602611"/>
            <a:ext cx="325315" cy="1405509"/>
          </a:xfrm>
          <a:prstGeom prst="parallelogram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568050" y="2785855"/>
            <a:ext cx="321169" cy="617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いい</a:t>
            </a:r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え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411946" y="3079080"/>
            <a:ext cx="1810073" cy="6427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元年７月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または令和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２年７月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と比較して、令和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３年７月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の飲食部門における１日当たりの売上減少額が</a:t>
            </a:r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187,500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円以下か。</a:t>
            </a:r>
            <a:endParaRPr lang="en-US" altLang="ja-JP" sz="894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右矢印 29"/>
          <p:cNvSpPr/>
          <p:nvPr/>
        </p:nvSpPr>
        <p:spPr>
          <a:xfrm>
            <a:off x="6393152" y="891273"/>
            <a:ext cx="405203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右矢印 30"/>
          <p:cNvSpPr/>
          <p:nvPr/>
        </p:nvSpPr>
        <p:spPr>
          <a:xfrm rot="5400000">
            <a:off x="5595174" y="2586924"/>
            <a:ext cx="296229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952999" y="1100275"/>
            <a:ext cx="12250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149342" y="2775068"/>
            <a:ext cx="12250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18533695">
            <a:off x="6160338" y="2275878"/>
            <a:ext cx="1305563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右矢印 34"/>
          <p:cNvSpPr/>
          <p:nvPr/>
        </p:nvSpPr>
        <p:spPr>
          <a:xfrm>
            <a:off x="6357218" y="3091528"/>
            <a:ext cx="606831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259960" y="2414493"/>
            <a:ext cx="12250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250494" y="3300190"/>
            <a:ext cx="760255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いいえ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959407" y="3059347"/>
            <a:ext cx="2907149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イ 売上高減少方式により申請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（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０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万円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948830" y="4553652"/>
            <a:ext cx="290714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ウ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新規開店特例による売上高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方式により申請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959407" y="175322"/>
            <a:ext cx="2825123" cy="738664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ja-JP" altLang="en-US" sz="105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以下</a:t>
            </a:r>
            <a:r>
              <a:rPr lang="ja-JP" altLang="en-US" sz="105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のア～エの区分に応じて申請に当たっての「売上の状況に関する資料」が異なりますので、別表</a:t>
            </a:r>
            <a:r>
              <a:rPr lang="ja-JP" altLang="en-US" sz="105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lang="ja-JP" altLang="en-US" sz="105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チェックリストの各区分に応じた書類をご準備ください。</a:t>
            </a:r>
            <a:endParaRPr lang="en-US" altLang="ja-JP" sz="105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右矢印 43"/>
          <p:cNvSpPr/>
          <p:nvPr/>
        </p:nvSpPr>
        <p:spPr>
          <a:xfrm rot="5400000">
            <a:off x="1315474" y="1927356"/>
            <a:ext cx="2192908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251342" y="1163561"/>
            <a:ext cx="321169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05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２年</a:t>
            </a:r>
            <a:r>
              <a:rPr lang="en-US" altLang="ja-JP" sz="105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05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sz="105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２日以降に開店</a:t>
            </a:r>
            <a:endParaRPr lang="en-US" altLang="ja-JP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815209" y="3373815"/>
            <a:ext cx="1243231" cy="5078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中小企業か？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中小企業の定義は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en-US" altLang="ja-JP" sz="900" baseline="3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のとおり）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右矢印 45"/>
          <p:cNvSpPr/>
          <p:nvPr/>
        </p:nvSpPr>
        <p:spPr>
          <a:xfrm rot="5400000">
            <a:off x="2520539" y="3828238"/>
            <a:ext cx="432153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584020" y="3911706"/>
            <a:ext cx="321169" cy="44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301438" y="4385786"/>
            <a:ext cx="1571338" cy="14927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日～令和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までの飲食部門における１日当たりの売上が以下のどれにあたるか？</a:t>
            </a:r>
            <a:endParaRPr lang="en-US" altLang="ja-JP" sz="7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7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１日当たりの売上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開店日～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までの飲食部門の売上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開店日から令和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までの総日数（定休日含む）で除して算出</a:t>
            </a:r>
            <a:endParaRPr lang="en-US" altLang="ja-JP" sz="7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円以下</a:t>
            </a:r>
            <a:endParaRPr lang="en-US" altLang="ja-JP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万円超</a:t>
            </a:r>
            <a:endParaRPr lang="en-US" altLang="ja-JP" sz="7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平行四辺形 49"/>
          <p:cNvSpPr/>
          <p:nvPr/>
        </p:nvSpPr>
        <p:spPr>
          <a:xfrm>
            <a:off x="1966692" y="3936849"/>
            <a:ext cx="300279" cy="2120577"/>
          </a:xfrm>
          <a:prstGeom prst="parallelogram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956246" y="4818308"/>
            <a:ext cx="321169" cy="617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いい</a:t>
            </a:r>
            <a:r>
              <a:rPr lang="ja-JP" altLang="en-US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え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942417" y="5559647"/>
            <a:ext cx="290714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エ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新規開店特例による売上高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減少方式により申請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右矢印 52"/>
          <p:cNvSpPr/>
          <p:nvPr/>
        </p:nvSpPr>
        <p:spPr>
          <a:xfrm>
            <a:off x="1966692" y="5839450"/>
            <a:ext cx="4969057" cy="52160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右矢印 53"/>
          <p:cNvSpPr/>
          <p:nvPr/>
        </p:nvSpPr>
        <p:spPr>
          <a:xfrm>
            <a:off x="3941409" y="4420734"/>
            <a:ext cx="2983398" cy="516142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828001" y="4533894"/>
            <a:ext cx="12250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305816" y="4942305"/>
            <a:ext cx="1288983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開店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日から令和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までの飲食部門の１日あたりの売上と比較して、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8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の飲食部門における１日当たりの売上減少額が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187,500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円以下か。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3974511" y="4945914"/>
            <a:ext cx="277155" cy="649376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474699" y="5138427"/>
            <a:ext cx="12250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38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</a:p>
        </p:txBody>
      </p:sp>
      <p:sp>
        <p:nvSpPr>
          <p:cNvPr id="60" name="右矢印 59"/>
          <p:cNvSpPr/>
          <p:nvPr/>
        </p:nvSpPr>
        <p:spPr>
          <a:xfrm>
            <a:off x="5618822" y="4914500"/>
            <a:ext cx="1277396" cy="460812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866212" y="5029063"/>
            <a:ext cx="760255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はい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5618822" y="5437519"/>
            <a:ext cx="1326896" cy="460812"/>
          </a:xfrm>
          <a:prstGeom prst="rightArrow">
            <a:avLst>
              <a:gd name="adj1" fmla="val 50000"/>
              <a:gd name="adj2" fmla="val 4729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866212" y="5562966"/>
            <a:ext cx="760255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38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いいえ</a:t>
            </a:r>
            <a:endParaRPr lang="en-US" altLang="ja-JP" sz="1138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00951" y="46796"/>
            <a:ext cx="2579214" cy="415498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売上金額については、消費税及び地方消費税を除いた金額で算定します。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841217" y="222809"/>
            <a:ext cx="3956206" cy="2299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南相馬市内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894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対象店舗を有する方</a:t>
            </a:r>
            <a:endParaRPr lang="en-US" altLang="ja-JP" sz="894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455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</TotalTime>
  <Words>575</Words>
  <Application>Microsoft Office PowerPoint</Application>
  <PresentationFormat>A4 210 x 297 mm</PresentationFormat>
  <Paragraphs>70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周平</dc:creator>
  <cp:lastModifiedBy>江口 友香</cp:lastModifiedBy>
  <cp:revision>93</cp:revision>
  <cp:lastPrinted>2021-05-21T10:16:57Z</cp:lastPrinted>
  <dcterms:created xsi:type="dcterms:W3CDTF">2021-04-22T23:47:28Z</dcterms:created>
  <dcterms:modified xsi:type="dcterms:W3CDTF">2021-07-07T08:29:24Z</dcterms:modified>
</cp:coreProperties>
</file>