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67" r:id="rId5"/>
    <p:sldId id="268" r:id="rId6"/>
    <p:sldId id="260" r:id="rId7"/>
    <p:sldId id="261" r:id="rId8"/>
    <p:sldId id="270" r:id="rId9"/>
    <p:sldId id="271" r:id="rId10"/>
    <p:sldId id="262" r:id="rId11"/>
    <p:sldId id="272" r:id="rId12"/>
    <p:sldId id="273" r:id="rId13"/>
    <p:sldId id="264"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福島大学 子どものメンタルヘルス支援事業推進室" initials="福島大学"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0890" autoAdjust="0"/>
  </p:normalViewPr>
  <p:slideViewPr>
    <p:cSldViewPr snapToGrid="0">
      <p:cViewPr varScale="1">
        <p:scale>
          <a:sx n="51" d="100"/>
          <a:sy n="51" d="100"/>
        </p:scale>
        <p:origin x="1766"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6967"/>
          </a:xfrm>
          <a:prstGeom prst="rect">
            <a:avLst/>
          </a:prstGeom>
        </p:spPr>
        <p:txBody>
          <a:bodyPr vert="horz" lIns="91553" tIns="45777" rIns="91553" bIns="457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553" tIns="45777" rIns="91553" bIns="45777" rtlCol="0"/>
          <a:lstStyle>
            <a:lvl1pPr algn="r">
              <a:defRPr sz="1200"/>
            </a:lvl1pPr>
          </a:lstStyle>
          <a:p>
            <a:fld id="{61A0E45F-269F-44BE-8DF6-A9B41D00565D}" type="datetimeFigureOut">
              <a:rPr kumimoji="1" lang="ja-JP" altLang="en-US" smtClean="0"/>
              <a:t>2021/1/7</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1553" tIns="45777" rIns="91553" bIns="45777"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553" tIns="45777" rIns="91553" bIns="457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6" cy="496967"/>
          </a:xfrm>
          <a:prstGeom prst="rect">
            <a:avLst/>
          </a:prstGeom>
        </p:spPr>
        <p:txBody>
          <a:bodyPr vert="horz" lIns="91553" tIns="45777" rIns="91553" bIns="457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1553" tIns="45777" rIns="91553" bIns="45777" rtlCol="0" anchor="b"/>
          <a:lstStyle>
            <a:lvl1pPr algn="r">
              <a:defRPr sz="1200"/>
            </a:lvl1pPr>
          </a:lstStyle>
          <a:p>
            <a:fld id="{FB65D7B1-CFBD-494D-9034-4EFC65FD0646}" type="slidenum">
              <a:rPr kumimoji="1" lang="ja-JP" altLang="en-US" smtClean="0"/>
              <a:t>‹#›</a:t>
            </a:fld>
            <a:endParaRPr kumimoji="1" lang="ja-JP" altLang="en-US"/>
          </a:p>
        </p:txBody>
      </p:sp>
    </p:spTree>
    <p:extLst>
      <p:ext uri="{BB962C8B-B14F-4D97-AF65-F5344CB8AC3E}">
        <p14:creationId xmlns:p14="http://schemas.microsoft.com/office/powerpoint/2010/main" val="996350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自己紹介：みなさん、こんにちは。私は●●です。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第１時では、</a:t>
            </a:r>
          </a:p>
          <a:p>
            <a:r>
              <a:rPr kumimoji="1" lang="ja-JP" altLang="ja-JP" sz="1200" kern="1200" dirty="0" smtClean="0">
                <a:solidFill>
                  <a:schemeClr val="tx1"/>
                </a:solidFill>
                <a:effectLst/>
                <a:latin typeface="+mn-lt"/>
                <a:ea typeface="+mn-ea"/>
                <a:cs typeface="+mn-cs"/>
              </a:rPr>
              <a:t>ストレスの原因や種類について学び、自分自身のストレスがどのようなものかを考えました。また、対処法について学び、他者への相談等によってストレスと上手に付き合えることを学びました。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第２時では、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「相談</a:t>
            </a:r>
            <a:r>
              <a:rPr kumimoji="1" lang="ja-JP" altLang="en-US" sz="1200" kern="1200" dirty="0" smtClean="0">
                <a:solidFill>
                  <a:schemeClr val="tx1"/>
                </a:solidFill>
                <a:effectLst/>
                <a:latin typeface="+mn-lt"/>
                <a:ea typeface="+mn-ea"/>
                <a:cs typeface="+mn-cs"/>
              </a:rPr>
              <a:t>って</a:t>
            </a:r>
            <a:r>
              <a:rPr kumimoji="1" lang="ja-JP" altLang="ja-JP" sz="1200" kern="1200" dirty="0" smtClean="0">
                <a:solidFill>
                  <a:schemeClr val="tx1"/>
                </a:solidFill>
                <a:effectLst/>
                <a:latin typeface="+mn-lt"/>
                <a:ea typeface="+mn-ea"/>
                <a:cs typeface="+mn-cs"/>
              </a:rPr>
              <a:t>どう聞く？どう話す？悩みを持つ友人に声をかけ、話を聞いて、信頼できる大人につなぐ」</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という内容の授業をしたいと思います。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1</a:t>
            </a:fld>
            <a:endParaRPr kumimoji="1" lang="ja-JP" altLang="en-US"/>
          </a:p>
        </p:txBody>
      </p:sp>
    </p:spTree>
    <p:extLst>
      <p:ext uri="{BB962C8B-B14F-4D97-AF65-F5344CB8AC3E}">
        <p14:creationId xmlns:p14="http://schemas.microsoft.com/office/powerpoint/2010/main" val="342042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友人から</a:t>
            </a:r>
            <a:r>
              <a:rPr kumimoji="1" lang="ja-JP" altLang="en-US" dirty="0" smtClean="0"/>
              <a:t>相談を受けたら、まずはしっかり話</a:t>
            </a:r>
            <a:r>
              <a:rPr kumimoji="1" lang="ja-JP" altLang="en-US" dirty="0" smtClean="0"/>
              <a:t>を聞いて</a:t>
            </a:r>
            <a:r>
              <a:rPr kumimoji="1" lang="ja-JP" altLang="en-US" dirty="0" smtClean="0"/>
              <a:t>あげてください。</a:t>
            </a:r>
            <a:endParaRPr kumimoji="1" lang="en-US" altLang="ja-JP" dirty="0" smtClean="0"/>
          </a:p>
          <a:p>
            <a:r>
              <a:rPr kumimoji="1" lang="ja-JP" altLang="en-US" dirty="0" smtClean="0"/>
              <a:t>信頼できる人に話すだけで、気持ちはとても楽になります。</a:t>
            </a:r>
            <a:endParaRPr kumimoji="1" lang="en-US" altLang="ja-JP" dirty="0" smtClean="0"/>
          </a:p>
          <a:p>
            <a:endParaRPr kumimoji="1" lang="en-US" altLang="ja-JP" dirty="0" smtClean="0"/>
          </a:p>
          <a:p>
            <a:r>
              <a:rPr kumimoji="1" lang="ja-JP" altLang="en-US" dirty="0" smtClean="0"/>
              <a:t>でも、相談を受けると、すぐに「スッキリ」させてあげたくなるし、「解決」したくなりがちですが、それって現実的に難しいことです。</a:t>
            </a:r>
            <a:endParaRPr kumimoji="1" lang="en-US" altLang="ja-JP" dirty="0" smtClean="0"/>
          </a:p>
          <a:p>
            <a:r>
              <a:rPr kumimoji="1" lang="ja-JP" altLang="en-US" dirty="0" smtClean="0"/>
              <a:t>解決を急ぎ過ぎると、相手の話</a:t>
            </a:r>
            <a:r>
              <a:rPr kumimoji="1" lang="ja-JP" altLang="en-US" dirty="0" smtClean="0"/>
              <a:t>を聞く</a:t>
            </a:r>
            <a:r>
              <a:rPr kumimoji="1" lang="ja-JP" altLang="en-US" dirty="0" smtClean="0"/>
              <a:t>よりも、「こうしたらいい</a:t>
            </a:r>
            <a:r>
              <a:rPr kumimoji="1" lang="ja-JP" altLang="en-US" dirty="0" smtClean="0"/>
              <a:t>よ。」</a:t>
            </a:r>
            <a:r>
              <a:rPr kumimoji="1" lang="ja-JP" altLang="en-US" dirty="0" smtClean="0"/>
              <a:t>と自分の意見を押し付けることになってしまいがちです。</a:t>
            </a:r>
            <a:endParaRPr kumimoji="1" lang="en-US" altLang="ja-JP" dirty="0" smtClean="0"/>
          </a:p>
          <a:p>
            <a:r>
              <a:rPr kumimoji="1" lang="ja-JP" altLang="en-US" dirty="0" smtClean="0"/>
              <a:t>それって、好ましく</a:t>
            </a:r>
            <a:r>
              <a:rPr kumimoji="1" lang="ja-JP" altLang="en-US" dirty="0" smtClean="0"/>
              <a:t>ない聞き方</a:t>
            </a:r>
            <a:r>
              <a:rPr kumimoji="1" lang="ja-JP" altLang="en-US" dirty="0" smtClean="0"/>
              <a:t>、でしたよね。</a:t>
            </a:r>
            <a:endParaRPr kumimoji="1" lang="en-US" altLang="ja-JP" dirty="0" smtClean="0"/>
          </a:p>
          <a:p>
            <a:endParaRPr kumimoji="1" lang="en-US" altLang="ja-JP" dirty="0" smtClean="0"/>
          </a:p>
          <a:p>
            <a:r>
              <a:rPr kumimoji="1" lang="ja-JP" altLang="en-US" dirty="0" smtClean="0"/>
              <a:t>また、しっかりと話</a:t>
            </a:r>
            <a:r>
              <a:rPr kumimoji="1" lang="ja-JP" altLang="en-US" dirty="0" smtClean="0"/>
              <a:t>を聞いて</a:t>
            </a:r>
            <a:r>
              <a:rPr kumimoji="1" lang="ja-JP" altLang="en-US" dirty="0" smtClean="0"/>
              <a:t>あげても、悩みが続いていたり、深刻そうな様子が見られたら、自分だけでなく、他の信頼できる人にも相談することを勧めてください。</a:t>
            </a:r>
            <a:endParaRPr kumimoji="1" lang="en-US" altLang="ja-JP" dirty="0" smtClean="0"/>
          </a:p>
          <a:p>
            <a:r>
              <a:rPr kumimoji="1" lang="ja-JP" altLang="en-US" dirty="0" smtClean="0"/>
              <a:t>他への相談</a:t>
            </a:r>
            <a:r>
              <a:rPr kumimoji="1" lang="ja-JP" altLang="en-US" dirty="0" smtClean="0"/>
              <a:t>を勧めること</a:t>
            </a:r>
            <a:r>
              <a:rPr kumimoji="1" lang="ja-JP" altLang="en-US" dirty="0" smtClean="0"/>
              <a:t>は、「自分には相談</a:t>
            </a:r>
            <a:r>
              <a:rPr kumimoji="1" lang="ja-JP" altLang="en-US" dirty="0" smtClean="0"/>
              <a:t>しないで。」</a:t>
            </a:r>
            <a:r>
              <a:rPr kumimoji="1" lang="ja-JP" altLang="en-US" dirty="0" smtClean="0"/>
              <a:t>ということではなく、他の人の手も借りる、支える手を増やすということです。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10</a:t>
            </a:fld>
            <a:endParaRPr kumimoji="1" lang="ja-JP" altLang="en-US"/>
          </a:p>
        </p:txBody>
      </p:sp>
    </p:spTree>
    <p:extLst>
      <p:ext uri="{BB962C8B-B14F-4D97-AF65-F5344CB8AC3E}">
        <p14:creationId xmlns:p14="http://schemas.microsoft.com/office/powerpoint/2010/main" val="369999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相談</a:t>
            </a:r>
            <a:r>
              <a:rPr kumimoji="1" lang="ja-JP" altLang="en-US" dirty="0" smtClean="0"/>
              <a:t>を聞いた</a:t>
            </a:r>
            <a:r>
              <a:rPr kumimoji="1" lang="ja-JP" altLang="en-US" dirty="0" smtClean="0"/>
              <a:t>人が、一人で出来ることには限界があります。</a:t>
            </a:r>
            <a:endParaRPr kumimoji="1" lang="en-US" altLang="ja-JP" dirty="0" smtClean="0"/>
          </a:p>
          <a:p>
            <a:r>
              <a:rPr kumimoji="1" lang="ja-JP" altLang="en-US" dirty="0" smtClean="0"/>
              <a:t>本当は自分には負担が大きすぎるのに、無理をして、自分を犠牲にして全てに応えようとすると自分がつぶれてしまいます。</a:t>
            </a:r>
            <a:endParaRPr kumimoji="1" lang="en-US" altLang="ja-JP" dirty="0" smtClean="0"/>
          </a:p>
          <a:p>
            <a:r>
              <a:rPr kumimoji="1" lang="ja-JP" altLang="en-US" dirty="0" smtClean="0"/>
              <a:t>短期間の、自分の限界を超えた支えは続かないので、結局は相手の手を放してしまうことになります。</a:t>
            </a:r>
            <a:endParaRPr kumimoji="1" lang="en-US" altLang="ja-JP" dirty="0" smtClean="0"/>
          </a:p>
          <a:p>
            <a:r>
              <a:rPr kumimoji="1" lang="ja-JP" altLang="en-US" dirty="0" smtClean="0"/>
              <a:t>そうすると、相談した人は、「相手は自分を嫌になってしまったん</a:t>
            </a:r>
            <a:r>
              <a:rPr kumimoji="1" lang="ja-JP" altLang="en-US" dirty="0" smtClean="0"/>
              <a:t>だ。」</a:t>
            </a:r>
            <a:r>
              <a:rPr kumimoji="1" lang="ja-JP" altLang="en-US" dirty="0" smtClean="0"/>
              <a:t>と感じてしまうかもしれません。</a:t>
            </a:r>
            <a:endParaRPr kumimoji="1" lang="en-US" altLang="ja-JP" dirty="0" smtClean="0"/>
          </a:p>
          <a:p>
            <a:r>
              <a:rPr kumimoji="1" lang="ja-JP" altLang="en-US" dirty="0" smtClean="0"/>
              <a:t>だから、たとえば「今は難しいけど、いつなら話</a:t>
            </a:r>
            <a:r>
              <a:rPr kumimoji="1" lang="ja-JP" altLang="en-US" dirty="0" smtClean="0"/>
              <a:t>が聞けるよ。」</a:t>
            </a:r>
            <a:r>
              <a:rPr kumimoji="1" lang="ja-JP" altLang="en-US" dirty="0" smtClean="0"/>
              <a:t>というように、自分のできる範囲をきちんと伝えて、その約束を守ることの方が、結果として長期間支えることができるようになります。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11</a:t>
            </a:fld>
            <a:endParaRPr kumimoji="1" lang="ja-JP" altLang="en-US"/>
          </a:p>
        </p:txBody>
      </p:sp>
    </p:spTree>
    <p:extLst>
      <p:ext uri="{BB962C8B-B14F-4D97-AF65-F5344CB8AC3E}">
        <p14:creationId xmlns:p14="http://schemas.microsoft.com/office/powerpoint/2010/main" val="150508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支え手を増やすとして、どんな人につないだら良いでしょう？</a:t>
            </a:r>
            <a:endParaRPr kumimoji="1" lang="en-US" altLang="ja-JP" dirty="0" smtClean="0"/>
          </a:p>
          <a:p>
            <a:r>
              <a:rPr kumimoji="1" lang="ja-JP" altLang="en-US" dirty="0" smtClean="0"/>
              <a:t>信頼できる人、ここでは、親、親戚、先生、スクールカウンセラーなどを挙げましたが、もしも他に思いつく人がいればその人でももちろん大丈夫です。</a:t>
            </a:r>
            <a:endParaRPr kumimoji="1" lang="en-US" altLang="ja-JP" dirty="0" smtClean="0"/>
          </a:p>
          <a:p>
            <a:endParaRPr kumimoji="1" lang="en-US" altLang="ja-JP" dirty="0" smtClean="0"/>
          </a:p>
          <a:p>
            <a:r>
              <a:rPr kumimoji="1" lang="ja-JP" altLang="en-US" dirty="0" smtClean="0"/>
              <a:t>電話でも相談することができる窓口があることを知っておいてください。</a:t>
            </a:r>
            <a:endParaRPr kumimoji="1" lang="en-US" altLang="ja-JP" dirty="0" smtClean="0"/>
          </a:p>
          <a:p>
            <a:endParaRPr kumimoji="1" lang="en-US" altLang="ja-JP" dirty="0" smtClean="0"/>
          </a:p>
          <a:p>
            <a:r>
              <a:rPr kumimoji="1" lang="ja-JP" altLang="en-US" dirty="0" smtClean="0"/>
              <a:t>（相談</a:t>
            </a:r>
            <a:r>
              <a:rPr kumimoji="1" lang="ja-JP" altLang="en-US" dirty="0" smtClean="0"/>
              <a:t>窓口を</a:t>
            </a:r>
            <a:r>
              <a:rPr kumimoji="1" lang="ja-JP" altLang="en-US" dirty="0" smtClean="0"/>
              <a:t>紹介：スライド、</a:t>
            </a:r>
            <a:r>
              <a:rPr kumimoji="1" lang="en-US" altLang="ja-JP" dirty="0" smtClean="0"/>
              <a:t>P41</a:t>
            </a:r>
            <a:r>
              <a:rPr kumimoji="1" lang="ja-JP" altLang="en-US" dirty="0" smtClean="0"/>
              <a:t>参照）</a:t>
            </a:r>
            <a:endParaRPr kumimoji="1" lang="en-US" altLang="ja-JP" dirty="0" smtClean="0"/>
          </a:p>
          <a:p>
            <a:r>
              <a:rPr kumimoji="1" lang="ja-JP" altLang="en-US" dirty="0" smtClean="0"/>
              <a:t>　</a:t>
            </a:r>
            <a:r>
              <a:rPr kumimoji="1" lang="en-US" altLang="ja-JP" dirty="0" smtClean="0"/>
              <a:t>※</a:t>
            </a:r>
            <a:r>
              <a:rPr kumimoji="1" lang="ja-JP" altLang="en-US" dirty="0" smtClean="0"/>
              <a:t>ふくしま子ども</a:t>
            </a:r>
            <a:r>
              <a:rPr kumimoji="1" lang="en-US" altLang="ja-JP" dirty="0" smtClean="0"/>
              <a:t>LINE</a:t>
            </a:r>
            <a:r>
              <a:rPr kumimoji="1" lang="ja-JP" altLang="en-US" dirty="0" smtClean="0"/>
              <a:t>相談等を追加し説明。</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12</a:t>
            </a:fld>
            <a:endParaRPr kumimoji="1" lang="ja-JP" altLang="en-US"/>
          </a:p>
        </p:txBody>
      </p:sp>
    </p:spTree>
    <p:extLst>
      <p:ext uri="{BB962C8B-B14F-4D97-AF65-F5344CB8AC3E}">
        <p14:creationId xmlns:p14="http://schemas.microsoft.com/office/powerpoint/2010/main" val="417796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最後に大切な点を補足させてください。</a:t>
            </a:r>
            <a:endParaRPr kumimoji="1" lang="en-US" altLang="ja-JP" dirty="0" smtClean="0"/>
          </a:p>
          <a:p>
            <a:endParaRPr kumimoji="1" lang="en-US" altLang="ja-JP" dirty="0" smtClean="0"/>
          </a:p>
          <a:p>
            <a:r>
              <a:rPr kumimoji="1" lang="ja-JP" altLang="en-US" dirty="0" smtClean="0"/>
              <a:t>相談をするということは簡単なことではないかもしれません。</a:t>
            </a:r>
            <a:endParaRPr kumimoji="1" lang="en-US" altLang="ja-JP" dirty="0" smtClean="0"/>
          </a:p>
          <a:p>
            <a:r>
              <a:rPr kumimoji="1" lang="ja-JP" altLang="en-US" dirty="0" smtClean="0"/>
              <a:t>弱みを見せられない、変に思われるとか、</a:t>
            </a:r>
            <a:endParaRPr kumimoji="1" lang="en-US" altLang="ja-JP" dirty="0" smtClean="0"/>
          </a:p>
          <a:p>
            <a:r>
              <a:rPr kumimoji="1" lang="ja-JP" altLang="en-US" dirty="0" smtClean="0"/>
              <a:t>相談するのは恥ずかしい、格好悪いとか、</a:t>
            </a:r>
            <a:endParaRPr kumimoji="1" lang="en-US" altLang="ja-JP" dirty="0" smtClean="0"/>
          </a:p>
          <a:p>
            <a:r>
              <a:rPr kumimoji="1" lang="ja-JP" altLang="en-US" dirty="0" smtClean="0"/>
              <a:t>自分のことは自分でなんとかすべきとか、いろんな考えが頭の中に浮かんでくるかもしれません。</a:t>
            </a:r>
            <a:endParaRPr kumimoji="1" lang="en-US" altLang="ja-JP" dirty="0" smtClean="0"/>
          </a:p>
          <a:p>
            <a:endParaRPr kumimoji="1" lang="en-US" altLang="ja-JP" dirty="0" smtClean="0"/>
          </a:p>
          <a:p>
            <a:r>
              <a:rPr kumimoji="1" lang="ja-JP" altLang="en-US" dirty="0" smtClean="0"/>
              <a:t>自分で頑張る力も確かに大事なことです。でも、世の中には自分だけで解決できないことなんて、たくさんあります。</a:t>
            </a:r>
            <a:endParaRPr kumimoji="1" lang="en-US" altLang="ja-JP" dirty="0" smtClean="0"/>
          </a:p>
          <a:p>
            <a:r>
              <a:rPr kumimoji="1" lang="ja-JP" altLang="en-US" dirty="0" smtClean="0"/>
              <a:t>人に「助けて」を言えることも大事な力なんです。</a:t>
            </a:r>
            <a:endParaRPr kumimoji="1" lang="en-US" altLang="ja-JP" dirty="0" smtClean="0"/>
          </a:p>
          <a:p>
            <a:endParaRPr kumimoji="1" lang="en-US" altLang="ja-JP" dirty="0" smtClean="0"/>
          </a:p>
          <a:p>
            <a:r>
              <a:rPr kumimoji="1" lang="ja-JP" altLang="en-US" dirty="0" smtClean="0"/>
              <a:t>皆さんには自分の思いを伝える権利があるんだ、という事を覚えておいてください。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13</a:t>
            </a:fld>
            <a:endParaRPr kumimoji="1" lang="ja-JP" altLang="en-US"/>
          </a:p>
        </p:txBody>
      </p:sp>
    </p:spTree>
    <p:extLst>
      <p:ext uri="{BB962C8B-B14F-4D97-AF65-F5344CB8AC3E}">
        <p14:creationId xmlns:p14="http://schemas.microsoft.com/office/powerpoint/2010/main" val="365632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a:t>
            </a:r>
            <a:r>
              <a:rPr kumimoji="1" lang="ja-JP" altLang="en-US" dirty="0"/>
              <a:t>がすごーく悩んだ時に・・・</a:t>
            </a:r>
            <a:endParaRPr kumimoji="1" lang="en-US" altLang="ja-JP" dirty="0"/>
          </a:p>
          <a:p>
            <a:r>
              <a:rPr kumimoji="1" lang="ja-JP" altLang="en-US" dirty="0"/>
              <a:t>・家族に相談した</a:t>
            </a:r>
            <a:r>
              <a:rPr kumimoji="1" lang="ja-JP" altLang="en-US" dirty="0" smtClean="0"/>
              <a:t>ことはあります</a:t>
            </a:r>
            <a:r>
              <a:rPr kumimoji="1" lang="ja-JP" altLang="en-US" dirty="0"/>
              <a:t>か？</a:t>
            </a:r>
            <a:endParaRPr kumimoji="1" lang="en-US" altLang="ja-JP" dirty="0"/>
          </a:p>
          <a:p>
            <a:r>
              <a:rPr kumimoji="1" lang="ja-JP" altLang="en-US" dirty="0"/>
              <a:t>・先生に相談した</a:t>
            </a:r>
            <a:r>
              <a:rPr kumimoji="1" lang="ja-JP" altLang="en-US" dirty="0" smtClean="0"/>
              <a:t>ことはあります</a:t>
            </a:r>
            <a:r>
              <a:rPr kumimoji="1" lang="ja-JP" altLang="en-US" dirty="0"/>
              <a:t>か？</a:t>
            </a:r>
            <a:endParaRPr kumimoji="1" lang="en-US" altLang="ja-JP" dirty="0"/>
          </a:p>
          <a:p>
            <a:r>
              <a:rPr kumimoji="1" lang="ja-JP" altLang="en-US" dirty="0"/>
              <a:t>・友達に相談した</a:t>
            </a:r>
            <a:r>
              <a:rPr kumimoji="1" lang="ja-JP" altLang="en-US" dirty="0" smtClean="0"/>
              <a:t>ことはあります</a:t>
            </a:r>
            <a:r>
              <a:rPr kumimoji="1" lang="ja-JP" altLang="en-US" dirty="0"/>
              <a:t>か？</a:t>
            </a:r>
            <a:endParaRPr kumimoji="1" lang="en-US" altLang="ja-JP" dirty="0"/>
          </a:p>
          <a:p>
            <a:endParaRPr kumimoji="1" lang="en-US" altLang="ja-JP" dirty="0" smtClean="0"/>
          </a:p>
          <a:p>
            <a:r>
              <a:rPr kumimoji="1" lang="en-US" altLang="ja-JP" dirty="0" smtClean="0"/>
              <a:t>30</a:t>
            </a:r>
            <a:r>
              <a:rPr kumimoji="1" lang="ja-JP" altLang="en-US" dirty="0"/>
              <a:t>秒くらい時間を取るので、目をつぶって、最近相談したことあったかな？</a:t>
            </a:r>
            <a:endParaRPr kumimoji="1" lang="en-US" altLang="ja-JP" dirty="0"/>
          </a:p>
          <a:p>
            <a:r>
              <a:rPr kumimoji="1" lang="ja-JP" altLang="en-US" dirty="0"/>
              <a:t>どんなこと相談したかなって振り返ってみてください。</a:t>
            </a:r>
            <a:endParaRPr kumimoji="1" lang="en-US" altLang="ja-JP" dirty="0"/>
          </a:p>
          <a:p>
            <a:endParaRPr kumimoji="1" lang="en-US" altLang="ja-JP" dirty="0"/>
          </a:p>
          <a:p>
            <a:r>
              <a:rPr kumimoji="1" lang="ja-JP" altLang="en-US" dirty="0"/>
              <a:t>（</a:t>
            </a:r>
            <a:r>
              <a:rPr kumimoji="1" lang="en-US" altLang="ja-JP" dirty="0"/>
              <a:t>30</a:t>
            </a:r>
            <a:r>
              <a:rPr kumimoji="1" lang="ja-JP" altLang="en-US" dirty="0"/>
              <a:t>秒後）</a:t>
            </a:r>
            <a:endParaRPr kumimoji="1" lang="en-US" altLang="ja-JP" dirty="0"/>
          </a:p>
          <a:p>
            <a:r>
              <a:rPr kumimoji="1" lang="ja-JP" altLang="en-US" dirty="0"/>
              <a:t>指名したりしないので、挙手で教えてください。</a:t>
            </a:r>
            <a:endParaRPr kumimoji="1" lang="en-US" altLang="ja-JP" dirty="0"/>
          </a:p>
          <a:p>
            <a:r>
              <a:rPr kumimoji="1" lang="ja-JP" altLang="en-US" dirty="0"/>
              <a:t>最近、家族・先生・</a:t>
            </a:r>
            <a:r>
              <a:rPr kumimoji="1" lang="ja-JP" altLang="en-US" dirty="0" smtClean="0"/>
              <a:t>友人に</a:t>
            </a:r>
            <a:r>
              <a:rPr kumimoji="1" lang="ja-JP" altLang="en-US" dirty="0"/>
              <a:t>相談したことが思いついた人は挙手してください。</a:t>
            </a:r>
            <a:endParaRPr kumimoji="1" lang="en-US" altLang="ja-JP" dirty="0"/>
          </a:p>
          <a:p>
            <a:r>
              <a:rPr kumimoji="1" lang="ja-JP" altLang="en-US" dirty="0"/>
              <a:t>（ねらい：挙手で参加型にすること、周りはどうかを客観的にみる機会とすること）</a:t>
            </a:r>
            <a:endParaRPr kumimoji="1" lang="en-US" altLang="ja-JP" dirty="0"/>
          </a:p>
          <a:p>
            <a:endParaRPr kumimoji="1" lang="en-US" altLang="ja-JP" dirty="0"/>
          </a:p>
          <a:p>
            <a:r>
              <a:rPr kumimoji="1" lang="ja-JP" altLang="en-US" dirty="0"/>
              <a:t>（パラパラと挙手）→改めて考えると、相談するってけっこう難しいもんですよね。先生も相談する前にためらったりします。</a:t>
            </a:r>
            <a:endParaRPr kumimoji="1" lang="en-US" altLang="ja-JP" dirty="0"/>
          </a:p>
          <a:p>
            <a:endParaRPr kumimoji="1" lang="en-US" altLang="ja-JP" dirty="0" smtClean="0"/>
          </a:p>
          <a:p>
            <a:r>
              <a:rPr kumimoji="1" lang="ja-JP" altLang="en-US" dirty="0" smtClean="0"/>
              <a:t>（</a:t>
            </a:r>
            <a:r>
              <a:rPr kumimoji="1" lang="ja-JP" altLang="en-US" dirty="0"/>
              <a:t>たくさん挙手）→このクラスはすごく相談がしやすい環境なのかもしれませんね。それはとても安心します</a:t>
            </a:r>
            <a:r>
              <a:rPr kumimoji="1" lang="ja-JP" altLang="en-US" dirty="0" smtClean="0"/>
              <a:t>。自分が相談</a:t>
            </a:r>
            <a:r>
              <a:rPr kumimoji="1" lang="ja-JP" altLang="en-US" dirty="0"/>
              <a:t>するときって、相手が誰でもいいわけじゃないですよね。</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B65D7B1-CFBD-494D-9034-4EFC65FD0646}" type="slidenum">
              <a:rPr kumimoji="1" lang="ja-JP" altLang="en-US" smtClean="0"/>
              <a:t>2</a:t>
            </a:fld>
            <a:endParaRPr kumimoji="1" lang="ja-JP" altLang="en-US"/>
          </a:p>
        </p:txBody>
      </p:sp>
    </p:spTree>
    <p:extLst>
      <p:ext uri="{BB962C8B-B14F-4D97-AF65-F5344CB8AC3E}">
        <p14:creationId xmlns:p14="http://schemas.microsoft.com/office/powerpoint/2010/main" val="298003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相談するということは」</a:t>
            </a:r>
            <a:endParaRPr kumimoji="1" lang="en-US" altLang="ja-JP" dirty="0"/>
          </a:p>
          <a:p>
            <a:r>
              <a:rPr kumimoji="1" lang="ja-JP" altLang="en-US" dirty="0"/>
              <a:t>・「相手を信頼している証拠」：この人なら、話してもきっと分かってくれるって思う人に話すんですよね</a:t>
            </a:r>
            <a:endParaRPr kumimoji="1" lang="en-US" altLang="ja-JP" dirty="0"/>
          </a:p>
          <a:p>
            <a:r>
              <a:rPr kumimoji="1" lang="ja-JP" altLang="en-US" dirty="0"/>
              <a:t>そして</a:t>
            </a:r>
            <a:endParaRPr kumimoji="1" lang="en-US" altLang="ja-JP" dirty="0"/>
          </a:p>
          <a:p>
            <a:r>
              <a:rPr kumimoji="1" lang="ja-JP" altLang="en-US" dirty="0"/>
              <a:t>・「とても勇気のいること」：自分が相談している内容が、もしかしたらこんなことで悩んでいるのは変に思われるかも、とか不安に感じてしまうこともありますよね。</a:t>
            </a:r>
            <a:endParaRPr kumimoji="1" lang="en-US" altLang="ja-JP" dirty="0"/>
          </a:p>
          <a:p>
            <a:endParaRPr kumimoji="1" lang="en-US" altLang="ja-JP" dirty="0"/>
          </a:p>
          <a:p>
            <a:r>
              <a:rPr kumimoji="1" lang="ja-JP" altLang="en-US" dirty="0"/>
              <a:t>もしも誰かが相談してくれた場合は、そういう信頼を寄せてくれたり、不安を抱えながら話をしてくれている、ということです。</a:t>
            </a:r>
            <a:endParaRPr kumimoji="1" lang="en-US" altLang="ja-JP" dirty="0"/>
          </a:p>
          <a:p>
            <a:endParaRPr kumimoji="1" lang="en-US" altLang="ja-JP" dirty="0"/>
          </a:p>
          <a:p>
            <a:r>
              <a:rPr kumimoji="1" lang="ja-JP" altLang="en-US" dirty="0"/>
              <a:t>「だからこそ、相談を</a:t>
            </a:r>
            <a:r>
              <a:rPr kumimoji="1" lang="en-US" altLang="ja-JP" dirty="0" smtClean="0"/>
              <a:t>『</a:t>
            </a:r>
            <a:r>
              <a:rPr kumimoji="1" lang="ja-JP" altLang="en-US" dirty="0" smtClean="0"/>
              <a:t>聞く</a:t>
            </a:r>
            <a:r>
              <a:rPr kumimoji="1" lang="en-US" altLang="ja-JP" dirty="0" smtClean="0"/>
              <a:t>』</a:t>
            </a:r>
            <a:r>
              <a:rPr kumimoji="1" lang="ja-JP" altLang="en-US" dirty="0"/>
              <a:t>という役割は重要」なんですよね。</a:t>
            </a:r>
            <a:endParaRPr kumimoji="1" lang="en-US" altLang="ja-JP" dirty="0"/>
          </a:p>
          <a:p>
            <a:endParaRPr kumimoji="1" lang="en-US" altLang="ja-JP" dirty="0"/>
          </a:p>
          <a:p>
            <a:r>
              <a:rPr kumimoji="1" lang="ja-JP" altLang="en-US" dirty="0"/>
              <a:t>「だからこそ、相談しやすくするために、相手が悩んでいることに気付いて声をかけてほしい」んです。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B65D7B1-CFBD-494D-9034-4EFC65FD0646}" type="slidenum">
              <a:rPr kumimoji="1" lang="ja-JP" altLang="en-US" smtClean="0"/>
              <a:t>3</a:t>
            </a:fld>
            <a:endParaRPr kumimoji="1" lang="ja-JP" altLang="en-US"/>
          </a:p>
        </p:txBody>
      </p:sp>
    </p:spTree>
    <p:extLst>
      <p:ext uri="{BB962C8B-B14F-4D97-AF65-F5344CB8AC3E}">
        <p14:creationId xmlns:p14="http://schemas.microsoft.com/office/powerpoint/2010/main" val="174907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じゃあ、相手が悩んでいると気付くためには、悩みのサインを知っておけるといいですよね。</a:t>
            </a:r>
            <a:endParaRPr kumimoji="1" lang="en-US" altLang="ja-JP" dirty="0" smtClean="0"/>
          </a:p>
          <a:p>
            <a:r>
              <a:rPr kumimoji="1" lang="ja-JP" altLang="en-US" dirty="0" smtClean="0"/>
              <a:t>たとえば、皆さんは「自分が悩んだり落ち込んだりした時に、どうなりますか？」</a:t>
            </a:r>
            <a:endParaRPr kumimoji="1" lang="en-US" altLang="ja-JP" dirty="0"/>
          </a:p>
          <a:p>
            <a:endParaRPr kumimoji="1" lang="en-US" altLang="ja-JP" dirty="0"/>
          </a:p>
          <a:p>
            <a:r>
              <a:rPr kumimoji="1" lang="ja-JP" altLang="en-US" dirty="0" smtClean="0"/>
              <a:t>自分はどうなるか、周りの人と話してみましょう。</a:t>
            </a:r>
            <a:endParaRPr kumimoji="1" lang="en-US" altLang="ja-JP" dirty="0" smtClean="0"/>
          </a:p>
          <a:p>
            <a:r>
              <a:rPr kumimoji="1" lang="ja-JP" altLang="en-US" dirty="0" smtClean="0"/>
              <a:t>（</a:t>
            </a:r>
            <a:r>
              <a:rPr kumimoji="1" lang="en-US" altLang="ja-JP" dirty="0" smtClean="0"/>
              <a:t>1</a:t>
            </a:r>
            <a:r>
              <a:rPr kumimoji="1" lang="ja-JP" altLang="en-US" dirty="0" smtClean="0"/>
              <a:t>分）</a:t>
            </a:r>
            <a:endParaRPr kumimoji="1" lang="en-US" altLang="ja-JP" dirty="0" smtClean="0"/>
          </a:p>
          <a:p>
            <a:r>
              <a:rPr kumimoji="1" lang="ja-JP" altLang="en-US" dirty="0" smtClean="0"/>
              <a:t>（となり、前後、自由に。担任とどのような形がいいか確認）</a:t>
            </a:r>
            <a:endParaRPr kumimoji="1" lang="en-US" altLang="ja-JP" dirty="0" smtClean="0"/>
          </a:p>
          <a:p>
            <a:endParaRPr kumimoji="1" lang="en-US" altLang="ja-JP" dirty="0" smtClean="0"/>
          </a:p>
          <a:p>
            <a:r>
              <a:rPr kumimoji="1" lang="ja-JP" altLang="en-US" dirty="0" smtClean="0"/>
              <a:t>いかがでしたか？スライドを見てください。悩んだ時に見られるサインの例を挙げてみました。</a:t>
            </a:r>
            <a:endParaRPr kumimoji="1" lang="en-US" altLang="ja-JP" dirty="0" smtClean="0"/>
          </a:p>
          <a:p>
            <a:endParaRPr kumimoji="1" lang="en-US" altLang="ja-JP" dirty="0" smtClean="0"/>
          </a:p>
          <a:p>
            <a:r>
              <a:rPr kumimoji="1" lang="ja-JP" altLang="en-US" dirty="0" smtClean="0"/>
              <a:t>（サインをそれぞれ読み上げる）</a:t>
            </a:r>
            <a:endParaRPr kumimoji="1" lang="en-US" altLang="ja-JP" dirty="0" smtClean="0"/>
          </a:p>
          <a:p>
            <a:endParaRPr kumimoji="1" lang="en-US" altLang="ja-JP" dirty="0" smtClean="0"/>
          </a:p>
          <a:p>
            <a:r>
              <a:rPr kumimoji="1" lang="ja-JP" altLang="en-US" dirty="0" smtClean="0"/>
              <a:t>自分や友人のサインもこの中にあったでしょうか？</a:t>
            </a:r>
            <a:endParaRPr kumimoji="1" lang="en-US" altLang="ja-JP" dirty="0" smtClean="0"/>
          </a:p>
        </p:txBody>
      </p:sp>
      <p:sp>
        <p:nvSpPr>
          <p:cNvPr id="4" name="スライド番号プレースホルダー 3"/>
          <p:cNvSpPr>
            <a:spLocks noGrp="1"/>
          </p:cNvSpPr>
          <p:nvPr>
            <p:ph type="sldNum" sz="quarter" idx="5"/>
          </p:nvPr>
        </p:nvSpPr>
        <p:spPr/>
        <p:txBody>
          <a:bodyPr/>
          <a:lstStyle/>
          <a:p>
            <a:fld id="{FB65D7B1-CFBD-494D-9034-4EFC65FD0646}" type="slidenum">
              <a:rPr kumimoji="1" lang="ja-JP" altLang="en-US" smtClean="0"/>
              <a:t>4</a:t>
            </a:fld>
            <a:endParaRPr kumimoji="1" lang="ja-JP" altLang="en-US"/>
          </a:p>
        </p:txBody>
      </p:sp>
    </p:spTree>
    <p:extLst>
      <p:ext uri="{BB962C8B-B14F-4D97-AF65-F5344CB8AC3E}">
        <p14:creationId xmlns:p14="http://schemas.microsoft.com/office/powerpoint/2010/main" val="33292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悩みに気付いて、「ん？何かいつもと違うぞ」と思った時、実際になんて声をかけて、</a:t>
            </a:r>
            <a:endParaRPr kumimoji="1" lang="en-US" altLang="ja-JP" dirty="0" smtClean="0"/>
          </a:p>
          <a:p>
            <a:r>
              <a:rPr kumimoji="1" lang="ja-JP" altLang="en-US" dirty="0" smtClean="0"/>
              <a:t>どうやって相談を聴いたらいいでしょうか。</a:t>
            </a:r>
            <a:endParaRPr kumimoji="1" lang="en-US" altLang="ja-JP" dirty="0" smtClean="0"/>
          </a:p>
          <a:p>
            <a:endParaRPr kumimoji="1" lang="en-US" altLang="ja-JP" dirty="0" smtClean="0"/>
          </a:p>
          <a:p>
            <a:r>
              <a:rPr kumimoji="1" lang="ja-JP" altLang="en-US" dirty="0" smtClean="0"/>
              <a:t>聞き方の例を見てもらうために、こんな場面を考えました。</a:t>
            </a:r>
            <a:endParaRPr kumimoji="1" lang="en-US" altLang="ja-JP" dirty="0" smtClean="0"/>
          </a:p>
          <a:p>
            <a:endParaRPr kumimoji="1" lang="en-US" altLang="ja-JP" dirty="0" smtClean="0"/>
          </a:p>
          <a:p>
            <a:r>
              <a:rPr kumimoji="1" lang="ja-JP" altLang="en-US" dirty="0" smtClean="0"/>
              <a:t>（場面を読む）</a:t>
            </a:r>
            <a:endParaRPr kumimoji="1" lang="en-US" altLang="ja-JP" dirty="0" smtClean="0"/>
          </a:p>
          <a:p>
            <a:r>
              <a:rPr kumimoji="1" lang="ja-JP" altLang="en-US" dirty="0" smtClean="0"/>
              <a:t>これから</a:t>
            </a:r>
            <a:r>
              <a:rPr kumimoji="1" lang="en-US" altLang="ja-JP" dirty="0" smtClean="0"/>
              <a:t>2</a:t>
            </a:r>
            <a:r>
              <a:rPr kumimoji="1" lang="ja-JP" altLang="en-US" dirty="0" err="1" smtClean="0"/>
              <a:t>つの</a:t>
            </a:r>
            <a:r>
              <a:rPr kumimoji="1" lang="ja-JP" altLang="en-US" dirty="0" smtClean="0"/>
              <a:t>パターンをやってみますので、感想をプリントにメモしながら見てください。</a:t>
            </a:r>
            <a:endParaRPr kumimoji="1" lang="en-US" altLang="ja-JP" dirty="0" smtClean="0"/>
          </a:p>
          <a:p>
            <a:endParaRPr kumimoji="1" lang="en-US" altLang="ja-JP" dirty="0" smtClean="0"/>
          </a:p>
          <a:p>
            <a:r>
              <a:rPr kumimoji="1" lang="ja-JP" altLang="en-US" dirty="0" smtClean="0"/>
              <a:t>（モデリングの</a:t>
            </a:r>
            <a:r>
              <a:rPr kumimoji="1" lang="en-US" altLang="ja-JP" dirty="0" smtClean="0"/>
              <a:t>2</a:t>
            </a:r>
            <a:r>
              <a:rPr kumimoji="1" lang="ja-JP" altLang="en-US" dirty="0" smtClean="0"/>
              <a:t>パターン</a:t>
            </a:r>
            <a:endParaRPr kumimoji="1" lang="en-US" altLang="ja-JP" dirty="0" smtClean="0"/>
          </a:p>
          <a:p>
            <a:r>
              <a:rPr kumimoji="1" lang="ja-JP" altLang="en-US" dirty="0" smtClean="0"/>
              <a:t>①好ましくない聞き方シナリオ</a:t>
            </a:r>
            <a:endParaRPr kumimoji="1" lang="en-US" altLang="ja-JP" dirty="0" smtClean="0"/>
          </a:p>
          <a:p>
            <a:r>
              <a:rPr kumimoji="1" lang="ja-JP" altLang="en-US" dirty="0" smtClean="0"/>
              <a:t>②好まし聞き方シナリオ</a:t>
            </a:r>
            <a:endParaRPr kumimoji="1" lang="en-US" altLang="ja-JP" dirty="0" smtClean="0"/>
          </a:p>
          <a:p>
            <a:r>
              <a:rPr kumimoji="1" lang="en-US" altLang="ja-JP" dirty="0" smtClean="0"/>
              <a:t>※</a:t>
            </a:r>
            <a:r>
              <a:rPr kumimoji="1" lang="ja-JP" altLang="en-US" dirty="0" smtClean="0"/>
              <a:t>上記をそれぞれ実施する。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5</a:t>
            </a:fld>
            <a:endParaRPr kumimoji="1" lang="ja-JP" altLang="en-US"/>
          </a:p>
        </p:txBody>
      </p:sp>
    </p:spTree>
    <p:extLst>
      <p:ext uri="{BB962C8B-B14F-4D97-AF65-F5344CB8AC3E}">
        <p14:creationId xmlns:p14="http://schemas.microsoft.com/office/powerpoint/2010/main" val="62484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違いを感じたでしょうか？</a:t>
            </a:r>
            <a:endParaRPr kumimoji="1" lang="en-US" altLang="ja-JP" dirty="0" smtClean="0"/>
          </a:p>
          <a:p>
            <a:endParaRPr kumimoji="1" lang="en-US" altLang="ja-JP" dirty="0" smtClean="0"/>
          </a:p>
          <a:p>
            <a:r>
              <a:rPr kumimoji="1" lang="ja-JP" altLang="en-US" dirty="0" smtClean="0"/>
              <a:t>好ましくないパターンと、好ましい相談モード、</a:t>
            </a:r>
            <a:endParaRPr kumimoji="1" lang="en-US" altLang="ja-JP" dirty="0" smtClean="0"/>
          </a:p>
          <a:p>
            <a:r>
              <a:rPr kumimoji="1" lang="ja-JP" altLang="en-US" dirty="0" smtClean="0"/>
              <a:t>それぞれの特徴を表にまとめました。</a:t>
            </a:r>
            <a:endParaRPr kumimoji="1" lang="en-US" altLang="ja-JP" dirty="0" smtClean="0"/>
          </a:p>
          <a:p>
            <a:r>
              <a:rPr kumimoji="1" lang="ja-JP" altLang="en-US" dirty="0" smtClean="0"/>
              <a:t>（表を読み上げて説明）</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6</a:t>
            </a:fld>
            <a:endParaRPr kumimoji="1" lang="ja-JP" altLang="en-US"/>
          </a:p>
        </p:txBody>
      </p:sp>
    </p:spTree>
    <p:extLst>
      <p:ext uri="{BB962C8B-B14F-4D97-AF65-F5344CB8AC3E}">
        <p14:creationId xmlns:p14="http://schemas.microsoft.com/office/powerpoint/2010/main" val="35038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それでは、皆さんにも実際にやってみて欲しいと思います。</a:t>
            </a:r>
            <a:endParaRPr kumimoji="1" lang="en-US" altLang="ja-JP" dirty="0" smtClean="0"/>
          </a:p>
          <a:p>
            <a:endParaRPr kumimoji="1" lang="en-US" altLang="ja-JP" dirty="0" smtClean="0"/>
          </a:p>
          <a:p>
            <a:r>
              <a:rPr kumimoji="1" lang="ja-JP" altLang="en-US" dirty="0" smtClean="0"/>
              <a:t>・まず二人組を作ってください。</a:t>
            </a:r>
            <a:endParaRPr kumimoji="1" lang="en-US" altLang="ja-JP" dirty="0" smtClean="0"/>
          </a:p>
          <a:p>
            <a:r>
              <a:rPr kumimoji="1" lang="ja-JP" altLang="en-US" dirty="0" smtClean="0"/>
              <a:t>（隣同士でいいのか、何か組み合わせがあるか、事前に担任の先生に相談しておく）</a:t>
            </a:r>
            <a:endParaRPr kumimoji="1" lang="en-US" altLang="ja-JP" dirty="0" smtClean="0"/>
          </a:p>
          <a:p>
            <a:endParaRPr kumimoji="1" lang="en-US" altLang="ja-JP" dirty="0" smtClean="0"/>
          </a:p>
          <a:p>
            <a:r>
              <a:rPr kumimoji="1" lang="ja-JP" altLang="en-US" dirty="0" smtClean="0"/>
              <a:t>・最初に「好ましくない聞き方」をやってみましょう。</a:t>
            </a:r>
            <a:endParaRPr kumimoji="1" lang="en-US" altLang="ja-JP" dirty="0" smtClean="0"/>
          </a:p>
          <a:p>
            <a:r>
              <a:rPr kumimoji="1" lang="ja-JP" altLang="en-US" dirty="0" smtClean="0"/>
              <a:t>二人のうち、どちらが最初に聞く役、話す役をするか、決めてください。</a:t>
            </a:r>
            <a:endParaRPr kumimoji="1" lang="en-US" altLang="ja-JP" dirty="0" smtClean="0"/>
          </a:p>
          <a:p>
            <a:endParaRPr kumimoji="1" lang="en-US" altLang="ja-JP" dirty="0" smtClean="0"/>
          </a:p>
          <a:p>
            <a:r>
              <a:rPr kumimoji="1" lang="ja-JP" altLang="en-US" dirty="0" smtClean="0"/>
              <a:t>・皆さんにお配りした「好ましくない聞き方シナリオ」に沿って会話してください。</a:t>
            </a:r>
            <a:endParaRPr kumimoji="1" lang="en-US" altLang="ja-JP" dirty="0" smtClean="0"/>
          </a:p>
          <a:p>
            <a:r>
              <a:rPr kumimoji="1" lang="ja-JP" altLang="en-US" dirty="0" smtClean="0"/>
              <a:t>その際、聞く役の人は「好ましくない」ポイント、よそ見をしたり、他のことをしたりなどしながら聞いてください。</a:t>
            </a:r>
            <a:endParaRPr kumimoji="1" lang="en-US" altLang="ja-JP" dirty="0" smtClean="0"/>
          </a:p>
          <a:p>
            <a:endParaRPr kumimoji="1" lang="en-US" altLang="ja-JP" dirty="0" smtClean="0"/>
          </a:p>
          <a:p>
            <a:r>
              <a:rPr kumimoji="1" lang="ja-JP" altLang="en-US" dirty="0" smtClean="0"/>
              <a:t>・シナリオが終わったら</a:t>
            </a:r>
            <a:r>
              <a:rPr kumimoji="1" lang="ja-JP" altLang="en-US" smtClean="0"/>
              <a:t>、聞く</a:t>
            </a:r>
            <a:r>
              <a:rPr kumimoji="1" lang="ja-JP" altLang="en-US" dirty="0" smtClean="0"/>
              <a:t>役、話す役を交代してもう一度実施してください。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7</a:t>
            </a:fld>
            <a:endParaRPr kumimoji="1" lang="ja-JP" altLang="en-US"/>
          </a:p>
        </p:txBody>
      </p:sp>
    </p:spTree>
    <p:extLst>
      <p:ext uri="{BB962C8B-B14F-4D97-AF65-F5344CB8AC3E}">
        <p14:creationId xmlns:p14="http://schemas.microsoft.com/office/powerpoint/2010/main" val="402810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・次は、</a:t>
            </a:r>
            <a:r>
              <a:rPr kumimoji="1" lang="ja-JP" altLang="en-US" dirty="0" smtClean="0"/>
              <a:t>好ましい聞き方</a:t>
            </a:r>
            <a:r>
              <a:rPr kumimoji="1" lang="ja-JP" altLang="en-US" dirty="0" smtClean="0"/>
              <a:t>、相談モードをやってみましょう。</a:t>
            </a:r>
            <a:endParaRPr kumimoji="1" lang="en-US" altLang="ja-JP" dirty="0" smtClean="0"/>
          </a:p>
          <a:p>
            <a:endParaRPr kumimoji="1" lang="en-US" altLang="ja-JP" dirty="0" smtClean="0"/>
          </a:p>
          <a:p>
            <a:r>
              <a:rPr kumimoji="1" lang="ja-JP" altLang="en-US" dirty="0" smtClean="0"/>
              <a:t>・皆さんにお配りした「</a:t>
            </a:r>
            <a:r>
              <a:rPr kumimoji="1" lang="ja-JP" altLang="en-US" dirty="0" smtClean="0"/>
              <a:t>好ましい聞き方</a:t>
            </a:r>
            <a:r>
              <a:rPr kumimoji="1" lang="ja-JP" altLang="en-US" dirty="0" smtClean="0"/>
              <a:t>シナリオ」に沿って会話してください。</a:t>
            </a:r>
            <a:endParaRPr kumimoji="1" lang="en-US" altLang="ja-JP" dirty="0" smtClean="0"/>
          </a:p>
          <a:p>
            <a:r>
              <a:rPr kumimoji="1" lang="ja-JP" altLang="en-US" dirty="0" smtClean="0"/>
              <a:t> 聞く</a:t>
            </a:r>
            <a:r>
              <a:rPr kumimoji="1" lang="ja-JP" altLang="en-US" dirty="0" smtClean="0"/>
              <a:t>役の人は、今度は「好ましい」ポイント、相手に顔を向けたり、適度にうなずいたり</a:t>
            </a:r>
            <a:r>
              <a:rPr kumimoji="1" lang="ja-JP" altLang="en-US" dirty="0" smtClean="0"/>
              <a:t>しながら聞いて</a:t>
            </a:r>
            <a:r>
              <a:rPr kumimoji="1" lang="ja-JP" altLang="en-US" dirty="0" smtClean="0"/>
              <a:t>ください。</a:t>
            </a:r>
            <a:endParaRPr kumimoji="1" lang="en-US" altLang="ja-JP" dirty="0" smtClean="0"/>
          </a:p>
          <a:p>
            <a:endParaRPr kumimoji="1" lang="en-US" altLang="ja-JP" dirty="0" smtClean="0"/>
          </a:p>
          <a:p>
            <a:r>
              <a:rPr kumimoji="1" lang="ja-JP" altLang="en-US" dirty="0" smtClean="0"/>
              <a:t>・シナリオが終わったら</a:t>
            </a:r>
            <a:r>
              <a:rPr kumimoji="1" lang="ja-JP" altLang="en-US" dirty="0" smtClean="0"/>
              <a:t>、聞く</a:t>
            </a:r>
            <a:r>
              <a:rPr kumimoji="1" lang="ja-JP" altLang="en-US" dirty="0" smtClean="0"/>
              <a:t>役、話す役を交代してもう一度実施してください。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8</a:t>
            </a:fld>
            <a:endParaRPr kumimoji="1" lang="ja-JP" altLang="en-US"/>
          </a:p>
        </p:txBody>
      </p:sp>
    </p:spTree>
    <p:extLst>
      <p:ext uri="{BB962C8B-B14F-4D97-AF65-F5344CB8AC3E}">
        <p14:creationId xmlns:p14="http://schemas.microsoft.com/office/powerpoint/2010/main" val="18718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どちらもやってみて、いかがでしたか？</a:t>
            </a:r>
            <a:endParaRPr kumimoji="1" lang="en-US" altLang="ja-JP" dirty="0" smtClean="0"/>
          </a:p>
          <a:p>
            <a:r>
              <a:rPr kumimoji="1" lang="ja-JP" altLang="en-US" dirty="0" smtClean="0"/>
              <a:t>話しやすさや話しづらさの違い、体験できたでしょうか？</a:t>
            </a:r>
            <a:endParaRPr kumimoji="1" lang="en-US" altLang="ja-JP" dirty="0" smtClean="0"/>
          </a:p>
          <a:p>
            <a:endParaRPr kumimoji="1" lang="en-US" altLang="ja-JP" dirty="0" smtClean="0"/>
          </a:p>
          <a:p>
            <a:r>
              <a:rPr kumimoji="1" lang="ja-JP" altLang="en-US" dirty="0" smtClean="0"/>
              <a:t>「相談モード、できそうですか？」</a:t>
            </a:r>
            <a:endParaRPr kumimoji="1" lang="en-US" altLang="ja-JP" dirty="0" smtClean="0"/>
          </a:p>
          <a:p>
            <a:r>
              <a:rPr kumimoji="1" lang="en-US" altLang="ja-JP" dirty="0" smtClean="0"/>
              <a:t>365</a:t>
            </a:r>
            <a:r>
              <a:rPr kumimoji="1" lang="ja-JP" altLang="en-US" dirty="0" smtClean="0"/>
              <a:t>日、いつでも相談モードでいる必要はありませんが、</a:t>
            </a:r>
            <a:endParaRPr kumimoji="1" lang="en-US" altLang="ja-JP" dirty="0" smtClean="0"/>
          </a:p>
          <a:p>
            <a:r>
              <a:rPr kumimoji="1" lang="ja-JP" altLang="en-US" dirty="0" smtClean="0"/>
              <a:t>悩みのサインに気付いた時には、相談モードをしてみてください。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B65D7B1-CFBD-494D-9034-4EFC65FD0646}" type="slidenum">
              <a:rPr kumimoji="1" lang="ja-JP" altLang="en-US" smtClean="0"/>
              <a:t>9</a:t>
            </a:fld>
            <a:endParaRPr kumimoji="1" lang="ja-JP" altLang="en-US"/>
          </a:p>
        </p:txBody>
      </p:sp>
    </p:spTree>
    <p:extLst>
      <p:ext uri="{BB962C8B-B14F-4D97-AF65-F5344CB8AC3E}">
        <p14:creationId xmlns:p14="http://schemas.microsoft.com/office/powerpoint/2010/main" val="129167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145D37-794F-439F-8167-651DB6FD8368}" type="datetime1">
              <a:rPr kumimoji="1" lang="ja-JP" altLang="en-US" smtClean="0"/>
              <a:t>2021/1/7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33808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31D508-7D7C-4C86-BCB8-F617FA226CB7}" type="datetime1">
              <a:rPr kumimoji="1" lang="ja-JP" altLang="en-US" smtClean="0"/>
              <a:t>2021/1/7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51959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F249214-D55E-4505-BDFD-0467855231EE}" type="datetime1">
              <a:rPr kumimoji="1" lang="ja-JP" altLang="en-US" smtClean="0"/>
              <a:t>2021/1/7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359356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84A71E-A442-41FC-94CD-B819B1614E63}" type="datetime1">
              <a:rPr kumimoji="1" lang="ja-JP" altLang="en-US" smtClean="0"/>
              <a:t>2021/1/7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18831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08D72FD-73CD-43D6-A415-10ABB9797A72}" type="datetime1">
              <a:rPr kumimoji="1" lang="ja-JP" altLang="en-US" smtClean="0"/>
              <a:t>2021/1/7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393568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DC944E-D8F1-4E76-80BB-DE76A586485F}" type="datetime1">
              <a:rPr kumimoji="1" lang="ja-JP" altLang="en-US" smtClean="0"/>
              <a:t>2021/1/7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358727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46D340-2C0D-42D4-AF60-2DF552FE5B96}" type="datetime1">
              <a:rPr kumimoji="1" lang="ja-JP" altLang="en-US" smtClean="0"/>
              <a:t>2021/1/7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176664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3F5A03-9BAC-42CD-B14F-AF2EF42BF362}" type="datetime1">
              <a:rPr kumimoji="1" lang="ja-JP" altLang="en-US" smtClean="0"/>
              <a:t>2021/1/7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127058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4CE02F-51F6-4A85-BB21-C0E44023BF2D}" type="datetime1">
              <a:rPr kumimoji="1" lang="ja-JP" altLang="en-US" smtClean="0"/>
              <a:t>2021/1/7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48422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B2F3BD-50E2-4CE3-9A58-9FB068C70BCB}" type="datetime1">
              <a:rPr kumimoji="1" lang="ja-JP" altLang="en-US" smtClean="0"/>
              <a:t>2021/1/7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240734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73825F-3B9C-4AFB-AAF8-12D6E6CF300E}" type="datetime1">
              <a:rPr kumimoji="1" lang="ja-JP" altLang="en-US" smtClean="0"/>
              <a:t>2021/1/7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278698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FAECB-B571-43CB-84FC-8861936FF5F7}" type="datetime1">
              <a:rPr kumimoji="1" lang="ja-JP" altLang="en-US" smtClean="0"/>
              <a:t>2021/1/7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F58DD-E01D-4321-B833-E3FF726412F2}" type="slidenum">
              <a:rPr kumimoji="1" lang="ja-JP" altLang="en-US" smtClean="0"/>
              <a:t>‹#›</a:t>
            </a:fld>
            <a:endParaRPr kumimoji="1" lang="ja-JP" altLang="en-US"/>
          </a:p>
        </p:txBody>
      </p:sp>
    </p:spTree>
    <p:extLst>
      <p:ext uri="{BB962C8B-B14F-4D97-AF65-F5344CB8AC3E}">
        <p14:creationId xmlns:p14="http://schemas.microsoft.com/office/powerpoint/2010/main" val="426694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graysc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21696" y="907504"/>
            <a:ext cx="6816267" cy="5751224"/>
          </a:xfrm>
          <a:prstGeom prst="rect">
            <a:avLst/>
          </a:prstGeom>
        </p:spPr>
      </p:pic>
      <p:sp>
        <p:nvSpPr>
          <p:cNvPr id="5" name="テキスト ボックス 4"/>
          <p:cNvSpPr txBox="1"/>
          <p:nvPr/>
        </p:nvSpPr>
        <p:spPr>
          <a:xfrm>
            <a:off x="683730" y="1888209"/>
            <a:ext cx="10427616" cy="830997"/>
          </a:xfrm>
          <a:prstGeom prst="rect">
            <a:avLst/>
          </a:prstGeom>
          <a:noFill/>
        </p:spPr>
        <p:txBody>
          <a:bodyPr wrap="square" rtlCol="0">
            <a:spAutoFit/>
          </a:bodyPr>
          <a:lstStyle/>
          <a:p>
            <a:r>
              <a:rPr kumimoji="1" lang="en-US" altLang="ja-JP" sz="4800" b="1" dirty="0">
                <a:latin typeface="HG丸ｺﾞｼｯｸM-PRO" panose="020F0600000000000000" pitchFamily="50" charset="-128"/>
                <a:ea typeface="HG丸ｺﾞｼｯｸM-PRO" panose="020F0600000000000000" pitchFamily="50" charset="-128"/>
              </a:rPr>
              <a:t>『 </a:t>
            </a:r>
            <a:r>
              <a:rPr kumimoji="1" lang="ja-JP" altLang="en-US" sz="4800" b="1" dirty="0">
                <a:latin typeface="HG丸ｺﾞｼｯｸM-PRO" panose="020F0600000000000000" pitchFamily="50" charset="-128"/>
                <a:ea typeface="HG丸ｺﾞｼｯｸM-PRO" panose="020F0600000000000000" pitchFamily="50" charset="-128"/>
              </a:rPr>
              <a:t>相談 </a:t>
            </a:r>
            <a:r>
              <a:rPr kumimoji="1" lang="en-US" altLang="ja-JP" sz="4800" b="1" dirty="0">
                <a:latin typeface="HG丸ｺﾞｼｯｸM-PRO" panose="020F0600000000000000" pitchFamily="50" charset="-128"/>
                <a:ea typeface="HG丸ｺﾞｼｯｸM-PRO" panose="020F0600000000000000" pitchFamily="50" charset="-128"/>
              </a:rPr>
              <a:t>』</a:t>
            </a:r>
            <a:r>
              <a:rPr lang="ja-JP" altLang="en-US" sz="4800" b="1" dirty="0" err="1">
                <a:latin typeface="HG丸ｺﾞｼｯｸM-PRO" panose="020F0600000000000000" pitchFamily="50" charset="-128"/>
                <a:ea typeface="HG丸ｺﾞｼｯｸM-PRO" panose="020F0600000000000000" pitchFamily="50" charset="-128"/>
              </a:rPr>
              <a:t>って</a:t>
            </a:r>
            <a:r>
              <a:rPr lang="ja-JP" altLang="en-US" sz="4800" b="1" dirty="0" smtClean="0">
                <a:latin typeface="HG丸ｺﾞｼｯｸM-PRO" panose="020F0600000000000000" pitchFamily="50" charset="-128"/>
                <a:ea typeface="HG丸ｺﾞｼｯｸM-PRO" panose="020F0600000000000000" pitchFamily="50" charset="-128"/>
              </a:rPr>
              <a:t>どう聞く     </a:t>
            </a:r>
            <a:r>
              <a:rPr lang="ja-JP" altLang="en-US" sz="4800" b="1" dirty="0">
                <a:latin typeface="HG丸ｺﾞｼｯｸM-PRO" panose="020F0600000000000000" pitchFamily="50" charset="-128"/>
                <a:ea typeface="HG丸ｺﾞｼｯｸM-PRO" panose="020F0600000000000000" pitchFamily="50" charset="-128"/>
              </a:rPr>
              <a:t>どう話す</a:t>
            </a:r>
            <a:endParaRPr lang="en-US" altLang="ja-JP" sz="48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74466" y="3770015"/>
            <a:ext cx="4951708" cy="584775"/>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 悩みを持つともだちに</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876155" y="5373521"/>
            <a:ext cx="5357432" cy="584775"/>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信頼できる大人につなぐ ～</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671616" y="4707697"/>
            <a:ext cx="4377876" cy="584775"/>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声をかけ、話</a:t>
            </a:r>
            <a:r>
              <a:rPr lang="ja-JP" altLang="en-US" sz="3200" dirty="0" smtClean="0">
                <a:latin typeface="HG丸ｺﾞｼｯｸM-PRO" panose="020F0600000000000000" pitchFamily="50" charset="-128"/>
                <a:ea typeface="HG丸ｺﾞｼｯｸM-PRO" panose="020F0600000000000000" pitchFamily="50" charset="-128"/>
              </a:rPr>
              <a:t>を聞いて</a:t>
            </a:r>
            <a:r>
              <a:rPr lang="ja-JP" altLang="en-US" sz="3200" dirty="0">
                <a:latin typeface="HG丸ｺﾞｼｯｸM-PRO" panose="020F0600000000000000" pitchFamily="50" charset="-128"/>
                <a:ea typeface="HG丸ｺﾞｼｯｸM-PRO" panose="020F0600000000000000" pitchFamily="50" charset="-128"/>
              </a:rPr>
              <a:t>、</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1</a:t>
            </a:fld>
            <a:endParaRPr kumimoji="1" lang="ja-JP" altLang="en-US" dirty="0"/>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7798">
            <a:off x="7566423" y="1746161"/>
            <a:ext cx="601592" cy="901286"/>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4345" y="3013717"/>
            <a:ext cx="2430022" cy="1439635"/>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7798">
            <a:off x="10905372" y="1756078"/>
            <a:ext cx="601592" cy="901286"/>
          </a:xfrm>
          <a:prstGeom prst="rect">
            <a:avLst/>
          </a:prstGeom>
        </p:spPr>
      </p:pic>
    </p:spTree>
    <p:extLst>
      <p:ext uri="{BB962C8B-B14F-4D97-AF65-F5344CB8AC3E}">
        <p14:creationId xmlns:p14="http://schemas.microsoft.com/office/powerpoint/2010/main" val="101285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悩みをすぐに解決は難しい</a:t>
            </a:r>
          </a:p>
        </p:txBody>
      </p:sp>
      <p:sp>
        <p:nvSpPr>
          <p:cNvPr id="5" name="テキスト ボックス 4"/>
          <p:cNvSpPr txBox="1"/>
          <p:nvPr/>
        </p:nvSpPr>
        <p:spPr>
          <a:xfrm>
            <a:off x="848017" y="1351606"/>
            <a:ext cx="10159375" cy="1200329"/>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相談を受けたら、まずはしっかり話を聴く</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信頼できる人に話すだけで気持ちは楽になる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367898" y="2946343"/>
            <a:ext cx="10005734" cy="1200329"/>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でもすぐに「スッキリ」「解決」は難しい</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解決を急ぎ過ぎると意見の押し付けになる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955547" y="4388923"/>
            <a:ext cx="9706185" cy="1754326"/>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悩みが続く、深刻な様子なら、</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信頼できる人に相談するように勧める</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（支え手を増やす）</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8"/>
          <p:cNvSpPr>
            <a:spLocks noGrp="1"/>
          </p:cNvSpPr>
          <p:nvPr>
            <p:ph type="sldNum" sz="quarter" idx="12"/>
          </p:nvPr>
        </p:nvSpPr>
        <p:spPr/>
        <p:txBody>
          <a:bodyPr/>
          <a:lstStyle/>
          <a:p>
            <a:fld id="{722F58DD-E01D-4321-B833-E3FF726412F2}" type="slidenum">
              <a:rPr kumimoji="1" lang="ja-JP" altLang="en-US" smtClean="0"/>
              <a:t>10</a:t>
            </a:fld>
            <a:endParaRPr kumimoji="1" lang="ja-JP" altLang="en-US"/>
          </a:p>
        </p:txBody>
      </p:sp>
    </p:spTree>
    <p:extLst>
      <p:ext uri="{BB962C8B-B14F-4D97-AF65-F5344CB8AC3E}">
        <p14:creationId xmlns:p14="http://schemas.microsoft.com/office/powerpoint/2010/main" val="17319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適切な人につなぐ・つながる</a:t>
            </a: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8017" y="1231367"/>
            <a:ext cx="10488037" cy="1200329"/>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相談</a:t>
            </a:r>
            <a:r>
              <a:rPr kumimoji="1" lang="ja-JP" altLang="en-US" sz="3600" dirty="0" smtClean="0">
                <a:latin typeface="HG丸ｺﾞｼｯｸM-PRO" panose="020F0600000000000000" pitchFamily="50" charset="-128"/>
                <a:ea typeface="HG丸ｺﾞｼｯｸM-PRO" panose="020F0600000000000000" pitchFamily="50" charset="-128"/>
              </a:rPr>
              <a:t>を聞いた</a:t>
            </a:r>
            <a:r>
              <a:rPr kumimoji="1" lang="ja-JP" altLang="en-US" sz="3600" dirty="0">
                <a:latin typeface="HG丸ｺﾞｼｯｸM-PRO" panose="020F0600000000000000" pitchFamily="50" charset="-128"/>
                <a:ea typeface="HG丸ｺﾞｼｯｸM-PRO" panose="020F0600000000000000" pitchFamily="50" charset="-128"/>
              </a:rPr>
              <a:t>人が、</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一人で出来ることには限界がある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714400" y="2638880"/>
            <a:ext cx="9383661" cy="1200329"/>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無理をして全てに応えると</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自分がつぶれる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977030" y="2713580"/>
            <a:ext cx="588723" cy="491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94135" y="4092936"/>
            <a:ext cx="6638795"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短期間の限界を超えた支え</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3194136" y="5797616"/>
            <a:ext cx="6638795"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長期間のできる範囲の支え</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8" name="十字形 17"/>
          <p:cNvSpPr/>
          <p:nvPr/>
        </p:nvSpPr>
        <p:spPr>
          <a:xfrm rot="2700000">
            <a:off x="1910784" y="3672322"/>
            <a:ext cx="1665962" cy="1665962"/>
          </a:xfrm>
          <a:prstGeom prst="plus">
            <a:avLst>
              <a:gd name="adj" fmla="val 437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14400" y="5114132"/>
            <a:ext cx="2441329"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続かない</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5400000">
            <a:off x="5400805" y="5065855"/>
            <a:ext cx="588723" cy="491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 descr="C:\Users\noriyuki sato\Desktop\イラスト\gake_tasuker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750" y="188113"/>
            <a:ext cx="3476086" cy="3712775"/>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3194135" y="5826191"/>
            <a:ext cx="5768890" cy="64633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11</a:t>
            </a:fld>
            <a:endParaRPr kumimoji="1" lang="ja-JP" altLang="en-US"/>
          </a:p>
        </p:txBody>
      </p:sp>
    </p:spTree>
    <p:extLst>
      <p:ext uri="{BB962C8B-B14F-4D97-AF65-F5344CB8AC3E}">
        <p14:creationId xmlns:p14="http://schemas.microsoft.com/office/powerpoint/2010/main" val="40388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18" grpId="0" animBg="1"/>
      <p:bldP spid="19" grpId="0"/>
      <p:bldP spid="2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適切な人につなぐ・つながる</a:t>
            </a:r>
          </a:p>
        </p:txBody>
      </p:sp>
      <p:sp>
        <p:nvSpPr>
          <p:cNvPr id="5" name="テキスト ボックス 4"/>
          <p:cNvSpPr txBox="1"/>
          <p:nvPr/>
        </p:nvSpPr>
        <p:spPr>
          <a:xfrm>
            <a:off x="848018" y="1503919"/>
            <a:ext cx="9451604"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どんな人につなぐ、つながる？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93575" y="2214868"/>
            <a:ext cx="5984880"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・信頼できる人</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033382" y="2890084"/>
            <a:ext cx="3953576"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親、親戚、先生、</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033382" y="3574693"/>
            <a:ext cx="5612184"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スクールカウンセラー</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091327" y="4454590"/>
            <a:ext cx="5171687" cy="584775"/>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＜他の相談窓口（電話）＞</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091328" y="5105837"/>
            <a:ext cx="5171687" cy="1384995"/>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福島いのちの電話</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こころの健康相談ダイヤル</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ふくしま</a:t>
            </a:r>
            <a:r>
              <a:rPr lang="en-US" altLang="ja-JP" sz="2800" dirty="0">
                <a:latin typeface="HG丸ｺﾞｼｯｸM-PRO" panose="020F0600000000000000" pitchFamily="50" charset="-128"/>
                <a:ea typeface="HG丸ｺﾞｼｯｸM-PRO" panose="020F0600000000000000" pitchFamily="50" charset="-128"/>
              </a:rPr>
              <a:t>24</a:t>
            </a:r>
            <a:r>
              <a:rPr lang="ja-JP" altLang="en-US" sz="2800" dirty="0">
                <a:latin typeface="HG丸ｺﾞｼｯｸM-PRO" panose="020F0600000000000000" pitchFamily="50" charset="-128"/>
                <a:ea typeface="HG丸ｺﾞｼｯｸM-PRO" panose="020F0600000000000000" pitchFamily="50" charset="-128"/>
              </a:rPr>
              <a:t>時間子ども</a:t>
            </a:r>
            <a:r>
              <a:rPr lang="en-US" altLang="ja-JP" sz="2800" dirty="0">
                <a:latin typeface="HG丸ｺﾞｼｯｸM-PRO" panose="020F0600000000000000" pitchFamily="50" charset="-128"/>
                <a:ea typeface="HG丸ｺﾞｼｯｸM-PRO" panose="020F0600000000000000" pitchFamily="50" charset="-128"/>
              </a:rPr>
              <a:t>SOS</a:t>
            </a:r>
          </a:p>
        </p:txBody>
      </p:sp>
      <p:sp>
        <p:nvSpPr>
          <p:cNvPr id="12" name="テキスト ボックス 11"/>
          <p:cNvSpPr txBox="1"/>
          <p:nvPr/>
        </p:nvSpPr>
        <p:spPr>
          <a:xfrm>
            <a:off x="6263015" y="5100921"/>
            <a:ext cx="3571379" cy="1384995"/>
          </a:xfrm>
          <a:prstGeom prst="rect">
            <a:avLst/>
          </a:prstGeom>
          <a:noFill/>
        </p:spPr>
        <p:txBody>
          <a:bodyPr wrap="square" rtlCol="0">
            <a:spAutoFit/>
          </a:bodyPr>
          <a:lstStyle/>
          <a:p>
            <a:r>
              <a:rPr lang="en-US" altLang="ja-JP" sz="2800" dirty="0">
                <a:latin typeface="HG丸ｺﾞｼｯｸM-PRO" panose="020F0600000000000000" pitchFamily="50" charset="-128"/>
                <a:ea typeface="HG丸ｺﾞｼｯｸM-PRO" panose="020F0600000000000000" pitchFamily="50" charset="-128"/>
              </a:rPr>
              <a:t>024-536-4343</a:t>
            </a:r>
          </a:p>
          <a:p>
            <a:r>
              <a:rPr lang="en-US" altLang="ja-JP" sz="2800" dirty="0">
                <a:latin typeface="HG丸ｺﾞｼｯｸM-PRO" panose="020F0600000000000000" pitchFamily="50" charset="-128"/>
                <a:ea typeface="HG丸ｺﾞｼｯｸM-PRO" panose="020F0600000000000000" pitchFamily="50" charset="-128"/>
              </a:rPr>
              <a:t>0570-064-556</a:t>
            </a:r>
          </a:p>
          <a:p>
            <a:r>
              <a:rPr lang="en-US" altLang="ja-JP" sz="2800" dirty="0">
                <a:latin typeface="HG丸ｺﾞｼｯｸM-PRO" panose="020F0600000000000000" pitchFamily="50" charset="-128"/>
                <a:ea typeface="HG丸ｺﾞｼｯｸM-PRO" panose="020F0600000000000000" pitchFamily="50" charset="-128"/>
              </a:rPr>
              <a:t>0120-916-024</a:t>
            </a:r>
          </a:p>
        </p:txBody>
      </p:sp>
      <p:sp>
        <p:nvSpPr>
          <p:cNvPr id="3" name="正方形/長方形 2"/>
          <p:cNvSpPr/>
          <p:nvPr/>
        </p:nvSpPr>
        <p:spPr>
          <a:xfrm>
            <a:off x="1091328" y="5100921"/>
            <a:ext cx="9208294" cy="13899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C:\Users\noriyuki sato\Desktop\イラスト\kodomo_denwa_soud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6871" y="2693096"/>
            <a:ext cx="3144072" cy="3037960"/>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13"/>
          <p:cNvSpPr>
            <a:spLocks noGrp="1"/>
          </p:cNvSpPr>
          <p:nvPr>
            <p:ph type="sldNum" sz="quarter" idx="12"/>
          </p:nvPr>
        </p:nvSpPr>
        <p:spPr/>
        <p:txBody>
          <a:bodyPr/>
          <a:lstStyle/>
          <a:p>
            <a:fld id="{722F58DD-E01D-4321-B833-E3FF726412F2}" type="slidenum">
              <a:rPr kumimoji="1" lang="ja-JP" altLang="en-US" smtClean="0"/>
              <a:t>12</a:t>
            </a:fld>
            <a:endParaRPr kumimoji="1" lang="ja-JP" altLang="en-US"/>
          </a:p>
        </p:txBody>
      </p:sp>
    </p:spTree>
    <p:extLst>
      <p:ext uri="{BB962C8B-B14F-4D97-AF65-F5344CB8AC3E}">
        <p14:creationId xmlns:p14="http://schemas.microsoft.com/office/powerpoint/2010/main" val="2092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fade">
                                      <p:cBhvr>
                                        <p:cTn id="3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最後に補足</a:t>
            </a:r>
          </a:p>
        </p:txBody>
      </p:sp>
      <p:sp>
        <p:nvSpPr>
          <p:cNvPr id="5" name="テキスト ボックス 4"/>
          <p:cNvSpPr txBox="1"/>
          <p:nvPr/>
        </p:nvSpPr>
        <p:spPr>
          <a:xfrm>
            <a:off x="848019" y="1674771"/>
            <a:ext cx="8946720"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弱みを見せられない、変に思われる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8019" y="2321102"/>
            <a:ext cx="8946720"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相談するのは恥ずかしい</a:t>
            </a:r>
            <a:r>
              <a:rPr lang="ja-JP" altLang="en-US" sz="3600" dirty="0">
                <a:latin typeface="HG丸ｺﾞｼｯｸM-PRO" panose="020F0600000000000000" pitchFamily="50" charset="-128"/>
                <a:ea typeface="HG丸ｺﾞｼｯｸM-PRO" panose="020F0600000000000000" pitchFamily="50" charset="-128"/>
              </a:rPr>
              <a:t>、格好悪い</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799933" y="4523781"/>
            <a:ext cx="8946720" cy="1200329"/>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自分で頑張る力も確かに大事</a:t>
            </a:r>
            <a:endParaRPr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solidFill>
                  <a:srgbClr val="00B050"/>
                </a:solidFill>
                <a:latin typeface="HG丸ｺﾞｼｯｸM-PRO" panose="020F0600000000000000" pitchFamily="50" charset="-128"/>
                <a:ea typeface="HG丸ｺﾞｼｯｸM-PRO" panose="020F0600000000000000" pitchFamily="50" charset="-128"/>
              </a:rPr>
              <a:t>人に「助けて」を</a:t>
            </a:r>
            <a:r>
              <a:rPr kumimoji="1" lang="ja-JP" altLang="en-US" sz="3600" dirty="0" smtClean="0">
                <a:solidFill>
                  <a:srgbClr val="00B050"/>
                </a:solidFill>
                <a:latin typeface="HG丸ｺﾞｼｯｸM-PRO" panose="020F0600000000000000" pitchFamily="50" charset="-128"/>
                <a:ea typeface="HG丸ｺﾞｼｯｸM-PRO" panose="020F0600000000000000" pitchFamily="50" charset="-128"/>
              </a:rPr>
              <a:t>言う</a:t>
            </a:r>
            <a:r>
              <a:rPr lang="ja-JP" altLang="en-US" sz="3600" dirty="0" smtClean="0">
                <a:solidFill>
                  <a:srgbClr val="00B050"/>
                </a:solidFill>
                <a:latin typeface="HG丸ｺﾞｼｯｸM-PRO" panose="020F0600000000000000" pitchFamily="50" charset="-128"/>
                <a:ea typeface="HG丸ｺﾞｼｯｸM-PRO" panose="020F0600000000000000" pitchFamily="50" charset="-128"/>
              </a:rPr>
              <a:t>力</a:t>
            </a:r>
            <a:r>
              <a:rPr lang="ja-JP" altLang="en-US" sz="3600" dirty="0">
                <a:latin typeface="HG丸ｺﾞｼｯｸM-PRO" panose="020F0600000000000000" pitchFamily="50" charset="-128"/>
                <a:ea typeface="HG丸ｺﾞｼｯｸM-PRO" panose="020F0600000000000000" pitchFamily="50" charset="-128"/>
              </a:rPr>
              <a:t>もとても大事</a:t>
            </a:r>
            <a:endParaRPr kumimoji="1" lang="en-US" altLang="ja-JP" sz="3600" dirty="0">
              <a:latin typeface="HG丸ｺﾞｼｯｸM-PRO" panose="020F0600000000000000" pitchFamily="50" charset="-128"/>
              <a:ea typeface="HG丸ｺﾞｼｯｸM-PRO" panose="020F0600000000000000" pitchFamily="50" charset="-128"/>
            </a:endParaRPr>
          </a:p>
        </p:txBody>
      </p:sp>
      <p:pic>
        <p:nvPicPr>
          <p:cNvPr id="1026" name="Picture 2" descr="C:\Users\noriyuki sato\Desktop\イラスト\kara_toikomor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123" y="195252"/>
            <a:ext cx="3851470" cy="425169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70830" y="2967433"/>
            <a:ext cx="8946720"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自分のことは</a:t>
            </a:r>
            <a:r>
              <a:rPr lang="ja-JP" altLang="en-US" sz="3600" dirty="0">
                <a:latin typeface="HG丸ｺﾞｼｯｸM-PRO" panose="020F0600000000000000" pitchFamily="50" charset="-128"/>
                <a:ea typeface="HG丸ｺﾞｼｯｸM-PRO" panose="020F0600000000000000" pitchFamily="50" charset="-128"/>
              </a:rPr>
              <a:t>自分でなんとかすべき</a:t>
            </a:r>
            <a:endParaRPr kumimoji="1" lang="en-US" altLang="ja-JP" sz="3600" dirty="0">
              <a:latin typeface="HG丸ｺﾞｼｯｸM-PRO" panose="020F0600000000000000" pitchFamily="50" charset="-128"/>
              <a:ea typeface="HG丸ｺﾞｼｯｸM-PRO" panose="020F0600000000000000" pitchFamily="50" charset="-128"/>
            </a:endParaRPr>
          </a:p>
        </p:txBody>
      </p:sp>
      <p:pic>
        <p:nvPicPr>
          <p:cNvPr id="1027" name="Picture 3" descr="C:\Users\noriyuki sato\Desktop\イラスト\figure_tasu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13" y="3887862"/>
            <a:ext cx="2475820" cy="2472168"/>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10"/>
          <p:cNvSpPr>
            <a:spLocks noGrp="1"/>
          </p:cNvSpPr>
          <p:nvPr>
            <p:ph type="sldNum" sz="quarter" idx="12"/>
          </p:nvPr>
        </p:nvSpPr>
        <p:spPr/>
        <p:txBody>
          <a:bodyPr/>
          <a:lstStyle/>
          <a:p>
            <a:fld id="{722F58DD-E01D-4321-B833-E3FF726412F2}" type="slidenum">
              <a:rPr kumimoji="1" lang="ja-JP" altLang="en-US" smtClean="0"/>
              <a:t>13</a:t>
            </a:fld>
            <a:endParaRPr kumimoji="1" lang="ja-JP" altLang="en-US"/>
          </a:p>
        </p:txBody>
      </p:sp>
    </p:spTree>
    <p:extLst>
      <p:ext uri="{BB962C8B-B14F-4D97-AF65-F5344CB8AC3E}">
        <p14:creationId xmlns:p14="http://schemas.microsoft.com/office/powerpoint/2010/main" val="27894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自分が</a:t>
            </a:r>
            <a:r>
              <a:rPr lang="ja-JP" altLang="en-US" sz="3600" dirty="0" err="1">
                <a:latin typeface="HG丸ｺﾞｼｯｸM-PRO" panose="020F0600000000000000" pitchFamily="50" charset="-128"/>
                <a:ea typeface="HG丸ｺﾞｼｯｸM-PRO" panose="020F0600000000000000" pitchFamily="50" charset="-128"/>
              </a:rPr>
              <a:t>す</a:t>
            </a:r>
            <a:r>
              <a:rPr lang="ja-JP" altLang="en-US" sz="3600" dirty="0">
                <a:latin typeface="HG丸ｺﾞｼｯｸM-PRO" panose="020F0600000000000000" pitchFamily="50" charset="-128"/>
                <a:ea typeface="HG丸ｺﾞｼｯｸM-PRO" panose="020F0600000000000000" pitchFamily="50" charset="-128"/>
              </a:rPr>
              <a:t>ご～く悩んだときに</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632925" y="1762483"/>
            <a:ext cx="8946720"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家族に、</a:t>
            </a:r>
            <a:r>
              <a:rPr kumimoji="1" lang="ja-JP" altLang="en-US" sz="3600" dirty="0">
                <a:latin typeface="HG丸ｺﾞｼｯｸM-PRO" panose="020F0600000000000000" pitchFamily="50" charset="-128"/>
                <a:ea typeface="HG丸ｺﾞｼｯｸM-PRO" panose="020F0600000000000000" pitchFamily="50" charset="-128"/>
              </a:rPr>
              <a:t>相談したことはありますか？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32925" y="3286306"/>
            <a:ext cx="8946720"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先生に、</a:t>
            </a:r>
            <a:r>
              <a:rPr kumimoji="1" lang="ja-JP" altLang="en-US" sz="3600" dirty="0">
                <a:latin typeface="HG丸ｺﾞｼｯｸM-PRO" panose="020F0600000000000000" pitchFamily="50" charset="-128"/>
                <a:ea typeface="HG丸ｺﾞｼｯｸM-PRO" panose="020F0600000000000000" pitchFamily="50" charset="-128"/>
              </a:rPr>
              <a:t>相談したことはありますか？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620399" y="4848883"/>
            <a:ext cx="8946720"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友達に、</a:t>
            </a:r>
            <a:r>
              <a:rPr kumimoji="1" lang="ja-JP" altLang="en-US" sz="3600" dirty="0">
                <a:latin typeface="HG丸ｺﾞｼｯｸM-PRO" panose="020F0600000000000000" pitchFamily="50" charset="-128"/>
                <a:ea typeface="HG丸ｺﾞｼｯｸM-PRO" panose="020F0600000000000000" pitchFamily="50" charset="-128"/>
              </a:rPr>
              <a:t>相談したことはありますか？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2</a:t>
            </a:fld>
            <a:endParaRPr kumimoji="1" lang="ja-JP" altLang="en-US" dirty="0"/>
          </a:p>
        </p:txBody>
      </p:sp>
    </p:spTree>
    <p:extLst>
      <p:ext uri="{BB962C8B-B14F-4D97-AF65-F5344CB8AC3E}">
        <p14:creationId xmlns:p14="http://schemas.microsoft.com/office/powerpoint/2010/main" val="31590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相談するということは</a:t>
            </a: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30540" y="1511617"/>
            <a:ext cx="656127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〇　相手を信頼している証拠</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046289" y="3493240"/>
            <a:ext cx="10189557"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だからこそ、相談を</a:t>
            </a: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smtClean="0">
                <a:latin typeface="HG丸ｺﾞｼｯｸM-PRO" panose="020F0600000000000000" pitchFamily="50" charset="-128"/>
                <a:ea typeface="HG丸ｺﾞｼｯｸM-PRO" panose="020F0600000000000000" pitchFamily="50" charset="-128"/>
              </a:rPr>
              <a:t>聞く</a:t>
            </a:r>
            <a:r>
              <a:rPr kumimoji="1" lang="en-US" altLang="ja-JP" sz="3600" dirty="0">
                <a:latin typeface="HG丸ｺﾞｼｯｸM-PRO" panose="020F0600000000000000" pitchFamily="50" charset="-128"/>
                <a:ea typeface="HG丸ｺﾞｼｯｸM-PRO" panose="020F0600000000000000" pitchFamily="50" charset="-128"/>
              </a:rPr>
              <a:t>』</a:t>
            </a:r>
            <a:r>
              <a:rPr kumimoji="1" lang="ja-JP" altLang="en-US" sz="3600" dirty="0">
                <a:latin typeface="HG丸ｺﾞｼｯｸM-PRO" panose="020F0600000000000000" pitchFamily="50" charset="-128"/>
                <a:ea typeface="HG丸ｺﾞｼｯｸM-PRO" panose="020F0600000000000000" pitchFamily="50" charset="-128"/>
              </a:rPr>
              <a:t>という役割は重要</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530540" y="2308261"/>
            <a:ext cx="5724644" cy="646331"/>
          </a:xfrm>
          <a:prstGeom prst="rect">
            <a:avLst/>
          </a:prstGeom>
        </p:spPr>
        <p:txBody>
          <a:bodyPr wrap="none">
            <a:spAutoFit/>
          </a:bodyPr>
          <a:lstStyle/>
          <a:p>
            <a:r>
              <a:rPr lang="ja-JP" altLang="en-US" sz="3600" dirty="0">
                <a:latin typeface="HG丸ｺﾞｼｯｸM-PRO" panose="020F0600000000000000" pitchFamily="50" charset="-128"/>
                <a:ea typeface="HG丸ｺﾞｼｯｸM-PRO" panose="020F0600000000000000" pitchFamily="50" charset="-128"/>
              </a:rPr>
              <a:t>〇　とても勇気のいること</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046290" y="4549570"/>
            <a:ext cx="10189557" cy="1754326"/>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だからこそ、相談しやすくするために、</a:t>
            </a:r>
            <a:endParaRPr kumimoji="1"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相手が悩んでいることに気付いて</a:t>
            </a:r>
            <a:endParaRPr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声をかけてほしい</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3</a:t>
            </a:fld>
            <a:endParaRPr kumimoji="1" lang="ja-JP" altLang="en-US"/>
          </a:p>
        </p:txBody>
      </p:sp>
    </p:spTree>
    <p:extLst>
      <p:ext uri="{BB962C8B-B14F-4D97-AF65-F5344CB8AC3E}">
        <p14:creationId xmlns:p14="http://schemas.microsoft.com/office/powerpoint/2010/main" val="22463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C:\Users\noriyuki sato\Desktop\イラスト\pose_unzari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935" y="212243"/>
            <a:ext cx="3456247" cy="3456247"/>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901874" y="3150359"/>
            <a:ext cx="10221237" cy="31627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悩みに気付くには・・・</a:t>
            </a:r>
          </a:p>
        </p:txBody>
      </p:sp>
      <p:sp>
        <p:nvSpPr>
          <p:cNvPr id="10" name="テキスト ボックス 9"/>
          <p:cNvSpPr txBox="1"/>
          <p:nvPr/>
        </p:nvSpPr>
        <p:spPr>
          <a:xfrm>
            <a:off x="1858598" y="1470029"/>
            <a:ext cx="8828488" cy="1200329"/>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自分は悩んだり落ち込んだり</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した時に、</a:t>
            </a:r>
            <a:r>
              <a:rPr lang="ja-JP" altLang="en-US" sz="3600" dirty="0">
                <a:latin typeface="HG丸ｺﾞｼｯｸM-PRO" panose="020F0600000000000000" pitchFamily="50" charset="-128"/>
                <a:ea typeface="HG丸ｺﾞｼｯｸM-PRO" panose="020F0600000000000000" pitchFamily="50" charset="-128"/>
              </a:rPr>
              <a:t>どうなりますか？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711170" y="3428070"/>
            <a:ext cx="4236444"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・暗い表情</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732658" y="5529390"/>
            <a:ext cx="3825897"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・無口、ため息</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732659" y="4810384"/>
            <a:ext cx="3048711"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・イライラ</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6306700" y="3428182"/>
            <a:ext cx="4866515"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・やる気がなさそう</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6306701" y="5529390"/>
            <a:ext cx="4753781"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・食欲がなさそう</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6306701" y="4810350"/>
            <a:ext cx="5016827"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・眠そう（睡眠不足）</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6306700" y="4113948"/>
            <a:ext cx="4236444"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・疲れて</a:t>
            </a:r>
            <a:r>
              <a:rPr lang="ja-JP" altLang="en-US" sz="3600" dirty="0">
                <a:latin typeface="HG丸ｺﾞｼｯｸM-PRO" panose="020F0600000000000000" pitchFamily="50" charset="-128"/>
                <a:ea typeface="HG丸ｺﾞｼｯｸM-PRO" panose="020F0600000000000000" pitchFamily="50" charset="-128"/>
              </a:rPr>
              <a:t>いそう</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732659" y="4113949"/>
            <a:ext cx="4236444"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・笑わない</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006027" y="3683401"/>
            <a:ext cx="1705143" cy="175432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kumimoji="1" lang="ja-JP" altLang="en-US" sz="3600" dirty="0">
                <a:latin typeface="HG丸ｺﾞｼｯｸM-PRO" panose="020F0600000000000000" pitchFamily="50" charset="-128"/>
                <a:ea typeface="HG丸ｺﾞｼｯｸM-PRO" panose="020F0600000000000000" pitchFamily="50" charset="-128"/>
              </a:rPr>
              <a:t>悩み</a:t>
            </a:r>
            <a:endParaRPr kumimoji="1" lang="en-US" altLang="ja-JP" sz="3600" dirty="0">
              <a:latin typeface="HG丸ｺﾞｼｯｸM-PRO" panose="020F0600000000000000" pitchFamily="50" charset="-128"/>
              <a:ea typeface="HG丸ｺﾞｼｯｸM-PRO" panose="020F0600000000000000" pitchFamily="50" charset="-128"/>
            </a:endParaRPr>
          </a:p>
          <a:p>
            <a:pPr algn="ctr"/>
            <a:r>
              <a:rPr lang="ja-JP" altLang="en-US" sz="3600" dirty="0">
                <a:latin typeface="HG丸ｺﾞｼｯｸM-PRO" panose="020F0600000000000000" pitchFamily="50" charset="-128"/>
                <a:ea typeface="HG丸ｺﾞｼｯｸM-PRO" panose="020F0600000000000000" pitchFamily="50" charset="-128"/>
              </a:rPr>
              <a:t>サイン</a:t>
            </a:r>
            <a:endParaRPr lang="en-US" altLang="ja-JP" sz="3600" dirty="0">
              <a:latin typeface="HG丸ｺﾞｼｯｸM-PRO" panose="020F0600000000000000" pitchFamily="50" charset="-128"/>
              <a:ea typeface="HG丸ｺﾞｼｯｸM-PRO" panose="020F0600000000000000" pitchFamily="50" charset="-128"/>
            </a:endParaRPr>
          </a:p>
          <a:p>
            <a:pPr algn="ctr"/>
            <a:r>
              <a:rPr lang="ja-JP" altLang="en-US" sz="3600" dirty="0">
                <a:latin typeface="HG丸ｺﾞｼｯｸM-PRO" panose="020F0600000000000000" pitchFamily="50" charset="-128"/>
                <a:ea typeface="HG丸ｺﾞｼｯｸM-PRO" panose="020F0600000000000000" pitchFamily="50" charset="-128"/>
              </a:rPr>
              <a:t>の例</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p:txBody>
          <a:bodyPr/>
          <a:lstStyle/>
          <a:p>
            <a:fld id="{722F58DD-E01D-4321-B833-E3FF726412F2}" type="slidenum">
              <a:rPr kumimoji="1" lang="ja-JP" altLang="en-US" smtClean="0"/>
              <a:t>4</a:t>
            </a:fld>
            <a:endParaRPr kumimoji="1" lang="ja-JP" altLang="en-US"/>
          </a:p>
        </p:txBody>
      </p:sp>
    </p:spTree>
    <p:extLst>
      <p:ext uri="{BB962C8B-B14F-4D97-AF65-F5344CB8AC3E}">
        <p14:creationId xmlns:p14="http://schemas.microsoft.com/office/powerpoint/2010/main" val="14639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3" grpId="0"/>
      <p:bldP spid="14" grpId="0"/>
      <p:bldP spid="15" grpId="0"/>
      <p:bldP spid="16" grpId="0"/>
      <p:bldP spid="17" grpId="0"/>
      <p:bldP spid="18" grpId="0"/>
      <p:bldP spid="19" grpId="0"/>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46290" y="1423862"/>
            <a:ext cx="8946720"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「ん？何かいつもと違うぞ」</a:t>
            </a:r>
            <a:endParaRPr kumimoji="1" lang="en-US" altLang="ja-JP" sz="3600" dirty="0">
              <a:latin typeface="HG丸ｺﾞｼｯｸM-PRO" panose="020F0600000000000000" pitchFamily="50" charset="-128"/>
              <a:ea typeface="HG丸ｺﾞｼｯｸM-PRO" panose="020F0600000000000000" pitchFamily="50" charset="-128"/>
            </a:endParaRPr>
          </a:p>
        </p:txBody>
      </p:sp>
      <p:pic>
        <p:nvPicPr>
          <p:cNvPr id="1026" name="Picture 2" descr="C:\Users\noriyuki sato\Desktop\イラスト\pose_ayashii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764" y="99152"/>
            <a:ext cx="1931963" cy="248085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678789" y="212243"/>
            <a:ext cx="8358626"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こんな場面でどうするか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678789" y="3706499"/>
            <a:ext cx="142956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場面</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919378" y="3706499"/>
            <a:ext cx="9501157" cy="2062103"/>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友達と、学校から一緒に帰る途中、公園のベンチで座っていたら、友達がしんどそうにうなだれたまま「もう何もかもいや、明日、学校休もうかな・・・。」と小さな声でつぶやいた。</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703841" y="3706499"/>
            <a:ext cx="1043907" cy="6958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816274" y="3706499"/>
            <a:ext cx="9356942" cy="2180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531357" y="5996339"/>
            <a:ext cx="9754593"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ちょっとやってみますね（感想をメモ）</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892361" y="2183881"/>
            <a:ext cx="8946720" cy="1200329"/>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じゃあ、実際になんて声をかけて、</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どうやって相談</a:t>
            </a:r>
            <a:r>
              <a:rPr lang="ja-JP" altLang="en-US" sz="3600" dirty="0" smtClean="0">
                <a:latin typeface="HG丸ｺﾞｼｯｸM-PRO" panose="020F0600000000000000" pitchFamily="50" charset="-128"/>
                <a:ea typeface="HG丸ｺﾞｼｯｸM-PRO" panose="020F0600000000000000" pitchFamily="50" charset="-128"/>
              </a:rPr>
              <a:t>を聞きましょう</a:t>
            </a:r>
            <a:r>
              <a:rPr lang="ja-JP" altLang="en-US" sz="3600" dirty="0">
                <a:latin typeface="HG丸ｺﾞｼｯｸM-PRO" panose="020F0600000000000000" pitchFamily="50" charset="-128"/>
                <a:ea typeface="HG丸ｺﾞｼｯｸM-PRO" panose="020F0600000000000000" pitchFamily="50" charset="-128"/>
              </a:rPr>
              <a:t>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5</a:t>
            </a:fld>
            <a:endParaRPr kumimoji="1" lang="ja-JP" altLang="en-US"/>
          </a:p>
        </p:txBody>
      </p:sp>
    </p:spTree>
    <p:extLst>
      <p:ext uri="{BB962C8B-B14F-4D97-AF65-F5344CB8AC3E}">
        <p14:creationId xmlns:p14="http://schemas.microsoft.com/office/powerpoint/2010/main" val="157750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P spid="5" grpId="0" animBg="1"/>
      <p:bldP spid="26" grpId="0" animBg="1"/>
      <p:bldP spid="2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話</a:t>
            </a:r>
            <a:r>
              <a:rPr lang="ja-JP" altLang="en-US" sz="3600" dirty="0" smtClean="0">
                <a:latin typeface="HG丸ｺﾞｼｯｸM-PRO" panose="020F0600000000000000" pitchFamily="50" charset="-128"/>
                <a:ea typeface="HG丸ｺﾞｼｯｸM-PRO" panose="020F0600000000000000" pitchFamily="50" charset="-128"/>
              </a:rPr>
              <a:t>を聞く</a:t>
            </a:r>
            <a:r>
              <a:rPr lang="ja-JP" altLang="en-US" sz="3600" dirty="0">
                <a:latin typeface="HG丸ｺﾞｼｯｸM-PRO" panose="020F0600000000000000" pitchFamily="50" charset="-128"/>
                <a:ea typeface="HG丸ｺﾞｼｯｸM-PRO" panose="020F0600000000000000" pitchFamily="50" charset="-128"/>
              </a:rPr>
              <a:t>ときのポイントって？</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48018" y="1097077"/>
            <a:ext cx="7196457"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違いを感じました？</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979386868"/>
              </p:ext>
            </p:extLst>
          </p:nvPr>
        </p:nvGraphicFramePr>
        <p:xfrm>
          <a:off x="1322734" y="1905369"/>
          <a:ext cx="10121406" cy="4794889"/>
        </p:xfrm>
        <a:graphic>
          <a:graphicData uri="http://schemas.openxmlformats.org/drawingml/2006/table">
            <a:tbl>
              <a:tblPr firstRow="1" bandRow="1">
                <a:tableStyleId>{5C22544A-7EE6-4342-B048-85BDC9FD1C3A}</a:tableStyleId>
              </a:tblPr>
              <a:tblGrid>
                <a:gridCol w="961721">
                  <a:extLst>
                    <a:ext uri="{9D8B030D-6E8A-4147-A177-3AD203B41FA5}">
                      <a16:colId xmlns:a16="http://schemas.microsoft.com/office/drawing/2014/main" val="20000"/>
                    </a:ext>
                  </a:extLst>
                </a:gridCol>
                <a:gridCol w="4496844">
                  <a:extLst>
                    <a:ext uri="{9D8B030D-6E8A-4147-A177-3AD203B41FA5}">
                      <a16:colId xmlns:a16="http://schemas.microsoft.com/office/drawing/2014/main" val="20001"/>
                    </a:ext>
                  </a:extLst>
                </a:gridCol>
                <a:gridCol w="4662841">
                  <a:extLst>
                    <a:ext uri="{9D8B030D-6E8A-4147-A177-3AD203B41FA5}">
                      <a16:colId xmlns:a16="http://schemas.microsoft.com/office/drawing/2014/main" val="20002"/>
                    </a:ext>
                  </a:extLst>
                </a:gridCol>
              </a:tblGrid>
              <a:tr h="370840">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800" dirty="0">
                          <a:latin typeface="HG丸ｺﾞｼｯｸM-PRO" panose="020F0600000000000000" pitchFamily="50" charset="-128"/>
                          <a:ea typeface="HG丸ｺﾞｼｯｸM-PRO" panose="020F0600000000000000" pitchFamily="50" charset="-128"/>
                        </a:rPr>
                        <a:t>好ましい</a:t>
                      </a:r>
                      <a:r>
                        <a:rPr kumimoji="1" lang="ja-JP" altLang="en-US" sz="2800" dirty="0">
                          <a:solidFill>
                            <a:srgbClr val="FFFF00"/>
                          </a:solidFill>
                          <a:latin typeface="HG丸ｺﾞｼｯｸM-PRO" panose="020F0600000000000000" pitchFamily="50" charset="-128"/>
                          <a:ea typeface="HG丸ｺﾞｼｯｸM-PRO" panose="020F0600000000000000" pitchFamily="50" charset="-128"/>
                        </a:rPr>
                        <a:t>（相談モード）</a:t>
                      </a:r>
                    </a:p>
                  </a:txBody>
                  <a:tcPr/>
                </a:tc>
                <a:tc>
                  <a:txBody>
                    <a:bodyPr/>
                    <a:lstStyle/>
                    <a:p>
                      <a:pPr algn="ctr"/>
                      <a:r>
                        <a:rPr kumimoji="1" lang="ja-JP" altLang="en-US" sz="2800" dirty="0">
                          <a:latin typeface="HG丸ｺﾞｼｯｸM-PRO" panose="020F0600000000000000" pitchFamily="50" charset="-128"/>
                          <a:ea typeface="HG丸ｺﾞｼｯｸM-PRO" panose="020F0600000000000000" pitchFamily="50" charset="-128"/>
                        </a:rPr>
                        <a:t>好ましくない</a:t>
                      </a:r>
                      <a:r>
                        <a:rPr kumimoji="1" lang="ja-JP" altLang="en-US" sz="2000" dirty="0">
                          <a:latin typeface="HG丸ｺﾞｼｯｸM-PRO" panose="020F0600000000000000" pitchFamily="50" charset="-128"/>
                          <a:ea typeface="HG丸ｺﾞｼｯｸM-PRO" panose="020F0600000000000000" pitchFamily="50" charset="-128"/>
                        </a:rPr>
                        <a:t>（相談には不向き）</a:t>
                      </a:r>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0"/>
                  </a:ext>
                </a:extLst>
              </a:tr>
              <a:tr h="370840">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1"/>
                  </a:ext>
                </a:extLst>
              </a:tr>
              <a:tr h="370840">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2"/>
                  </a:ext>
                </a:extLst>
              </a:tr>
              <a:tr h="1015369">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3"/>
                  </a:ext>
                </a:extLst>
              </a:tr>
              <a:tr h="370840">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5180519" y="1097077"/>
            <a:ext cx="5980172" cy="646331"/>
          </a:xfrm>
          <a:prstGeom prst="rect">
            <a:avLst/>
          </a:prstGeom>
          <a:noFill/>
        </p:spPr>
        <p:txBody>
          <a:bodyPr wrap="square" rtlCol="0">
            <a:sp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聞き方</a:t>
            </a:r>
            <a:r>
              <a:rPr kumimoji="1" lang="ja-JP" altLang="en-US" sz="3600" dirty="0">
                <a:latin typeface="HG丸ｺﾞｼｯｸM-PRO" panose="020F0600000000000000" pitchFamily="50" charset="-128"/>
                <a:ea typeface="HG丸ｺﾞｼｯｸM-PRO" panose="020F0600000000000000" pitchFamily="50" charset="-128"/>
              </a:rPr>
              <a:t>のポイントは・・・</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274875" y="3365252"/>
            <a:ext cx="4687900" cy="954107"/>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相手の言葉に注意を向けて、</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余計なことは控える</a:t>
            </a:r>
          </a:p>
        </p:txBody>
      </p:sp>
      <p:sp>
        <p:nvSpPr>
          <p:cNvPr id="8" name="正方形/長方形 7"/>
          <p:cNvSpPr/>
          <p:nvPr/>
        </p:nvSpPr>
        <p:spPr>
          <a:xfrm>
            <a:off x="6854776" y="3365252"/>
            <a:ext cx="4134465" cy="954107"/>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スマホなどいじる</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ふんぞり返る、足を組む</a:t>
            </a:r>
          </a:p>
        </p:txBody>
      </p:sp>
      <p:sp>
        <p:nvSpPr>
          <p:cNvPr id="9" name="正方形/長方形 8"/>
          <p:cNvSpPr/>
          <p:nvPr/>
        </p:nvSpPr>
        <p:spPr>
          <a:xfrm>
            <a:off x="2275227" y="4333178"/>
            <a:ext cx="4579549" cy="954107"/>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適切なあいづち、うなずき</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をおこなう</a:t>
            </a:r>
          </a:p>
        </p:txBody>
      </p:sp>
      <p:sp>
        <p:nvSpPr>
          <p:cNvPr id="10" name="正方形/長方形 9"/>
          <p:cNvSpPr/>
          <p:nvPr/>
        </p:nvSpPr>
        <p:spPr>
          <a:xfrm>
            <a:off x="6846875" y="4319359"/>
            <a:ext cx="3820823" cy="954107"/>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「ふーん」「はぁ？」</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気乗りしないあいづち</a:t>
            </a:r>
          </a:p>
        </p:txBody>
      </p:sp>
      <p:sp>
        <p:nvSpPr>
          <p:cNvPr id="11" name="正方形/長方形 10"/>
          <p:cNvSpPr/>
          <p:nvPr/>
        </p:nvSpPr>
        <p:spPr>
          <a:xfrm>
            <a:off x="2274875" y="5289566"/>
            <a:ext cx="4524375" cy="1384995"/>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相手の話</a:t>
            </a:r>
            <a:r>
              <a:rPr lang="ja-JP" altLang="en-US" sz="2800" dirty="0" smtClean="0">
                <a:latin typeface="HG丸ｺﾞｼｯｸM-PRO" panose="020F0600000000000000" pitchFamily="50" charset="-128"/>
                <a:ea typeface="HG丸ｺﾞｼｯｸM-PRO" panose="020F0600000000000000" pitchFamily="50" charset="-128"/>
              </a:rPr>
              <a:t>を聞き終わって</a:t>
            </a:r>
            <a:r>
              <a:rPr lang="ja-JP" altLang="en-US" sz="2800" dirty="0">
                <a:latin typeface="HG丸ｺﾞｼｯｸM-PRO" panose="020F0600000000000000" pitchFamily="50" charset="-128"/>
                <a:ea typeface="HG丸ｺﾞｼｯｸM-PRO" panose="020F0600000000000000" pitchFamily="50" charset="-128"/>
              </a:rPr>
              <a:t>か</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ら、自分の意見を伝えて、</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また相手の意見を聞く</a:t>
            </a:r>
          </a:p>
        </p:txBody>
      </p:sp>
      <p:sp>
        <p:nvSpPr>
          <p:cNvPr id="12" name="正方形/長方形 11"/>
          <p:cNvSpPr/>
          <p:nvPr/>
        </p:nvSpPr>
        <p:spPr>
          <a:xfrm>
            <a:off x="6846875" y="5289566"/>
            <a:ext cx="4648200" cy="1384995"/>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「それは考えすぎ」</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相手の意見を</a:t>
            </a:r>
            <a:r>
              <a:rPr lang="ja-JP" altLang="en-US" sz="2800" dirty="0">
                <a:solidFill>
                  <a:srgbClr val="FF0000"/>
                </a:solidFill>
                <a:latin typeface="HG丸ｺﾞｼｯｸM-PRO" panose="020F0600000000000000" pitchFamily="50" charset="-128"/>
                <a:ea typeface="HG丸ｺﾞｼｯｸM-PRO" panose="020F0600000000000000" pitchFamily="50" charset="-128"/>
              </a:rPr>
              <a:t>否定して</a:t>
            </a:r>
            <a:r>
              <a:rPr lang="ja-JP" altLang="en-US" sz="2800" dirty="0">
                <a:latin typeface="HG丸ｺﾞｼｯｸM-PRO" panose="020F0600000000000000" pitchFamily="50" charset="-128"/>
                <a:ea typeface="HG丸ｺﾞｼｯｸM-PRO" panose="020F0600000000000000" pitchFamily="50" charset="-128"/>
              </a:rPr>
              <a:t>、</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自分の意見を押し付ける</a:t>
            </a:r>
          </a:p>
        </p:txBody>
      </p:sp>
      <p:sp>
        <p:nvSpPr>
          <p:cNvPr id="13" name="正方形/長方形 12"/>
          <p:cNvSpPr/>
          <p:nvPr/>
        </p:nvSpPr>
        <p:spPr>
          <a:xfrm>
            <a:off x="1351309" y="3523015"/>
            <a:ext cx="902811"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態度</a:t>
            </a:r>
          </a:p>
        </p:txBody>
      </p:sp>
      <p:sp>
        <p:nvSpPr>
          <p:cNvPr id="14" name="正方形/長方形 13"/>
          <p:cNvSpPr/>
          <p:nvPr/>
        </p:nvSpPr>
        <p:spPr>
          <a:xfrm>
            <a:off x="1344653" y="4333177"/>
            <a:ext cx="902811" cy="954107"/>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あい</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づち</a:t>
            </a:r>
          </a:p>
        </p:txBody>
      </p:sp>
      <p:sp>
        <p:nvSpPr>
          <p:cNvPr id="15" name="正方形/長方形 14"/>
          <p:cNvSpPr/>
          <p:nvPr/>
        </p:nvSpPr>
        <p:spPr>
          <a:xfrm>
            <a:off x="1344652" y="5720453"/>
            <a:ext cx="902811"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意見</a:t>
            </a:r>
            <a:endParaRPr lang="ja-JP" altLang="en-US" sz="2800" dirty="0"/>
          </a:p>
        </p:txBody>
      </p:sp>
      <p:sp>
        <p:nvSpPr>
          <p:cNvPr id="19" name="正方形/長方形 18"/>
          <p:cNvSpPr/>
          <p:nvPr/>
        </p:nvSpPr>
        <p:spPr>
          <a:xfrm>
            <a:off x="1372416" y="2642045"/>
            <a:ext cx="902811" cy="523220"/>
          </a:xfrm>
          <a:prstGeom prst="rect">
            <a:avLst/>
          </a:prstGeom>
        </p:spPr>
        <p:txBody>
          <a:bodyPr wrap="none">
            <a:spAutoFit/>
          </a:bodyPr>
          <a:lstStyle/>
          <a:p>
            <a:r>
              <a:rPr lang="ja-JP" altLang="en-US" sz="2800" dirty="0">
                <a:latin typeface="HG丸ｺﾞｼｯｸM-PRO" panose="020F0600000000000000" pitchFamily="50" charset="-128"/>
                <a:ea typeface="HG丸ｺﾞｼｯｸM-PRO" panose="020F0600000000000000" pitchFamily="50" charset="-128"/>
              </a:rPr>
              <a:t>姿勢</a:t>
            </a:r>
          </a:p>
        </p:txBody>
      </p:sp>
      <p:sp>
        <p:nvSpPr>
          <p:cNvPr id="20" name="正方形/長方形 19"/>
          <p:cNvSpPr/>
          <p:nvPr/>
        </p:nvSpPr>
        <p:spPr>
          <a:xfrm>
            <a:off x="2275227" y="2426602"/>
            <a:ext cx="4687900" cy="954107"/>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相手の方を向く（見つめすぎは注意）</a:t>
            </a:r>
          </a:p>
        </p:txBody>
      </p:sp>
      <p:sp>
        <p:nvSpPr>
          <p:cNvPr id="21" name="正方形/長方形 20"/>
          <p:cNvSpPr/>
          <p:nvPr/>
        </p:nvSpPr>
        <p:spPr>
          <a:xfrm>
            <a:off x="6854776" y="2434855"/>
            <a:ext cx="4687900" cy="523220"/>
          </a:xfrm>
          <a:prstGeom prst="rect">
            <a:avLst/>
          </a:prstGeom>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相手を見ず、よそ見</a:t>
            </a:r>
          </a:p>
        </p:txBody>
      </p:sp>
      <p:sp>
        <p:nvSpPr>
          <p:cNvPr id="22" name="スライド番号プレースホルダー 21"/>
          <p:cNvSpPr>
            <a:spLocks noGrp="1"/>
          </p:cNvSpPr>
          <p:nvPr>
            <p:ph type="sldNum" sz="quarter" idx="12"/>
          </p:nvPr>
        </p:nvSpPr>
        <p:spPr/>
        <p:txBody>
          <a:bodyPr/>
          <a:lstStyle/>
          <a:p>
            <a:fld id="{722F58DD-E01D-4321-B833-E3FF726412F2}" type="slidenum">
              <a:rPr kumimoji="1" lang="ja-JP" altLang="en-US" smtClean="0"/>
              <a:t>6</a:t>
            </a:fld>
            <a:endParaRPr kumimoji="1" lang="ja-JP" altLang="en-US"/>
          </a:p>
        </p:txBody>
      </p:sp>
    </p:spTree>
    <p:extLst>
      <p:ext uri="{BB962C8B-B14F-4D97-AF65-F5344CB8AC3E}">
        <p14:creationId xmlns:p14="http://schemas.microsoft.com/office/powerpoint/2010/main" val="27702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実際に体験してみましょう</a:t>
            </a:r>
          </a:p>
        </p:txBody>
      </p:sp>
      <p:sp>
        <p:nvSpPr>
          <p:cNvPr id="8" name="テキスト ボックス 7"/>
          <p:cNvSpPr txBox="1"/>
          <p:nvPr/>
        </p:nvSpPr>
        <p:spPr>
          <a:xfrm>
            <a:off x="869639" y="1371673"/>
            <a:ext cx="3526998"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①二人組を作る</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869639" y="3078722"/>
            <a:ext cx="11055139" cy="3477875"/>
          </a:xfrm>
          <a:prstGeom prst="rect">
            <a:avLst/>
          </a:prstGeom>
          <a:noFill/>
        </p:spPr>
        <p:txBody>
          <a:bodyPr wrap="square" rtlCol="0">
            <a:spAutoFit/>
          </a:bodyPr>
          <a:lstStyle/>
          <a:p>
            <a:pPr>
              <a:lnSpc>
                <a:spcPts val="4400"/>
              </a:lnSpc>
            </a:pPr>
            <a:r>
              <a:rPr lang="ja-JP" altLang="en-US" sz="3200" dirty="0">
                <a:latin typeface="HG丸ｺﾞｼｯｸM-PRO" panose="020F0600000000000000" pitchFamily="50" charset="-128"/>
                <a:ea typeface="HG丸ｺﾞｼｯｸM-PRO" panose="020F0600000000000000" pitchFamily="50" charset="-128"/>
              </a:rPr>
              <a:t>②好ましく</a:t>
            </a:r>
            <a:r>
              <a:rPr lang="ja-JP" altLang="en-US" sz="3200" dirty="0" smtClean="0">
                <a:latin typeface="HG丸ｺﾞｼｯｸM-PRO" panose="020F0600000000000000" pitchFamily="50" charset="-128"/>
                <a:ea typeface="HG丸ｺﾞｼｯｸM-PRO" panose="020F0600000000000000" pitchFamily="50" charset="-128"/>
              </a:rPr>
              <a:t>ない聞き方</a:t>
            </a:r>
            <a:r>
              <a:rPr lang="ja-JP" altLang="en-US" sz="3200" dirty="0">
                <a:latin typeface="HG丸ｺﾞｼｯｸM-PRO" panose="020F0600000000000000" pitchFamily="50" charset="-128"/>
                <a:ea typeface="HG丸ｺﾞｼｯｸM-PRO" panose="020F0600000000000000" pitchFamily="50" charset="-128"/>
              </a:rPr>
              <a:t>を体験</a:t>
            </a: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・聞く</a:t>
            </a:r>
            <a:r>
              <a:rPr lang="ja-JP" altLang="en-US" sz="3200" dirty="0">
                <a:latin typeface="HG丸ｺﾞｼｯｸM-PRO" panose="020F0600000000000000" pitchFamily="50" charset="-128"/>
                <a:ea typeface="HG丸ｺﾞｼｯｸM-PRO" panose="020F0600000000000000" pitchFamily="50" charset="-128"/>
              </a:rPr>
              <a:t>役、話す役を決める</a:t>
            </a: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a:solidFill>
                  <a:srgbClr val="FF0000"/>
                </a:solidFill>
                <a:latin typeface="HG丸ｺﾞｼｯｸM-PRO" panose="020F0600000000000000" pitchFamily="50" charset="-128"/>
                <a:ea typeface="HG丸ｺﾞｼｯｸM-PRO" panose="020F0600000000000000" pitchFamily="50" charset="-128"/>
              </a:rPr>
              <a:t>好ましく</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ない聞き</a:t>
            </a:r>
            <a:r>
              <a:rPr lang="ja-JP" altLang="en-US" sz="3200" dirty="0" smtClean="0">
                <a:latin typeface="HG丸ｺﾞｼｯｸM-PRO" panose="020F0600000000000000" pitchFamily="50" charset="-128"/>
                <a:ea typeface="HG丸ｺﾞｼｯｸM-PRO" panose="020F0600000000000000" pitchFamily="50" charset="-128"/>
              </a:rPr>
              <a:t>方</a:t>
            </a:r>
            <a:r>
              <a:rPr lang="ja-JP" altLang="en-US" sz="3200" dirty="0">
                <a:latin typeface="HG丸ｺﾞｼｯｸM-PRO" panose="020F0600000000000000" pitchFamily="50" charset="-128"/>
                <a:ea typeface="HG丸ｺﾞｼｯｸM-PRO" panose="020F0600000000000000" pitchFamily="50" charset="-128"/>
              </a:rPr>
              <a:t>シナリオ」に沿って会話　　</a:t>
            </a: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・聞く</a:t>
            </a:r>
            <a:r>
              <a:rPr lang="ja-JP" altLang="en-US" sz="3200" dirty="0">
                <a:latin typeface="HG丸ｺﾞｼｯｸM-PRO" panose="020F0600000000000000" pitchFamily="50" charset="-128"/>
                <a:ea typeface="HG丸ｺﾞｼｯｸM-PRO" panose="020F0600000000000000" pitchFamily="50" charset="-128"/>
              </a:rPr>
              <a:t>役は「好ましくない」ポイントを意識して実践</a:t>
            </a:r>
            <a:endParaRPr lang="en-US" altLang="ja-JP" sz="3200" dirty="0">
              <a:latin typeface="HG丸ｺﾞｼｯｸM-PRO" panose="020F0600000000000000" pitchFamily="50" charset="-128"/>
              <a:ea typeface="HG丸ｺﾞｼｯｸM-PRO" panose="020F0600000000000000" pitchFamily="50" charset="-128"/>
            </a:endParaRPr>
          </a:p>
          <a:p>
            <a:pPr algn="r">
              <a:lnSpc>
                <a:spcPts val="4400"/>
              </a:lnSpc>
            </a:pP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・終わったら役割を交代</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1026" name="Picture 2" descr="C:\Users\noriyuki sato\Desktop\イラスト\pride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999" y="313637"/>
            <a:ext cx="2871788" cy="3810001"/>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7</a:t>
            </a:fld>
            <a:endParaRPr kumimoji="1" lang="ja-JP" altLang="en-US"/>
          </a:p>
        </p:txBody>
      </p:sp>
    </p:spTree>
    <p:extLst>
      <p:ext uri="{BB962C8B-B14F-4D97-AF65-F5344CB8AC3E}">
        <p14:creationId xmlns:p14="http://schemas.microsoft.com/office/powerpoint/2010/main" val="44857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fade">
                                      <p:cBhvr>
                                        <p:cTn id="2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実際に体験してみましょう</a:t>
            </a: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8789" y="3412503"/>
            <a:ext cx="10157755" cy="2913618"/>
          </a:xfrm>
          <a:prstGeom prst="rect">
            <a:avLst/>
          </a:prstGeom>
          <a:noFill/>
        </p:spPr>
        <p:txBody>
          <a:bodyPr wrap="square" rtlCol="0">
            <a:spAutoFit/>
          </a:bodyPr>
          <a:lstStyle/>
          <a:p>
            <a:pPr>
              <a:lnSpc>
                <a:spcPts val="4400"/>
              </a:lnSpc>
            </a:pPr>
            <a:r>
              <a:rPr lang="ja-JP" altLang="en-US" sz="3200" dirty="0">
                <a:latin typeface="HG丸ｺﾞｼｯｸM-PRO" panose="020F0600000000000000" pitchFamily="50" charset="-128"/>
                <a:ea typeface="HG丸ｺﾞｼｯｸM-PRO" panose="020F0600000000000000" pitchFamily="50" charset="-128"/>
              </a:rPr>
              <a:t>③</a:t>
            </a:r>
            <a:r>
              <a:rPr lang="ja-JP" altLang="en-US" sz="3200" dirty="0" smtClean="0">
                <a:latin typeface="HG丸ｺﾞｼｯｸM-PRO" panose="020F0600000000000000" pitchFamily="50" charset="-128"/>
                <a:ea typeface="HG丸ｺﾞｼｯｸM-PRO" panose="020F0600000000000000" pitchFamily="50" charset="-128"/>
              </a:rPr>
              <a:t>好ましい聞き方</a:t>
            </a:r>
            <a:r>
              <a:rPr lang="ja-JP" altLang="en-US" sz="3200" dirty="0">
                <a:latin typeface="HG丸ｺﾞｼｯｸM-PRO" panose="020F0600000000000000" pitchFamily="50" charset="-128"/>
                <a:ea typeface="HG丸ｺﾞｼｯｸM-PRO" panose="020F0600000000000000" pitchFamily="50" charset="-128"/>
              </a:rPr>
              <a:t>（相談モード）を体験</a:t>
            </a: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好ましい聞き方</a:t>
            </a:r>
            <a:r>
              <a:rPr lang="ja-JP" altLang="en-US" sz="3200" dirty="0">
                <a:latin typeface="HG丸ｺﾞｼｯｸM-PRO" panose="020F0600000000000000" pitchFamily="50" charset="-128"/>
                <a:ea typeface="HG丸ｺﾞｼｯｸM-PRO" panose="020F0600000000000000" pitchFamily="50" charset="-128"/>
              </a:rPr>
              <a:t>シナリオ」に沿って会話</a:t>
            </a:r>
            <a:endParaRPr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kumimoji="1"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・聞く</a:t>
            </a:r>
            <a:r>
              <a:rPr kumimoji="1" lang="ja-JP" altLang="en-US" sz="3200" dirty="0">
                <a:latin typeface="HG丸ｺﾞｼｯｸM-PRO" panose="020F0600000000000000" pitchFamily="50" charset="-128"/>
                <a:ea typeface="HG丸ｺﾞｼｯｸM-PRO" panose="020F0600000000000000" pitchFamily="50" charset="-128"/>
              </a:rPr>
              <a:t>役は</a:t>
            </a:r>
            <a:r>
              <a:rPr lang="ja-JP" altLang="en-US" sz="3200" dirty="0">
                <a:latin typeface="HG丸ｺﾞｼｯｸM-PRO" panose="020F0600000000000000" pitchFamily="50" charset="-128"/>
                <a:ea typeface="HG丸ｺﾞｼｯｸM-PRO" panose="020F0600000000000000" pitchFamily="50" charset="-128"/>
              </a:rPr>
              <a:t>「好ましい」ポイントを意識して</a:t>
            </a:r>
            <a:r>
              <a:rPr kumimoji="1" lang="ja-JP" altLang="en-US" sz="3200" dirty="0">
                <a:latin typeface="HG丸ｺﾞｼｯｸM-PRO" panose="020F0600000000000000" pitchFamily="50" charset="-128"/>
                <a:ea typeface="HG丸ｺﾞｼｯｸM-PRO" panose="020F0600000000000000" pitchFamily="50" charset="-128"/>
              </a:rPr>
              <a:t>実践</a:t>
            </a:r>
            <a:endParaRPr kumimoji="1" lang="en-US" altLang="ja-JP" sz="3200" dirty="0">
              <a:latin typeface="HG丸ｺﾞｼｯｸM-PRO" panose="020F0600000000000000" pitchFamily="50" charset="-128"/>
              <a:ea typeface="HG丸ｺﾞｼｯｸM-PRO" panose="020F0600000000000000" pitchFamily="50" charset="-128"/>
            </a:endParaRPr>
          </a:p>
          <a:p>
            <a:pPr algn="r">
              <a:lnSpc>
                <a:spcPts val="4400"/>
              </a:lnSpc>
            </a:pPr>
            <a:r>
              <a:rPr lang="ja-JP" altLang="en-US" sz="3200" dirty="0">
                <a:latin typeface="HG丸ｺﾞｼｯｸM-PRO" panose="020F0600000000000000" pitchFamily="50" charset="-128"/>
                <a:ea typeface="HG丸ｺﾞｼｯｸM-PRO" panose="020F0600000000000000" pitchFamily="50" charset="-128"/>
              </a:rPr>
              <a:t>　　　　</a:t>
            </a:r>
            <a:endParaRPr kumimoji="1" lang="en-US" altLang="ja-JP" sz="3200" dirty="0">
              <a:latin typeface="HG丸ｺﾞｼｯｸM-PRO" panose="020F0600000000000000" pitchFamily="50" charset="-128"/>
              <a:ea typeface="HG丸ｺﾞｼｯｸM-PRO" panose="020F0600000000000000" pitchFamily="50" charset="-128"/>
            </a:endParaRPr>
          </a:p>
          <a:p>
            <a:pPr>
              <a:lnSpc>
                <a:spcPts val="4400"/>
              </a:lnSpc>
            </a:pPr>
            <a:r>
              <a:rPr lang="ja-JP" altLang="en-US" sz="3200" dirty="0">
                <a:latin typeface="HG丸ｺﾞｼｯｸM-PRO" panose="020F0600000000000000" pitchFamily="50" charset="-128"/>
                <a:ea typeface="HG丸ｺﾞｼｯｸM-PRO" panose="020F0600000000000000" pitchFamily="50" charset="-128"/>
              </a:rPr>
              <a:t>　・終わったら役割を交代</a:t>
            </a:r>
            <a:endParaRPr kumimoji="1" lang="en-US" altLang="ja-JP" sz="3200" dirty="0">
              <a:latin typeface="HG丸ｺﾞｼｯｸM-PRO" panose="020F0600000000000000" pitchFamily="50" charset="-128"/>
              <a:ea typeface="HG丸ｺﾞｼｯｸM-PRO" panose="020F0600000000000000" pitchFamily="50" charset="-128"/>
            </a:endParaRPr>
          </a:p>
        </p:txBody>
      </p:sp>
      <p:pic>
        <p:nvPicPr>
          <p:cNvPr id="3074" name="Picture 2" descr="C:\Users\noriyuki sato\Desktop\イラスト\counse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521" y="694801"/>
            <a:ext cx="3347102" cy="3213218"/>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8</a:t>
            </a:fld>
            <a:endParaRPr kumimoji="1" lang="ja-JP" altLang="en-US"/>
          </a:p>
        </p:txBody>
      </p:sp>
    </p:spTree>
    <p:extLst>
      <p:ext uri="{BB962C8B-B14F-4D97-AF65-F5344CB8AC3E}">
        <p14:creationId xmlns:p14="http://schemas.microsoft.com/office/powerpoint/2010/main" val="25224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8789" y="212243"/>
            <a:ext cx="835862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実際に体験してみましょう</a:t>
            </a:r>
          </a:p>
        </p:txBody>
      </p:sp>
      <p:sp>
        <p:nvSpPr>
          <p:cNvPr id="2" name="正方形/長方形 1"/>
          <p:cNvSpPr/>
          <p:nvPr/>
        </p:nvSpPr>
        <p:spPr>
          <a:xfrm>
            <a:off x="100977" y="957541"/>
            <a:ext cx="12010616" cy="15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50905" y="1664060"/>
            <a:ext cx="816777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どちらもやってみて、どうでしたか？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1566768" y="2680756"/>
            <a:ext cx="8167776" cy="1200329"/>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話しやすさ、話しづらさ、</a:t>
            </a:r>
            <a:endParaRPr kumimoji="1"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違いを体験できたでしょうか？</a:t>
            </a:r>
            <a:endParaRPr kumimoji="1" lang="en-US" altLang="ja-JP" sz="3600" dirty="0">
              <a:latin typeface="HG丸ｺﾞｼｯｸM-PRO" panose="020F0600000000000000" pitchFamily="50" charset="-128"/>
              <a:ea typeface="HG丸ｺﾞｼｯｸM-PRO" panose="020F0600000000000000" pitchFamily="50" charset="-128"/>
            </a:endParaRPr>
          </a:p>
        </p:txBody>
      </p:sp>
      <p:pic>
        <p:nvPicPr>
          <p:cNvPr id="2050" name="Picture 2" descr="C:\Users\noriyuki sato\Desktop\イラスト\pose_anshin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474" y="1360922"/>
            <a:ext cx="3916140" cy="431992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566768" y="4311227"/>
            <a:ext cx="8167776" cy="646331"/>
          </a:xfrm>
          <a:prstGeom prst="rect">
            <a:avLst/>
          </a:prstGeom>
          <a:noFill/>
        </p:spPr>
        <p:txBody>
          <a:bodyPr wrap="squar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「相談モード」できそうですか？</a:t>
            </a:r>
            <a:endParaRPr kumimoji="1" lang="en-US" altLang="ja-JP" sz="36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p:txBody>
          <a:bodyPr/>
          <a:lstStyle/>
          <a:p>
            <a:fld id="{722F58DD-E01D-4321-B833-E3FF726412F2}" type="slidenum">
              <a:rPr kumimoji="1" lang="ja-JP" altLang="en-US" smtClean="0"/>
              <a:t>9</a:t>
            </a:fld>
            <a:endParaRPr kumimoji="1" lang="ja-JP" altLang="en-US"/>
          </a:p>
        </p:txBody>
      </p:sp>
    </p:spTree>
    <p:extLst>
      <p:ext uri="{BB962C8B-B14F-4D97-AF65-F5344CB8AC3E}">
        <p14:creationId xmlns:p14="http://schemas.microsoft.com/office/powerpoint/2010/main" val="40149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2310</Words>
  <Application>Microsoft Office PowerPoint</Application>
  <PresentationFormat>ワイド画面</PresentationFormat>
  <Paragraphs>266</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HG丸ｺﾞｼｯｸM-PRO</vt:lpstr>
      <vt:lpstr>ＭＳ Ｐゴシック</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菊地 潤</dc:creator>
  <cp:lastModifiedBy>松田 幾久子</cp:lastModifiedBy>
  <cp:revision>21</cp:revision>
  <cp:lastPrinted>2019-12-12T05:43:38Z</cp:lastPrinted>
  <dcterms:modified xsi:type="dcterms:W3CDTF">2021-01-07T03:59:45Z</dcterms:modified>
</cp:coreProperties>
</file>