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61" r:id="rId2"/>
    <p:sldId id="262" r:id="rId3"/>
    <p:sldId id="264" r:id="rId4"/>
    <p:sldId id="265" r:id="rId5"/>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D1E7"/>
    <a:srgbClr val="E6EDF6"/>
    <a:srgbClr val="C8D7EA"/>
    <a:srgbClr val="BCCFE6"/>
    <a:srgbClr val="E9EFF7"/>
    <a:srgbClr val="2A63A8"/>
    <a:srgbClr val="E0EACC"/>
    <a:srgbClr val="FFFFB7"/>
    <a:srgbClr val="FFFF99"/>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9815" autoAdjust="0"/>
  </p:normalViewPr>
  <p:slideViewPr>
    <p:cSldViewPr snapToGrid="0">
      <p:cViewPr>
        <p:scale>
          <a:sx n="66" d="100"/>
          <a:sy n="66" d="100"/>
        </p:scale>
        <p:origin x="-1464" y="-72"/>
      </p:cViewPr>
      <p:guideLst>
        <p:guide orient="horz" pos="416"/>
        <p:guide pos="203"/>
      </p:guideLst>
    </p:cSldViewPr>
  </p:slideViewPr>
  <p:notesTextViewPr>
    <p:cViewPr>
      <p:scale>
        <a:sx n="1" d="1"/>
        <a:sy n="1" d="1"/>
      </p:scale>
      <p:origin x="0" y="0"/>
    </p:cViewPr>
  </p:notesTextViewPr>
  <p:notesViewPr>
    <p:cSldViewPr snapToGrid="0" showGuides="1">
      <p:cViewPr varScale="1">
        <p:scale>
          <a:sx n="32" d="100"/>
          <a:sy n="32" d="100"/>
        </p:scale>
        <p:origin x="-2814" y="-96"/>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23BA2669-5FF5-4CAD-8692-D5ED035E4CD2}" type="datetimeFigureOut">
              <a:rPr kumimoji="1" lang="ja-JP" altLang="en-US" smtClean="0"/>
              <a:t>2017/3/30</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80" tIns="47840" rIns="95680" bIns="4784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20829746-66B8-4944-920B-3119C3018E8D}" type="slidenum">
              <a:rPr kumimoji="1" lang="ja-JP" altLang="en-US" smtClean="0"/>
              <a:t>‹#›</a:t>
            </a:fld>
            <a:endParaRPr kumimoji="1" lang="ja-JP" altLang="en-US"/>
          </a:p>
        </p:txBody>
      </p:sp>
    </p:spTree>
    <p:extLst>
      <p:ext uri="{BB962C8B-B14F-4D97-AF65-F5344CB8AC3E}">
        <p14:creationId xmlns:p14="http://schemas.microsoft.com/office/powerpoint/2010/main" val="2440238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20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829746-66B8-4944-920B-3119C3018E8D}"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70428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86"/>
            <a:ext cx="9089390" cy="324154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0" y="8569432"/>
            <a:ext cx="7485380" cy="3864646"/>
          </a:xfrm>
        </p:spPr>
        <p:txBody>
          <a:bodyPr/>
          <a:lstStyle>
            <a:lvl1pPr marL="0" indent="0" algn="ctr">
              <a:buNone/>
              <a:defRPr>
                <a:solidFill>
                  <a:schemeClr val="tx1">
                    <a:tint val="75000"/>
                  </a:schemeClr>
                </a:solidFill>
              </a:defRPr>
            </a:lvl1pPr>
            <a:lvl2pPr marL="737555" indent="0" algn="ctr">
              <a:buNone/>
              <a:defRPr>
                <a:solidFill>
                  <a:schemeClr val="tx1">
                    <a:tint val="75000"/>
                  </a:schemeClr>
                </a:solidFill>
              </a:defRPr>
            </a:lvl2pPr>
            <a:lvl3pPr marL="1475110" indent="0" algn="ctr">
              <a:buNone/>
              <a:defRPr>
                <a:solidFill>
                  <a:schemeClr val="tx1">
                    <a:tint val="75000"/>
                  </a:schemeClr>
                </a:solidFill>
              </a:defRPr>
            </a:lvl3pPr>
            <a:lvl4pPr marL="2212665" indent="0" algn="ctr">
              <a:buNone/>
              <a:defRPr>
                <a:solidFill>
                  <a:schemeClr val="tx1">
                    <a:tint val="75000"/>
                  </a:schemeClr>
                </a:solidFill>
              </a:defRPr>
            </a:lvl4pPr>
            <a:lvl5pPr marL="2950220" indent="0" algn="ctr">
              <a:buNone/>
              <a:defRPr>
                <a:solidFill>
                  <a:schemeClr val="tx1">
                    <a:tint val="75000"/>
                  </a:schemeClr>
                </a:solidFill>
              </a:defRPr>
            </a:lvl5pPr>
            <a:lvl6pPr marL="3687775" indent="0" algn="ctr">
              <a:buNone/>
              <a:defRPr>
                <a:solidFill>
                  <a:schemeClr val="tx1">
                    <a:tint val="75000"/>
                  </a:schemeClr>
                </a:solidFill>
              </a:defRPr>
            </a:lvl6pPr>
            <a:lvl7pPr marL="4425330" indent="0" algn="ctr">
              <a:buNone/>
              <a:defRPr>
                <a:solidFill>
                  <a:schemeClr val="tx1">
                    <a:tint val="75000"/>
                  </a:schemeClr>
                </a:solidFill>
              </a:defRPr>
            </a:lvl7pPr>
            <a:lvl8pPr marL="5162885" indent="0" algn="ctr">
              <a:buNone/>
              <a:defRPr>
                <a:solidFill>
                  <a:schemeClr val="tx1">
                    <a:tint val="75000"/>
                  </a:schemeClr>
                </a:solidFill>
              </a:defRPr>
            </a:lvl8pPr>
            <a:lvl9pPr marL="59004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33461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60373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67113" y="1333725"/>
            <a:ext cx="2812588" cy="2845275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5639" y="1333725"/>
            <a:ext cx="8263250" cy="2845275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06551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49229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5"/>
            <a:ext cx="9089390" cy="3003501"/>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6409574"/>
            <a:ext cx="9089390" cy="3308051"/>
          </a:xfrm>
        </p:spPr>
        <p:txBody>
          <a:bodyPr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4328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5639" y="7781802"/>
            <a:ext cx="5537918"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341782" y="7781802"/>
            <a:ext cx="5537919"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9756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1" y="3385067"/>
            <a:ext cx="4724775"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1" y="4795801"/>
            <a:ext cx="4724775"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00" y="3385067"/>
            <a:ext cx="4726631"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00" y="4795801"/>
            <a:ext cx="4726631"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4037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70227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99705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2" y="602101"/>
            <a:ext cx="3518055" cy="2562428"/>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22" y="602103"/>
            <a:ext cx="5977908" cy="12906657"/>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72" y="3164530"/>
            <a:ext cx="3518055" cy="10344228"/>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83938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66"/>
            <a:ext cx="6416040" cy="1249711"/>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1" y="1351227"/>
            <a:ext cx="6416040" cy="9073515"/>
          </a:xfrm>
        </p:spPr>
        <p:txBody>
          <a:bodyPr/>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4" name="テキスト プレースホルダー 3"/>
          <p:cNvSpPr>
            <a:spLocks noGrp="1"/>
          </p:cNvSpPr>
          <p:nvPr>
            <p:ph type="body" sz="half" idx="2"/>
          </p:nvPr>
        </p:nvSpPr>
        <p:spPr>
          <a:xfrm>
            <a:off x="2095981" y="11835478"/>
            <a:ext cx="6416040" cy="1774794"/>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40098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47511" tIns="73756" rIns="147511" bIns="737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3528593"/>
            <a:ext cx="9624060" cy="9980166"/>
          </a:xfrm>
          <a:prstGeom prst="rect">
            <a:avLst/>
          </a:prstGeom>
        </p:spPr>
        <p:txBody>
          <a:bodyPr vert="horz" lIns="147511" tIns="73756" rIns="147511" bIns="737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1" y="14016342"/>
            <a:ext cx="2495127" cy="805134"/>
          </a:xfrm>
          <a:prstGeom prst="rect">
            <a:avLst/>
          </a:prstGeom>
        </p:spPr>
        <p:txBody>
          <a:bodyPr vert="horz" lIns="147511" tIns="73756" rIns="147511" bIns="73756" rtlCol="0" anchor="ctr"/>
          <a:lstStyle>
            <a:lvl1pPr algn="l">
              <a:defRPr sz="1900">
                <a:solidFill>
                  <a:schemeClr val="tx1">
                    <a:tint val="75000"/>
                  </a:schemeClr>
                </a:solidFill>
              </a:defRPr>
            </a:lvl1pPr>
          </a:lstStyle>
          <a:p>
            <a:fld id="{A514BD1F-BE3B-4AEB-8513-8919BC955E20}" type="datetimeFigureOut">
              <a:rPr kumimoji="1" lang="ja-JP" altLang="en-US" smtClean="0"/>
              <a:t>2017/3/30</a:t>
            </a:fld>
            <a:endParaRPr kumimoji="1" lang="ja-JP" altLang="en-US"/>
          </a:p>
        </p:txBody>
      </p:sp>
      <p:sp>
        <p:nvSpPr>
          <p:cNvPr id="5" name="フッター プレースホルダー 4"/>
          <p:cNvSpPr>
            <a:spLocks noGrp="1"/>
          </p:cNvSpPr>
          <p:nvPr>
            <p:ph type="ftr" sz="quarter" idx="3"/>
          </p:nvPr>
        </p:nvSpPr>
        <p:spPr>
          <a:xfrm>
            <a:off x="3653580" y="14016342"/>
            <a:ext cx="3386243" cy="805134"/>
          </a:xfrm>
          <a:prstGeom prst="rect">
            <a:avLst/>
          </a:prstGeom>
        </p:spPr>
        <p:txBody>
          <a:bodyPr vert="horz" lIns="147511" tIns="73756" rIns="147511" bIns="7375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2"/>
            <a:ext cx="2495127" cy="805134"/>
          </a:xfrm>
          <a:prstGeom prst="rect">
            <a:avLst/>
          </a:prstGeom>
        </p:spPr>
        <p:txBody>
          <a:bodyPr vert="horz" lIns="147511" tIns="73756" rIns="147511" bIns="73756" rtlCol="0" anchor="ctr"/>
          <a:lstStyle>
            <a:lvl1pPr algn="r">
              <a:defRPr sz="1900">
                <a:solidFill>
                  <a:schemeClr val="tx1">
                    <a:tint val="75000"/>
                  </a:schemeClr>
                </a:solidFill>
              </a:defRPr>
            </a:lvl1p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52121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www.nenkin.go.jp/section/soudan/"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hlw.go.jp/stf/seisakunitsuite/bunya/koyou_roudou/roudoukijun/pref.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676275" y="2735814"/>
            <a:ext cx="9661770" cy="1201185"/>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○次の事業所は、厚生年金保険・健康保険への加入が</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（強制適用事業所）</a:t>
            </a:r>
          </a:p>
        </p:txBody>
      </p:sp>
      <p:sp>
        <p:nvSpPr>
          <p:cNvPr id="4" name="正方形/長方形 3"/>
          <p:cNvSpPr>
            <a:spLocks/>
          </p:cNvSpPr>
          <p:nvPr/>
        </p:nvSpPr>
        <p:spPr>
          <a:xfrm>
            <a:off x="622210" y="602257"/>
            <a:ext cx="9510604" cy="1215657"/>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spcAft>
                <a:spcPts val="0"/>
              </a:spcAft>
            </a:pPr>
            <a:r>
              <a:rPr lang="ja-JP" altLang="en-US" sz="3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3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保険（厚生年金・健康保険）へ</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加入</a:t>
            </a:r>
            <a:r>
              <a:rPr lang="ja-JP" sz="3600" b="1" kern="1200"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手続きは</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お済</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み</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ですか</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3600" b="1"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4202437677"/>
              </p:ext>
            </p:extLst>
          </p:nvPr>
        </p:nvGraphicFramePr>
        <p:xfrm>
          <a:off x="634755" y="2039665"/>
          <a:ext cx="9533958" cy="365760"/>
        </p:xfrm>
        <a:graphic>
          <a:graphicData uri="http://schemas.openxmlformats.org/drawingml/2006/table">
            <a:tbl>
              <a:tblPr firstRow="1" firstCol="1" bandRow="1"/>
              <a:tblGrid>
                <a:gridCol w="9533958"/>
              </a:tblGrid>
              <a:tr h="262890">
                <a:tc>
                  <a:txBody>
                    <a:bodyPr/>
                    <a:lstStyle/>
                    <a:p>
                      <a:pPr algn="just">
                        <a:spcAft>
                          <a:spcPts val="0"/>
                        </a:spcAft>
                      </a:pPr>
                      <a:r>
                        <a:rPr lang="ja-JP" sz="2400" b="1" kern="100" dirty="0">
                          <a:solidFill>
                            <a:srgbClr val="FFFFFF"/>
                          </a:solidFill>
                          <a:effectLst/>
                          <a:latin typeface="Century"/>
                          <a:ea typeface="ＭＳ ゴシック"/>
                          <a:cs typeface="Times New Roman"/>
                        </a:rPr>
                        <a:t>加入義務について</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grpSp>
        <p:nvGrpSpPr>
          <p:cNvPr id="13" name="グループ化 12"/>
          <p:cNvGrpSpPr/>
          <p:nvPr/>
        </p:nvGrpSpPr>
        <p:grpSpPr>
          <a:xfrm>
            <a:off x="13337388" y="4499588"/>
            <a:ext cx="2595245" cy="972820"/>
            <a:chOff x="5258859" y="3591549"/>
            <a:chExt cx="2595245" cy="972820"/>
          </a:xfrm>
        </p:grpSpPr>
        <p:sp>
          <p:nvSpPr>
            <p:cNvPr id="16" name="角丸四角形 15"/>
            <p:cNvSpPr>
              <a:spLocks/>
            </p:cNvSpPr>
            <p:nvPr/>
          </p:nvSpPr>
          <p:spPr>
            <a:xfrm>
              <a:off x="5258859" y="3591549"/>
              <a:ext cx="2595245"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Picture 3" descr="C:\Documents and Settings\okoshi\デスクトップ\1pixe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9181" y="3741409"/>
              <a:ext cx="2514600" cy="673100"/>
            </a:xfrm>
            <a:prstGeom prst="rect">
              <a:avLst/>
            </a:prstGeom>
            <a:noFill/>
            <a:ln>
              <a:noFill/>
            </a:ln>
          </p:spPr>
        </p:pic>
      </p:grpSp>
      <p:sp>
        <p:nvSpPr>
          <p:cNvPr id="14" name="テキスト ボックス 13"/>
          <p:cNvSpPr txBox="1"/>
          <p:nvPr/>
        </p:nvSpPr>
        <p:spPr>
          <a:xfrm>
            <a:off x="775637" y="5344034"/>
            <a:ext cx="9228840" cy="1815882"/>
          </a:xfrm>
          <a:prstGeom prst="rect">
            <a:avLst/>
          </a:prstGeom>
          <a:noFill/>
        </p:spPr>
        <p:txBody>
          <a:bodyPr wrap="square" rtlCol="0">
            <a:spAutoFit/>
          </a:bodyPr>
          <a:lstStyle/>
          <a:p>
            <a:pPr marL="171450" indent="-171450"/>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法人事業所であっても、学校法人の事業所は私立学校職員共済制度 に加入することになります。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lvl="0" indent="-180975"/>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製造業、鉱業、電気ガス業、運送業、貨物積卸し業、物品販売業、金融保険業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、保管</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賃貸業、媒体斡旋業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、集金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案内広告業、清掃業、土木建築業、教育研究調査業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事業、通信報道業、社会福祉事業の</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業種</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常時従業員を５人以上雇用している個人</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事業所も対象となります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（サービス業の一部、農林業、水産業、畜産業、法務などの事業所は対象と</a:t>
            </a:r>
            <a:r>
              <a:rPr kumimoji="1"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なりません。）</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強制適用事業所以外の事業所でも、一定の条件を満たせば厚生年金保険・健康保険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に加入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できます。（任意適用事業所）</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611401" y="7233744"/>
            <a:ext cx="9685124" cy="105391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65642" y="7233745"/>
            <a:ext cx="9467357" cy="1354217"/>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○厚生年金保険・健康保険は、</a:t>
            </a:r>
            <a:r>
              <a:rPr kumimoji="1" lang="ja-JP" altLang="en-US" sz="28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会社（事業所）単位で適用となります。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適用事業所に使用される</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人で、以下に該当する人は</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、すべて厚生年金保険・健康保険の被保険者となります</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5" name="グループ化 34"/>
          <p:cNvGrpSpPr/>
          <p:nvPr/>
        </p:nvGrpSpPr>
        <p:grpSpPr>
          <a:xfrm>
            <a:off x="1530950" y="4163038"/>
            <a:ext cx="7952420" cy="972820"/>
            <a:chOff x="1763078" y="4378927"/>
            <a:chExt cx="7952420" cy="972820"/>
          </a:xfrm>
        </p:grpSpPr>
        <p:sp>
          <p:nvSpPr>
            <p:cNvPr id="15" name="角丸四角形 14"/>
            <p:cNvSpPr>
              <a:spLocks/>
            </p:cNvSpPr>
            <p:nvPr/>
          </p:nvSpPr>
          <p:spPr>
            <a:xfrm>
              <a:off x="1763078" y="4378927"/>
              <a:ext cx="2823436"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すべての法人事業所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被保険者１人以上）</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a:spLocks/>
            </p:cNvSpPr>
            <p:nvPr/>
          </p:nvSpPr>
          <p:spPr>
            <a:xfrm>
              <a:off x="4933949" y="4378927"/>
              <a:ext cx="4781549"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個人事業所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Group 6"/>
          <p:cNvGrpSpPr>
            <a:grpSpLocks/>
          </p:cNvGrpSpPr>
          <p:nvPr/>
        </p:nvGrpSpPr>
        <p:grpSpPr bwMode="auto">
          <a:xfrm>
            <a:off x="914096" y="8433566"/>
            <a:ext cx="8546873" cy="2327276"/>
            <a:chOff x="1134" y="10254"/>
            <a:chExt cx="9765" cy="2218"/>
          </a:xfrm>
        </p:grpSpPr>
        <p:sp>
          <p:nvSpPr>
            <p:cNvPr id="11" name="AutoShape 7"/>
            <p:cNvSpPr>
              <a:spLocks noChangeArrowheads="1"/>
            </p:cNvSpPr>
            <p:nvPr/>
          </p:nvSpPr>
          <p:spPr bwMode="auto">
            <a:xfrm>
              <a:off x="1134" y="10254"/>
              <a:ext cx="6300" cy="2218"/>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正社員、法人の代表者、役員の場合</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(a)</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週の所定労働時間が２０時間以上、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(b)</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勤務期間が１年以上見込まれること、</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(c)</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月額賃金が８．８万円以上、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(d)</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学生以外、</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(e)</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従業員５０１人以上の企業に勤務、以上の５つの要件を全て満たす方の場合</a:t>
              </a:r>
              <a:endParaRPr kumimoji="1" lang="ja-JP" altLang="ja-JP" sz="2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AutoShape 8"/>
            <p:cNvSpPr>
              <a:spLocks noChangeArrowheads="1"/>
            </p:cNvSpPr>
            <p:nvPr/>
          </p:nvSpPr>
          <p:spPr bwMode="auto">
            <a:xfrm>
              <a:off x="7539" y="10850"/>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6" name="AutoShape 9"/>
            <p:cNvSpPr>
              <a:spLocks noChangeArrowheads="1"/>
            </p:cNvSpPr>
            <p:nvPr/>
          </p:nvSpPr>
          <p:spPr bwMode="auto">
            <a:xfrm>
              <a:off x="8274" y="10428"/>
              <a:ext cx="2625" cy="1505"/>
            </a:xfrm>
            <a:prstGeom prst="wedgeRectCallout">
              <a:avLst>
                <a:gd name="adj1" fmla="val -21389"/>
                <a:gd name="adj2" fmla="val 4720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被保険者の要件を満たしています。</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直ぐに年金事務所に相談しましょう。</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grpSp>
        <p:nvGrpSpPr>
          <p:cNvPr id="33" name="グループ化 32"/>
          <p:cNvGrpSpPr/>
          <p:nvPr/>
        </p:nvGrpSpPr>
        <p:grpSpPr>
          <a:xfrm>
            <a:off x="936497" y="10888644"/>
            <a:ext cx="8546873" cy="2102290"/>
            <a:chOff x="1569832" y="11929382"/>
            <a:chExt cx="8546873" cy="2265589"/>
          </a:xfrm>
        </p:grpSpPr>
        <p:grpSp>
          <p:nvGrpSpPr>
            <p:cNvPr id="27" name="Group 10"/>
            <p:cNvGrpSpPr>
              <a:grpSpLocks/>
            </p:cNvGrpSpPr>
            <p:nvPr/>
          </p:nvGrpSpPr>
          <p:grpSpPr bwMode="auto">
            <a:xfrm>
              <a:off x="1569832" y="11929382"/>
              <a:ext cx="8546873" cy="2265589"/>
              <a:chOff x="1134" y="12615"/>
              <a:chExt cx="9765" cy="2174"/>
            </a:xfrm>
          </p:grpSpPr>
          <p:sp>
            <p:nvSpPr>
              <p:cNvPr id="28" name="AutoShape 11"/>
              <p:cNvSpPr>
                <a:spLocks noChangeArrowheads="1"/>
              </p:cNvSpPr>
              <p:nvPr/>
            </p:nvSpPr>
            <p:spPr bwMode="auto">
              <a:xfrm>
                <a:off x="1134" y="12615"/>
                <a:ext cx="6300" cy="2174"/>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AutoShape 12"/>
              <p:cNvSpPr>
                <a:spLocks noChangeArrowheads="1"/>
              </p:cNvSpPr>
              <p:nvPr/>
            </p:nvSpPr>
            <p:spPr bwMode="auto">
              <a:xfrm>
                <a:off x="7539" y="13228"/>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0" name="AutoShape 13"/>
              <p:cNvSpPr>
                <a:spLocks noChangeArrowheads="1"/>
              </p:cNvSpPr>
              <p:nvPr/>
            </p:nvSpPr>
            <p:spPr bwMode="auto">
              <a:xfrm>
                <a:off x="8274" y="12897"/>
                <a:ext cx="2625" cy="1171"/>
              </a:xfrm>
              <a:prstGeom prst="wedgeRectCallout">
                <a:avLst>
                  <a:gd name="adj1" fmla="val -11144"/>
                  <a:gd name="adj2" fmla="val 25833"/>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被保険者の要件を満たす場合があります。</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2" name="正方形/長方形 31"/>
            <p:cNvSpPr/>
            <p:nvPr/>
          </p:nvSpPr>
          <p:spPr>
            <a:xfrm>
              <a:off x="1569832" y="12092680"/>
              <a:ext cx="5346700" cy="1938992"/>
            </a:xfrm>
            <a:prstGeom prst="rect">
              <a:avLst/>
            </a:prstGeom>
          </p:spPr>
          <p:txBody>
            <a:bodyPr>
              <a:spAutoFit/>
            </a:bodyPr>
            <a:lstStyle/>
            <a:p>
              <a:pPr marL="457200" indent="-457200">
                <a:buFont typeface="+mj-ea"/>
                <a:buAutoNum type="circleNumDbPlain" startAt="3"/>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・アルバイト等であって、週３０時間未満であっても、同じ会社（事業所）の正社員の１週間の所定労働の４分の３以上働いている方の場合</a:t>
              </a:r>
            </a:p>
            <a:p>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例：正社員が週</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時間働いている場合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週</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３０時間以上働いている方）</a:t>
              </a:r>
            </a:p>
          </p:txBody>
        </p:sp>
      </p:grpSp>
      <p:grpSp>
        <p:nvGrpSpPr>
          <p:cNvPr id="36" name="グループ化 35"/>
          <p:cNvGrpSpPr/>
          <p:nvPr/>
        </p:nvGrpSpPr>
        <p:grpSpPr>
          <a:xfrm>
            <a:off x="2326120" y="14363700"/>
            <a:ext cx="5946399" cy="527929"/>
            <a:chOff x="3210243" y="7319328"/>
            <a:chExt cx="4272915" cy="483870"/>
          </a:xfrm>
        </p:grpSpPr>
        <p:pic>
          <p:nvPicPr>
            <p:cNvPr id="37" name="図 36"/>
            <p:cNvPicPr/>
            <p:nvPr/>
          </p:nvPicPr>
          <p:blipFill>
            <a:blip r:embed="rId3">
              <a:extLst>
                <a:ext uri="{28A0092B-C50C-407E-A947-70E740481C1C}">
                  <a14:useLocalDpi xmlns:a14="http://schemas.microsoft.com/office/drawing/2010/main" val="0"/>
                </a:ext>
              </a:extLst>
            </a:blip>
            <a:srcRect/>
            <a:stretch>
              <a:fillRect/>
            </a:stretch>
          </p:blipFill>
          <p:spPr bwMode="auto">
            <a:xfrm>
              <a:off x="3210243" y="7320598"/>
              <a:ext cx="1835150" cy="482600"/>
            </a:xfrm>
            <a:prstGeom prst="rect">
              <a:avLst/>
            </a:prstGeom>
            <a:noFill/>
            <a:ln>
              <a:noFill/>
            </a:ln>
          </p:spPr>
        </p:pic>
        <p:pic>
          <p:nvPicPr>
            <p:cNvPr id="38" name="図 37" descr="説明: logo_under65mm.PNG"/>
            <p:cNvPicPr/>
            <p:nvPr/>
          </p:nvPicPr>
          <p:blipFill>
            <a:blip r:embed="rId4">
              <a:extLst>
                <a:ext uri="{28A0092B-C50C-407E-A947-70E740481C1C}">
                  <a14:useLocalDpi xmlns:a14="http://schemas.microsoft.com/office/drawing/2010/main" val="0"/>
                </a:ext>
              </a:extLst>
            </a:blip>
            <a:srcRect/>
            <a:stretch>
              <a:fillRect/>
            </a:stretch>
          </p:blipFill>
          <p:spPr bwMode="auto">
            <a:xfrm>
              <a:off x="5561013" y="7319328"/>
              <a:ext cx="1922145" cy="450850"/>
            </a:xfrm>
            <a:prstGeom prst="rect">
              <a:avLst/>
            </a:prstGeom>
            <a:gradFill rotWithShape="1">
              <a:gsLst>
                <a:gs pos="0">
                  <a:srgbClr val="DAEEF3">
                    <a:alpha val="39998"/>
                  </a:srgbClr>
                </a:gs>
                <a:gs pos="100000">
                  <a:srgbClr val="656E70">
                    <a:alpha val="39998"/>
                  </a:srgbClr>
                </a:gs>
              </a:gsLst>
              <a:lin ang="5400000" scaled="1"/>
            </a:gradFill>
            <a:ln>
              <a:noFill/>
            </a:ln>
          </p:spPr>
        </p:pic>
      </p:grpSp>
      <p:sp>
        <p:nvSpPr>
          <p:cNvPr id="39" name="タイトル 1"/>
          <p:cNvSpPr>
            <a:spLocks noGrp="1"/>
          </p:cNvSpPr>
          <p:nvPr>
            <p:ph type="title"/>
          </p:nvPr>
        </p:nvSpPr>
        <p:spPr>
          <a:xfrm>
            <a:off x="922545" y="13233401"/>
            <a:ext cx="8513421" cy="990600"/>
          </a:xfrm>
          <a:ln/>
        </p:spPr>
        <p:style>
          <a:lnRef idx="1">
            <a:schemeClr val="accent1"/>
          </a:lnRef>
          <a:fillRef idx="2">
            <a:schemeClr val="accent1"/>
          </a:fillRef>
          <a:effectRef idx="1">
            <a:schemeClr val="accent1"/>
          </a:effectRef>
          <a:fontRef idx="minor">
            <a:schemeClr val="dk1"/>
          </a:fontRef>
        </p:style>
        <p:txBody>
          <a:bodyPr>
            <a:noAutofit/>
          </a:bodyPr>
          <a:lstStyle/>
          <a:p>
            <a:pPr marL="171450" algn="l">
              <a:spcAft>
                <a:spcPts val="0"/>
              </a:spcAft>
            </a:pP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適用要件や加入手続等に関するお問い合わせ先（日本年金機構）</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smtClean="0">
                <a:latin typeface="メイリオ" panose="020B0604030504040204" pitchFamily="50" charset="-128"/>
                <a:ea typeface="メイリオ" panose="020B0604030504040204" pitchFamily="50" charset="-128"/>
                <a:cs typeface="メイリオ" panose="020B0604030504040204" pitchFamily="50" charset="-128"/>
                <a:hlinkClick r:id="rId5"/>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5"/>
              </a:rPr>
              <a:t>://www.nenkin.go.jp/section/soudan</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5"/>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1600" dirty="0"/>
          </a:p>
        </p:txBody>
      </p:sp>
      <p:sp>
        <p:nvSpPr>
          <p:cNvPr id="2" name="テキスト ボックス 1"/>
          <p:cNvSpPr txBox="1"/>
          <p:nvPr/>
        </p:nvSpPr>
        <p:spPr>
          <a:xfrm>
            <a:off x="8691578" y="107191"/>
            <a:ext cx="1538782" cy="538609"/>
          </a:xfrm>
          <a:prstGeom prst="rect">
            <a:avLst/>
          </a:prstGeom>
          <a:noFill/>
        </p:spPr>
        <p:txBody>
          <a:bodyPr wrap="square" rtlCol="0">
            <a:spAutoFit/>
          </a:bodyPr>
          <a:lstStyle/>
          <a:p>
            <a:r>
              <a:rPr kumimoji="1" lang="ja-JP" altLang="en-US" sz="2800" dirty="0" smtClean="0"/>
              <a:t>参考５</a:t>
            </a:r>
            <a:endParaRPr kumimoji="1" lang="ja-JP" altLang="en-US" sz="2800" dirty="0"/>
          </a:p>
        </p:txBody>
      </p:sp>
    </p:spTree>
    <p:extLst>
      <p:ext uri="{BB962C8B-B14F-4D97-AF65-F5344CB8AC3E}">
        <p14:creationId xmlns:p14="http://schemas.microsoft.com/office/powerpoint/2010/main" val="1035865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651929" y="951533"/>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51929" y="2390212"/>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51929" y="59248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447654058"/>
              </p:ext>
            </p:extLst>
          </p:nvPr>
        </p:nvGraphicFramePr>
        <p:xfrm>
          <a:off x="563029" y="341815"/>
          <a:ext cx="9773003" cy="365760"/>
        </p:xfrm>
        <a:graphic>
          <a:graphicData uri="http://schemas.openxmlformats.org/drawingml/2006/table">
            <a:tbl>
              <a:tblPr firstRow="1" firstCol="1" bandRow="1"/>
              <a:tblGrid>
                <a:gridCol w="9773003"/>
              </a:tblGrid>
              <a:tr h="262890">
                <a:tc>
                  <a:txBody>
                    <a:bodyPr/>
                    <a:lstStyle/>
                    <a:p>
                      <a:pPr algn="just">
                        <a:spcAft>
                          <a:spcPts val="0"/>
                        </a:spcAft>
                      </a:pPr>
                      <a:r>
                        <a:rPr lang="ja-JP" altLang="en-US" sz="2400" b="1" kern="100" dirty="0" smtClean="0">
                          <a:solidFill>
                            <a:schemeClr val="bg1"/>
                          </a:solidFill>
                          <a:effectLst/>
                          <a:latin typeface="Century"/>
                          <a:ea typeface="ＭＳ ゴシック"/>
                          <a:cs typeface="Times New Roman"/>
                        </a:rPr>
                        <a:t>社会保険</a:t>
                      </a:r>
                      <a:r>
                        <a:rPr lang="ja-JP" altLang="en-US" sz="2400" b="1" kern="100" dirty="0" smtClean="0">
                          <a:solidFill>
                            <a:srgbClr val="FFFFFF"/>
                          </a:solidFill>
                          <a:effectLst/>
                          <a:latin typeface="Century"/>
                          <a:ea typeface="ＭＳ ゴシック"/>
                          <a:cs typeface="Times New Roman"/>
                        </a:rPr>
                        <a:t>に加入するメリットは？</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5" name="テキスト ボックス 4"/>
          <p:cNvSpPr txBox="1"/>
          <p:nvPr/>
        </p:nvSpPr>
        <p:spPr>
          <a:xfrm>
            <a:off x="781749" y="1010188"/>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①保険料の半分は会社が負担します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81749" y="2438682"/>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②老齢年金の給付額が増えます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81746" y="5973557"/>
            <a:ext cx="7899991"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障害年金の給付が充実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236693513"/>
              </p:ext>
            </p:extLst>
          </p:nvPr>
        </p:nvGraphicFramePr>
        <p:xfrm>
          <a:off x="1476154" y="4087402"/>
          <a:ext cx="7602276" cy="1382324"/>
        </p:xfrm>
        <a:graphic>
          <a:graphicData uri="http://schemas.openxmlformats.org/drawingml/2006/table">
            <a:tbl>
              <a:tblPr firstRow="1" firstCol="1" bandRow="1">
                <a:tableStyleId>{B301B821-A1FF-4177-AEE7-76D212191A09}</a:tableStyleId>
              </a:tblPr>
              <a:tblGrid>
                <a:gridCol w="1266610"/>
                <a:gridCol w="1267482"/>
                <a:gridCol w="1266610"/>
                <a:gridCol w="1267482"/>
                <a:gridCol w="1266610"/>
                <a:gridCol w="1267482"/>
              </a:tblGrid>
              <a:tr h="449071">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保険料</a:t>
                      </a:r>
                      <a:r>
                        <a:rPr lang="ja-JP" sz="1400" kern="0" dirty="0">
                          <a:effectLst/>
                        </a:rPr>
                        <a:t>負担（１月当たり）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年金</a:t>
                      </a:r>
                      <a:r>
                        <a:rPr lang="ja-JP" sz="1400" kern="0" dirty="0">
                          <a:effectLst/>
                        </a:rPr>
                        <a:t>給付の増加額（１年当たり）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r>
              <a:tr h="446567">
                <a:tc>
                  <a:txBody>
                    <a:bodyPr/>
                    <a:lstStyle/>
                    <a:p>
                      <a:pPr algn="ctr" fontAlgn="base">
                        <a:lnSpc>
                          <a:spcPts val="1275"/>
                        </a:lnSpc>
                        <a:spcBef>
                          <a:spcPts val="215"/>
                        </a:spcBef>
                        <a:spcAft>
                          <a:spcPts val="15"/>
                        </a:spcAft>
                      </a:pPr>
                      <a:endParaRPr lang="en-US" altLang="ja-JP" sz="1400" b="0" kern="0" dirty="0" smtClean="0">
                        <a:effectLst/>
                      </a:endParaRPr>
                    </a:p>
                    <a:p>
                      <a:pPr algn="ctr" fontAlgn="base">
                        <a:lnSpc>
                          <a:spcPts val="1275"/>
                        </a:lnSpc>
                        <a:spcBef>
                          <a:spcPts val="215"/>
                        </a:spcBef>
                        <a:spcAft>
                          <a:spcPts val="15"/>
                        </a:spcAft>
                      </a:pPr>
                      <a:r>
                        <a:rPr lang="ja-JP" sz="1400" b="0" kern="0" dirty="0" smtClean="0">
                          <a:effectLst/>
                        </a:rPr>
                        <a:t>健康</a:t>
                      </a:r>
                      <a:r>
                        <a:rPr lang="ja-JP" sz="1400" b="0" kern="0" dirty="0">
                          <a:effectLst/>
                        </a:rPr>
                        <a:t>保険</a:t>
                      </a:r>
                      <a:endParaRPr lang="ja-JP" sz="1400" b="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厚生</a:t>
                      </a:r>
                      <a:r>
                        <a:rPr lang="ja-JP" sz="1400" kern="0" dirty="0">
                          <a:effectLst/>
                        </a:rPr>
                        <a:t>年金</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合計</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１年</a:t>
                      </a:r>
                      <a:r>
                        <a:rPr lang="ja-JP" sz="1400" kern="0" dirty="0">
                          <a:effectLst/>
                        </a:rPr>
                        <a:t>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20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40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686">
                <a:tc>
                  <a:txBody>
                    <a:bodyPr/>
                    <a:lstStyle/>
                    <a:p>
                      <a:pPr algn="ctr" fontAlgn="base" latinLnBrk="1">
                        <a:lnSpc>
                          <a:spcPts val="1275"/>
                        </a:lnSpc>
                        <a:spcBef>
                          <a:spcPts val="215"/>
                        </a:spcBef>
                        <a:spcAft>
                          <a:spcPts val="15"/>
                        </a:spcAft>
                      </a:pPr>
                      <a:r>
                        <a:rPr lang="ja-JP" altLang="en-US" sz="1200" b="0" kern="0" dirty="0" smtClean="0">
                          <a:effectLst/>
                        </a:rPr>
                        <a:t>９，９１０</a:t>
                      </a:r>
                      <a:r>
                        <a:rPr lang="ja-JP" sz="1200" b="0" kern="0" dirty="0" smtClean="0">
                          <a:effectLst/>
                        </a:rPr>
                        <a:t>円</a:t>
                      </a:r>
                      <a:endParaRPr lang="ja-JP" sz="2000" b="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１８，１８４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２８，０９４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１３，２００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２６３，０００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smtClean="0">
                          <a:effectLst/>
                        </a:rPr>
                        <a:t>５２６，２００</a:t>
                      </a:r>
                      <a:r>
                        <a:rPr lang="ja-JP" sz="1200" kern="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テキスト ボックス 10"/>
          <p:cNvSpPr txBox="1"/>
          <p:nvPr/>
        </p:nvSpPr>
        <p:spPr>
          <a:xfrm>
            <a:off x="647700" y="1463573"/>
            <a:ext cx="9715500"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厚生年金保険や健康保険の保険料は、</a:t>
            </a:r>
            <a:r>
              <a:rPr kumimoji="1"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会社と被保険者が半分ずつ負担します。</a:t>
            </a:r>
            <a:endParaRPr kumimoji="1"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被扶養者の方の保険料負担はありません。</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647701" y="2972142"/>
            <a:ext cx="9573828" cy="738664"/>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厚生年金保険に加入すると、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期間分の国民年金と厚生年金保険の両方の給付が</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るため、</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1456660" y="3716949"/>
            <a:ext cx="4698722" cy="338554"/>
          </a:xfrm>
          <a:prstGeom prst="rect">
            <a:avLst/>
          </a:prstGeom>
          <a:noFill/>
        </p:spPr>
        <p:txBody>
          <a:bodyPr wrap="none" rtlCol="0">
            <a:sp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（モデルケース）　月収</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２００，０００</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円の場合</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1456660" y="5586326"/>
            <a:ext cx="7549116" cy="307777"/>
          </a:xfrm>
          <a:prstGeom prst="rect">
            <a:avLst/>
          </a:prstGeom>
          <a:noFill/>
        </p:spPr>
        <p:txBody>
          <a:bodyPr wrap="square" rtlCol="0">
            <a:spAutoFit/>
          </a:bodyPr>
          <a:lstStyle/>
          <a:p>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年金給付の増加額とは、厚生年金保険に加入した場合に増える額を指します。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678465" y="6420849"/>
            <a:ext cx="951229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厚生年金保険に加入すると、障害を負ったとき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障害年金の給付額が増えます。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図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3606" y="6997700"/>
            <a:ext cx="8062794" cy="3467100"/>
          </a:xfrm>
          <a:prstGeom prst="rect">
            <a:avLst/>
          </a:prstGeom>
          <a:noFill/>
          <a:ln>
            <a:noFill/>
          </a:ln>
        </p:spPr>
      </p:pic>
      <p:sp>
        <p:nvSpPr>
          <p:cNvPr id="18" name="角丸四角形吹き出し 17"/>
          <p:cNvSpPr/>
          <p:nvPr/>
        </p:nvSpPr>
        <p:spPr>
          <a:xfrm>
            <a:off x="6008084" y="9197806"/>
            <a:ext cx="3557468" cy="1115652"/>
          </a:xfrm>
          <a:prstGeom prst="wedgeRoundRectCallout">
            <a:avLst>
              <a:gd name="adj1" fmla="val -25066"/>
              <a:gd name="adj2" fmla="val -67063"/>
              <a:gd name="adj3" fmla="val 16667"/>
            </a:avLst>
          </a:prstGeom>
          <a:ln w="9525"/>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厚生</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保険</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に</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加入すると、国民年金で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年金が</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もらえない</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程度の障害でも、障害厚生年金として受け取れる場合があります</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45529" y="10705493"/>
            <a:ext cx="9684000" cy="438787"/>
            <a:chOff x="651929" y="11350249"/>
            <a:chExt cx="9684000" cy="438787"/>
          </a:xfrm>
        </p:grpSpPr>
        <p:sp>
          <p:nvSpPr>
            <p:cNvPr id="32" name="角丸四角形 31"/>
            <p:cNvSpPr/>
            <p:nvPr/>
          </p:nvSpPr>
          <p:spPr>
            <a:xfrm>
              <a:off x="651929" y="1135024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96946" y="1138892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④遺族年金の給付が充実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7" name="テキスト ボックス 26"/>
          <p:cNvSpPr txBox="1"/>
          <p:nvPr/>
        </p:nvSpPr>
        <p:spPr>
          <a:xfrm>
            <a:off x="753530" y="11319136"/>
            <a:ext cx="9609670" cy="138499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国民年金に加入すると、加入者が万一お亡くなりになった場合に遺族基礎年金が支給されますが、子どもが１８歳になるまでの給付となります。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年金保険に加入すると、なくなられた方の配偶者は、</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生涯、遺族厚生年金の給付が受けられるので安心です。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 name="グループ化 2"/>
          <p:cNvGrpSpPr/>
          <p:nvPr/>
        </p:nvGrpSpPr>
        <p:grpSpPr>
          <a:xfrm>
            <a:off x="651929" y="12858831"/>
            <a:ext cx="9684000" cy="443328"/>
            <a:chOff x="651929" y="13421738"/>
            <a:chExt cx="9684000" cy="443328"/>
          </a:xfrm>
        </p:grpSpPr>
        <p:sp>
          <p:nvSpPr>
            <p:cNvPr id="31" name="角丸四角形 30"/>
            <p:cNvSpPr/>
            <p:nvPr/>
          </p:nvSpPr>
          <p:spPr>
            <a:xfrm>
              <a:off x="651929" y="13421738"/>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781745" y="1346495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⑤医療保険（健康保険）の給付が充実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9" name="テキスト ボックス 28"/>
          <p:cNvSpPr txBox="1"/>
          <p:nvPr/>
        </p:nvSpPr>
        <p:spPr>
          <a:xfrm>
            <a:off x="824365" y="13325259"/>
            <a:ext cx="9468000" cy="1107996"/>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健康保険に加入すると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、ケガや出産によって</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仕事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を休まなければ</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ならない場合に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賃金</a:t>
            </a:r>
            <a:r>
              <a:rPr lang="ja-JP" altLang="en-US" sz="2400" b="1" u="sng"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の３分の２程度の給付があります</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傷病手当金、出産手当金</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17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角丸四角形 50"/>
          <p:cNvSpPr/>
          <p:nvPr/>
        </p:nvSpPr>
        <p:spPr>
          <a:xfrm>
            <a:off x="418744" y="2722256"/>
            <a:ext cx="9773003" cy="86505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5" name="角丸四角形 54"/>
          <p:cNvSpPr/>
          <p:nvPr/>
        </p:nvSpPr>
        <p:spPr>
          <a:xfrm>
            <a:off x="437794" y="4327317"/>
            <a:ext cx="9773005" cy="87793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正方形/長方形 55"/>
          <p:cNvSpPr/>
          <p:nvPr/>
        </p:nvSpPr>
        <p:spPr>
          <a:xfrm>
            <a:off x="284156" y="6662704"/>
            <a:ext cx="9902098" cy="407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労働保険に加入するメリットは？</a:t>
            </a:r>
          </a:p>
        </p:txBody>
      </p:sp>
      <p:sp>
        <p:nvSpPr>
          <p:cNvPr id="7" name="テキスト ボックス 6"/>
          <p:cNvSpPr txBox="1"/>
          <p:nvPr/>
        </p:nvSpPr>
        <p:spPr>
          <a:xfrm>
            <a:off x="311712" y="2340465"/>
            <a:ext cx="9956237" cy="406755"/>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の事業場は、労働保険への加入が</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07431" y="2643456"/>
            <a:ext cx="9717666" cy="1015124"/>
          </a:xfrm>
          <a:prstGeom prst="rect">
            <a:avLst/>
          </a:prstGeom>
          <a:noFill/>
        </p:spPr>
        <p:txBody>
          <a:bodyPr wrap="square" rtlCol="0">
            <a:noAutofit/>
          </a:bodyPr>
          <a:lstStyle/>
          <a:p>
            <a:pPr>
              <a:lnSpc>
                <a:spcPts val="3400"/>
              </a:lnSpc>
            </a:pP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を１人でも雇って</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いる事業場</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加入義務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89268" y="3663443"/>
            <a:ext cx="9821531" cy="523220"/>
          </a:xfrm>
          <a:prstGeom prst="rect">
            <a:avLst/>
          </a:prstGeom>
          <a:noFill/>
        </p:spPr>
        <p:txBody>
          <a:bodyPr wrap="square" rtlCol="0">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※５人未満の労働者を使用する個人経営の農林水産の事業については、強制適用事業場から除かれています。</a:t>
            </a:r>
          </a:p>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以外</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の事業場でも、要件を満たせば労災保険と雇用保険に加入することが</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任意加入制度</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flipH="1" flipV="1">
            <a:off x="619936" y="7790948"/>
            <a:ext cx="4343065" cy="307777"/>
          </a:xfrm>
          <a:prstGeom prst="rect">
            <a:avLst/>
          </a:prstGeom>
          <a:noFill/>
        </p:spPr>
        <p:txBody>
          <a:bodyPr wrap="square" rtlCol="0">
            <a:spAutoFit/>
          </a:bodyPr>
          <a:lstStyle/>
          <a:p>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7204" y="6259209"/>
            <a:ext cx="10406696" cy="307777"/>
          </a:xfrm>
          <a:prstGeom prst="rect">
            <a:avLst/>
          </a:prstGeom>
        </p:spPr>
        <p:txBody>
          <a:bodyPr wrap="square">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※その他、法人の役員、同居の親族、</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高校</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大学</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等の昼間学生</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、労災保険・雇用保険の対象と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ならな</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い者</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もい</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ます</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92663" y="7127883"/>
            <a:ext cx="9956236" cy="338554"/>
          </a:xfrm>
          <a:prstGeom prst="rect">
            <a:avLst/>
          </a:prstGeom>
          <a:noFill/>
        </p:spPr>
        <p:txBody>
          <a:bodyPr wrap="square" rtlCol="0">
            <a:spAutoFit/>
          </a:bodyPr>
          <a:lstStyle/>
          <a:p>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お支払い</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いただいた労働保険料は、労災保険と雇用保険で次のように使われています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483668" y="8883243"/>
            <a:ext cx="9727131"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万人に新規の療養補償給付</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万人に労災年金</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を支給しました</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502722" y="10652261"/>
            <a:ext cx="9727128"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121</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に新規の</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一般</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求職者給付（いわゆる失業手当</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行いました。</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308702" y="1835531"/>
            <a:ext cx="9902096" cy="463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加入義務について</a:t>
            </a:r>
            <a:endParaRPr lang="en-US" altLang="ja-JP"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テキスト ボックス 53"/>
          <p:cNvSpPr txBox="1"/>
          <p:nvPr/>
        </p:nvSpPr>
        <p:spPr>
          <a:xfrm>
            <a:off x="607431" y="4304503"/>
            <a:ext cx="9717668" cy="1015124"/>
          </a:xfrm>
          <a:prstGeom prst="rect">
            <a:avLst/>
          </a:prstGeom>
          <a:noFill/>
        </p:spPr>
        <p:txBody>
          <a:bodyPr wrap="square" rtlCol="0">
            <a:noAutofit/>
          </a:bodyPr>
          <a:lstStyle/>
          <a:p>
            <a:pPr>
              <a:lnSpc>
                <a:spcPts val="3400"/>
              </a:lnSpc>
            </a:pP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労働者とは、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職業の種類にかかわらず、事業に使用される者で、</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労働の対価としての</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賃金が支払われる者</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のことをいいます。</a:t>
            </a:r>
          </a:p>
        </p:txBody>
      </p:sp>
      <p:grpSp>
        <p:nvGrpSpPr>
          <p:cNvPr id="4" name="グループ化 3"/>
          <p:cNvGrpSpPr/>
          <p:nvPr/>
        </p:nvGrpSpPr>
        <p:grpSpPr>
          <a:xfrm>
            <a:off x="428267" y="7466437"/>
            <a:ext cx="9792057" cy="1400383"/>
            <a:chOff x="437793" y="7608711"/>
            <a:chExt cx="9792057" cy="1400383"/>
          </a:xfrm>
        </p:grpSpPr>
        <p:sp>
          <p:nvSpPr>
            <p:cNvPr id="57" name="角丸四角形 56"/>
            <p:cNvSpPr/>
            <p:nvPr/>
          </p:nvSpPr>
          <p:spPr>
            <a:xfrm>
              <a:off x="437793" y="7674509"/>
              <a:ext cx="9773003" cy="124089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テキスト ボックス 18"/>
            <p:cNvSpPr txBox="1"/>
            <p:nvPr/>
          </p:nvSpPr>
          <p:spPr>
            <a:xfrm>
              <a:off x="1600200" y="7608711"/>
              <a:ext cx="8629650" cy="1400383"/>
            </a:xfrm>
            <a:prstGeom prst="rect">
              <a:avLst/>
            </a:prstGeom>
            <a:noFill/>
          </p:spPr>
          <p:txBody>
            <a:bodyPr wrap="square" rtlCol="0">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が仕事（業務）や通勤が原因で負傷した場合</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病気になった場合や亡くなった場合に、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被災労働者や遺族を保護</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するための給付等を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円/楕円 51"/>
            <p:cNvSpPr/>
            <p:nvPr/>
          </p:nvSpPr>
          <p:spPr>
            <a:xfrm>
              <a:off x="540631" y="7761490"/>
              <a:ext cx="1054785"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労災</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380839" y="9221797"/>
            <a:ext cx="9982556" cy="1400383"/>
            <a:chOff x="437794" y="9492590"/>
            <a:chExt cx="9982556" cy="1400383"/>
          </a:xfrm>
        </p:grpSpPr>
        <p:sp>
          <p:nvSpPr>
            <p:cNvPr id="59" name="角丸四角形 58"/>
            <p:cNvSpPr/>
            <p:nvPr/>
          </p:nvSpPr>
          <p:spPr>
            <a:xfrm>
              <a:off x="437794" y="9525310"/>
              <a:ext cx="9773002" cy="126421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正方形/長方形 21"/>
            <p:cNvSpPr/>
            <p:nvPr/>
          </p:nvSpPr>
          <p:spPr>
            <a:xfrm>
              <a:off x="1595416" y="9492590"/>
              <a:ext cx="8824934" cy="1400383"/>
            </a:xfrm>
            <a:prstGeom prst="rect">
              <a:avLst/>
            </a:prstGeom>
          </p:spPr>
          <p:txBody>
            <a:bodyPr wrap="square">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が失業した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や働き続けること</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が困難</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なった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教育訓練を受けた場合に、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生活</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の安定</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就職</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の促進</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を図るための給付等</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円/楕円 59"/>
            <p:cNvSpPr/>
            <p:nvPr/>
          </p:nvSpPr>
          <p:spPr>
            <a:xfrm>
              <a:off x="540632" y="9622141"/>
              <a:ext cx="1059568"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雇用</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 name="直線コネクタ 5"/>
          <p:cNvCxnSpPr/>
          <p:nvPr/>
        </p:nvCxnSpPr>
        <p:spPr>
          <a:xfrm>
            <a:off x="310354" y="1602154"/>
            <a:ext cx="9900445" cy="0"/>
          </a:xfrm>
          <a:prstGeom prst="line">
            <a:avLst/>
          </a:prstGeom>
          <a:ln w="38100"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18744" y="5185979"/>
            <a:ext cx="9915823" cy="1109669"/>
          </a:xfrm>
          <a:prstGeom prst="rect">
            <a:avLst/>
          </a:prstGeom>
          <a:noFill/>
        </p:spPr>
        <p:txBody>
          <a:bodyPr wrap="square" rtlCol="0">
            <a:no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ct val="150000"/>
              </a:lnSpc>
            </a:pPr>
            <a:r>
              <a:rPr lang="ja-JP" altLang="ja-JP" sz="1800" b="1" u="sng" dirty="0" smtClean="0">
                <a:solidFill>
                  <a:prstClr val="black"/>
                </a:solidFill>
              </a:rPr>
              <a:t>短時間労働者（パート、アルバイト等）について</a:t>
            </a:r>
            <a:endParaRPr lang="en-US" altLang="ja-JP" sz="1800" b="1" u="sng"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労災保険</a:t>
            </a:r>
            <a:r>
              <a:rPr lang="ja-JP" altLang="en-US" sz="1800" dirty="0" smtClean="0">
                <a:solidFill>
                  <a:prstClr val="black"/>
                </a:solidFill>
              </a:rPr>
              <a:t>は、短時間労働者を含む全て</a:t>
            </a:r>
            <a:r>
              <a:rPr lang="ja-JP" altLang="ja-JP" sz="1800" dirty="0" smtClean="0">
                <a:solidFill>
                  <a:prstClr val="black"/>
                </a:solidFill>
              </a:rPr>
              <a:t>の労働者が対象となりますが、</a:t>
            </a:r>
            <a:endParaRPr lang="en-US" altLang="ja-JP" sz="1800"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雇用保険は</a:t>
            </a:r>
            <a:r>
              <a:rPr lang="ja-JP" altLang="en-US" sz="1800" dirty="0" smtClean="0">
                <a:solidFill>
                  <a:prstClr val="black"/>
                </a:solidFill>
              </a:rPr>
              <a:t>、</a:t>
            </a:r>
            <a:r>
              <a:rPr lang="ja-JP" altLang="ja-JP" sz="1800" dirty="0" smtClean="0">
                <a:solidFill>
                  <a:prstClr val="black"/>
                </a:solidFill>
              </a:rPr>
              <a:t>一定の条件を満たさない</a:t>
            </a:r>
            <a:r>
              <a:rPr lang="ja-JP" altLang="en-US" sz="1800" dirty="0" smtClean="0">
                <a:solidFill>
                  <a:prstClr val="black"/>
                </a:solidFill>
              </a:rPr>
              <a:t>短時間労働者</a:t>
            </a:r>
            <a:r>
              <a:rPr lang="ja-JP" altLang="en-US" sz="1800" dirty="0">
                <a:solidFill>
                  <a:prstClr val="black"/>
                </a:solidFill>
              </a:rPr>
              <a:t>は</a:t>
            </a:r>
            <a:r>
              <a:rPr lang="ja-JP" altLang="ja-JP" sz="1800" dirty="0" smtClean="0">
                <a:solidFill>
                  <a:prstClr val="black"/>
                </a:solidFill>
              </a:rPr>
              <a:t>対象</a:t>
            </a:r>
            <a:r>
              <a:rPr lang="ja-JP" altLang="en-US" sz="1800" dirty="0" smtClean="0">
                <a:solidFill>
                  <a:prstClr val="black"/>
                </a:solidFill>
              </a:rPr>
              <a:t>とならない</a:t>
            </a:r>
            <a:r>
              <a:rPr lang="ja-JP" altLang="ja-JP" sz="1800" dirty="0" smtClean="0">
                <a:solidFill>
                  <a:prstClr val="black"/>
                </a:solidFill>
              </a:rPr>
              <a:t>こと</a:t>
            </a:r>
            <a:r>
              <a:rPr lang="ja-JP" altLang="ja-JP" sz="1800" dirty="0">
                <a:solidFill>
                  <a:prstClr val="black"/>
                </a:solidFill>
              </a:rPr>
              <a:t>があります</a:t>
            </a:r>
            <a:r>
              <a:rPr lang="ja-JP" altLang="ja-JP" sz="1800" dirty="0" smtClean="0">
                <a:solidFill>
                  <a:prstClr val="black"/>
                </a:solidFill>
              </a:rPr>
              <a:t>。</a:t>
            </a:r>
            <a:endParaRPr lang="ja-JP" altLang="en-US" sz="1800" dirty="0">
              <a:solidFill>
                <a:prstClr val="black"/>
              </a:solidFill>
            </a:endParaRPr>
          </a:p>
        </p:txBody>
      </p:sp>
      <p:sp>
        <p:nvSpPr>
          <p:cNvPr id="28" name="正方形/長方形 27"/>
          <p:cNvSpPr>
            <a:spLocks/>
          </p:cNvSpPr>
          <p:nvPr/>
        </p:nvSpPr>
        <p:spPr>
          <a:xfrm>
            <a:off x="323850" y="304800"/>
            <a:ext cx="9886950" cy="1145618"/>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保険（労災保険・雇用保険）への</a:t>
            </a:r>
            <a:endParaRPr lang="en-US" altLang="ja-JP"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加入</a:t>
            </a: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手続きは</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お済みですか？</a:t>
            </a:r>
            <a:endParaRPr lang="ja-JP" altLang="en-US" sz="3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324738" y="10990815"/>
            <a:ext cx="10103833" cy="369967"/>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の負担について</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456670" y="11380464"/>
            <a:ext cx="9754128" cy="966003"/>
            <a:chOff x="389268" y="11678186"/>
            <a:chExt cx="9754128" cy="966003"/>
          </a:xfrm>
        </p:grpSpPr>
        <p:sp>
          <p:nvSpPr>
            <p:cNvPr id="31" name="角丸四角形 30"/>
            <p:cNvSpPr/>
            <p:nvPr/>
          </p:nvSpPr>
          <p:spPr>
            <a:xfrm>
              <a:off x="389268" y="11678186"/>
              <a:ext cx="9754128" cy="94695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正方形/長方形 31"/>
            <p:cNvSpPr/>
            <p:nvPr/>
          </p:nvSpPr>
          <p:spPr>
            <a:xfrm>
              <a:off x="677086" y="11679822"/>
              <a:ext cx="9038413" cy="964367"/>
            </a:xfrm>
            <a:prstGeom prst="rect">
              <a:avLst/>
            </a:prstGeom>
          </p:spPr>
          <p:txBody>
            <a:bodyPr wrap="square">
              <a:spAutoFit/>
            </a:bodyPr>
            <a:lstStyle/>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労働保険料のうち、</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労災保険分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全額</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主と労働者双方の</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3" name="テキスト ボックス 32"/>
          <p:cNvSpPr txBox="1"/>
          <p:nvPr/>
        </p:nvSpPr>
        <p:spPr>
          <a:xfrm>
            <a:off x="450217" y="12842447"/>
            <a:ext cx="9954475" cy="584775"/>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保険率が事業の種類ごとに定められているため、労働保険料は事業の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により異なります。</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549924" y="12529876"/>
            <a:ext cx="10103833" cy="369967"/>
          </a:xfrm>
          <a:prstGeom prst="rect">
            <a:avLst/>
          </a:prstGeom>
          <a:noFill/>
        </p:spPr>
        <p:txBody>
          <a:bodyPr wrap="square" rtlCol="0">
            <a:noAutofit/>
          </a:bodyPr>
          <a:lstStyle/>
          <a:p>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保険料は、労働者に支払う賃金の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総額</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料率（労災保険率＋雇用保険率</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から決まります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9271" y="14400838"/>
            <a:ext cx="2996524" cy="69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タイトル 1"/>
          <p:cNvSpPr txBox="1">
            <a:spLocks/>
          </p:cNvSpPr>
          <p:nvPr/>
        </p:nvSpPr>
        <p:spPr>
          <a:xfrm>
            <a:off x="619936" y="13427222"/>
            <a:ext cx="9260664" cy="860278"/>
          </a:xfrm>
          <a:prstGeom prst="rect">
            <a:avLst/>
          </a:prstGeom>
        </p:spPr>
        <p:style>
          <a:lnRef idx="1">
            <a:schemeClr val="accent1"/>
          </a:lnRef>
          <a:fillRef idx="2">
            <a:schemeClr val="accent1"/>
          </a:fillRef>
          <a:effectRef idx="1">
            <a:schemeClr val="accent1"/>
          </a:effectRef>
          <a:fontRef idx="minor">
            <a:schemeClr val="dk1"/>
          </a:fontRef>
        </p:style>
        <p:txBody>
          <a:bodyPr vert="horz" lIns="147511" tIns="73756" rIns="147511" bIns="73756" rtlCol="0" anchor="ctr">
            <a:noAutofit/>
          </a:bodyPr>
          <a:lstStyle>
            <a:lvl1pPr algn="ctr" defTabSz="1475110" rtl="0" eaLnBrk="1" latinLnBrk="0" hangingPunct="1">
              <a:spcBef>
                <a:spcPct val="0"/>
              </a:spcBef>
              <a:buNone/>
              <a:defRPr kumimoji="1" sz="71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171450" algn="l"/>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○適用要件や加入手続等に関するお問い合わせ先（都道府県労働局）</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://www.mhlw.go.jp/stf/seisakunitsuite/bunya/koyou_roudou/roudoukijun/pref.html</a:t>
            </a:r>
            <a:endParaRPr lang="ja-JP" altLang="en-US" sz="1600" dirty="0"/>
          </a:p>
        </p:txBody>
      </p:sp>
    </p:spTree>
    <p:extLst>
      <p:ext uri="{BB962C8B-B14F-4D97-AF65-F5344CB8AC3E}">
        <p14:creationId xmlns:p14="http://schemas.microsoft.com/office/powerpoint/2010/main" val="428858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342900" y="1452789"/>
            <a:ext cx="9848846" cy="1998184"/>
            <a:chOff x="342900" y="-147411"/>
            <a:chExt cx="9848846" cy="1998184"/>
          </a:xfrm>
        </p:grpSpPr>
        <p:sp>
          <p:nvSpPr>
            <p:cNvPr id="4" name="角丸四角形 3"/>
            <p:cNvSpPr/>
            <p:nvPr/>
          </p:nvSpPr>
          <p:spPr>
            <a:xfrm>
              <a:off x="418743" y="-147411"/>
              <a:ext cx="9773003"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設立し事業を開始しましたが、社会保険（厚生年金保険・健康保険）や労働保険（労災保険・雇用保険）に加入しなければなりませんか？</a:t>
              </a:r>
            </a:p>
          </p:txBody>
        </p:sp>
        <p:sp>
          <p:nvSpPr>
            <p:cNvPr id="12" name="テキスト ボックス 11"/>
            <p:cNvSpPr txBox="1"/>
            <p:nvPr/>
          </p:nvSpPr>
          <p:spPr>
            <a:xfrm>
              <a:off x="342900" y="773555"/>
              <a:ext cx="9792000" cy="107721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◇すべての法人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事業所、または従業員を常時５人以上雇用している個人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一部業種を除く</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）は、社会保険に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加入することが義務づけられています。また</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、常勤、パート、アルバイト、派遣等の名称や雇用形態にかかわらず、労働者を一人でも雇っている事業場は、加入することが義務づけられています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6" name="グループ化 35"/>
          <p:cNvGrpSpPr/>
          <p:nvPr/>
        </p:nvGrpSpPr>
        <p:grpSpPr>
          <a:xfrm>
            <a:off x="342900" y="3600458"/>
            <a:ext cx="9830453" cy="1218496"/>
            <a:chOff x="380647" y="2574661"/>
            <a:chExt cx="9830453" cy="1218496"/>
          </a:xfrm>
        </p:grpSpPr>
        <p:sp>
          <p:nvSpPr>
            <p:cNvPr id="6" name="角丸四角形 5"/>
            <p:cNvSpPr/>
            <p:nvPr/>
          </p:nvSpPr>
          <p:spPr>
            <a:xfrm>
              <a:off x="380647" y="2574661"/>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５人未満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の個人事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業者ですが、従業員が社会保険の加入を希望しています。加入できますか？</a:t>
              </a:r>
            </a:p>
          </p:txBody>
        </p:sp>
        <p:sp>
          <p:nvSpPr>
            <p:cNvPr id="13" name="テキスト ボックス 12"/>
            <p:cNvSpPr txBox="1"/>
            <p:nvPr/>
          </p:nvSpPr>
          <p:spPr>
            <a:xfrm>
              <a:off x="419100" y="3208382"/>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の半数以上</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が社会保険の加入に同意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し、事業主が申請して厚生労働大臣の認可を受けることに</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より社会保険への加入が可能となります。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5" name="グループ化 34"/>
          <p:cNvGrpSpPr/>
          <p:nvPr/>
        </p:nvGrpSpPr>
        <p:grpSpPr>
          <a:xfrm>
            <a:off x="342900" y="5011426"/>
            <a:ext cx="9820597" cy="1260787"/>
            <a:chOff x="380647" y="4854883"/>
            <a:chExt cx="9820597" cy="1260787"/>
          </a:xfrm>
        </p:grpSpPr>
        <p:sp>
          <p:nvSpPr>
            <p:cNvPr id="8" name="角丸四角形 7"/>
            <p:cNvSpPr/>
            <p:nvPr/>
          </p:nvSpPr>
          <p:spPr>
            <a:xfrm>
              <a:off x="380647" y="4854883"/>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パートタイマー・アルバイト等も社会保険に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加入の対象となるので</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しょうか？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409244" y="5530895"/>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・アルバイト等でも</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、正社員の所定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の労働日数、労働</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時間の４分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以上働いている方は加入の対象となります。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4" name="グループ化 33"/>
          <p:cNvGrpSpPr/>
          <p:nvPr/>
        </p:nvGrpSpPr>
        <p:grpSpPr>
          <a:xfrm>
            <a:off x="342900" y="6471453"/>
            <a:ext cx="9830453" cy="1284358"/>
            <a:chOff x="361293" y="6617840"/>
            <a:chExt cx="9830453" cy="1284358"/>
          </a:xfrm>
        </p:grpSpPr>
        <p:sp>
          <p:nvSpPr>
            <p:cNvPr id="9" name="角丸四角形 8"/>
            <p:cNvSpPr/>
            <p:nvPr/>
          </p:nvSpPr>
          <p:spPr>
            <a:xfrm>
              <a:off x="361293" y="661784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年金受給権がある従業員は、厚生年金保険に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加入しなくても良いですか？</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99746" y="7317423"/>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◇適用事業所にお勤めで、加入要件を満たす働き方をしている方は、厚生</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７０歳、健康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７５歳に達する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まで加入する必要があります。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342900" y="8031624"/>
            <a:ext cx="9830453" cy="1790057"/>
            <a:chOff x="485415" y="11203486"/>
            <a:chExt cx="9830453" cy="1790057"/>
          </a:xfrm>
        </p:grpSpPr>
        <p:sp>
          <p:nvSpPr>
            <p:cNvPr id="7" name="角丸四角形 6"/>
            <p:cNvSpPr/>
            <p:nvPr/>
          </p:nvSpPr>
          <p:spPr>
            <a:xfrm>
              <a:off x="485415" y="11203486"/>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事業所が社会保険や労働保険に加入する手続はどうすればよいのですか？</a:t>
              </a:r>
            </a:p>
          </p:txBody>
        </p:sp>
        <p:sp>
          <p:nvSpPr>
            <p:cNvPr id="21" name="テキスト ボックス 20"/>
            <p:cNvSpPr txBox="1"/>
            <p:nvPr/>
          </p:nvSpPr>
          <p:spPr>
            <a:xfrm>
              <a:off x="523868" y="11916325"/>
              <a:ext cx="9792000" cy="1077218"/>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事業主からの届出が必要です。届出用紙は日本年金機構の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からダウンロードいただくか、管轄の年金事務所にお問い合わせください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主から管轄の労働基準監督署又は公共職業安定所</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に届出を提出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していただくことが必要です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用紙は管轄の労働基準監督署へお問い合わせください。</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1832473740"/>
              </p:ext>
            </p:extLst>
          </p:nvPr>
        </p:nvGraphicFramePr>
        <p:xfrm>
          <a:off x="380648" y="693106"/>
          <a:ext cx="9830452" cy="365760"/>
        </p:xfrm>
        <a:graphic>
          <a:graphicData uri="http://schemas.openxmlformats.org/drawingml/2006/table">
            <a:tbl>
              <a:tblPr firstRow="1" firstCol="1" bandRow="1"/>
              <a:tblGrid>
                <a:gridCol w="9830452"/>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22" name="角丸四角形 21"/>
          <p:cNvSpPr/>
          <p:nvPr/>
        </p:nvSpPr>
        <p:spPr>
          <a:xfrm>
            <a:off x="342900" y="991432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社会保険や労働保険の加入手続きを怠っているとどのような問題がありますか？</a:t>
            </a:r>
          </a:p>
        </p:txBody>
      </p:sp>
      <p:sp>
        <p:nvSpPr>
          <p:cNvPr id="23" name="テキスト ボックス 22"/>
          <p:cNvSpPr txBox="1"/>
          <p:nvPr/>
        </p:nvSpPr>
        <p:spPr>
          <a:xfrm>
            <a:off x="290536" y="10339181"/>
            <a:ext cx="9939614" cy="4154984"/>
          </a:xfrm>
          <a:prstGeom prst="rect">
            <a:avLst/>
          </a:prstGeom>
          <a:noFill/>
        </p:spPr>
        <p:txBody>
          <a:bodyPr wrap="square" rtlCol="0">
            <a:spAutoFit/>
          </a:bodyPr>
          <a:lstStyle/>
          <a:p>
            <a:pPr marL="266700" indent="-171450"/>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◇年金事務所から繰り返し加入指導を受けているにもかかわらず、手続を行わない事業主に対しては、必要に応じて立入検査を実施し、職権により遡って加入手続を行い、保険料額を決定します。</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720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等から指導を受けたにもかかわらず、労働保険への加入手続を行わない事業主に対しては、政府が職権により成立手続きを行い、労働保険料額を決定し、手続を行っていなかった過去の期間についても遡って徴収します。併せて、追徴金も徴収します。また、労働保険料や追徴金を支払っていただけない場合には、滞納者の財産について差押え等の処分を行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が、故意または重大な過失により労災保険の保険関係成立届を提出していない、いわゆる未手続の期間中に生じた事故について労災保険給付を行った場合は、労働基準法の規定による災害補償の価額の範囲で、保険給付に要した費用に相当する金額の全部または一部を事業主から徴収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調整助成金（休業等によって雇用維持を図る事業主に助成）や、特定求職者雇用開発助成金（高年齢者や障害者など、就職が特に困難な者を雇い入れる事業主に助成）などの、事業主のための雇用関係助成金については、労働保険料の滞納がある場合、受給できない可能性があり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01355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2401</TotalTime>
  <Words>1598</Words>
  <Application>Microsoft Office PowerPoint</Application>
  <PresentationFormat>ユーザー設定</PresentationFormat>
  <Paragraphs>122</Paragraphs>
  <Slides>4</Slides>
  <Notes>1</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 ○適用要件や加入手続等に関するお問い合わせ先（日本年金機構） 　https://www.nenkin.go.jp/section/soudan/ </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220</cp:revision>
  <cp:lastPrinted>2017-03-30T02:12:08Z</cp:lastPrinted>
  <dcterms:created xsi:type="dcterms:W3CDTF">2017-02-15T01:00:51Z</dcterms:created>
  <dcterms:modified xsi:type="dcterms:W3CDTF">2017-03-30T02:21:46Z</dcterms:modified>
</cp:coreProperties>
</file>